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24"/>
  </p:notesMasterIdLst>
  <p:handoutMasterIdLst>
    <p:handoutMasterId r:id="rId125"/>
  </p:handoutMasterIdLst>
  <p:sldIdLst>
    <p:sldId id="273" r:id="rId5"/>
    <p:sldId id="5537" r:id="rId6"/>
    <p:sldId id="5545" r:id="rId7"/>
    <p:sldId id="5547" r:id="rId8"/>
    <p:sldId id="5548" r:id="rId9"/>
    <p:sldId id="5549" r:id="rId10"/>
    <p:sldId id="5550" r:id="rId11"/>
    <p:sldId id="5551" r:id="rId12"/>
    <p:sldId id="5546" r:id="rId13"/>
    <p:sldId id="5375" r:id="rId14"/>
    <p:sldId id="5475" r:id="rId15"/>
    <p:sldId id="5404" r:id="rId16"/>
    <p:sldId id="5405" r:id="rId17"/>
    <p:sldId id="5434" r:id="rId18"/>
    <p:sldId id="5245" r:id="rId19"/>
    <p:sldId id="5435" r:id="rId20"/>
    <p:sldId id="5521" r:id="rId21"/>
    <p:sldId id="3895" r:id="rId22"/>
    <p:sldId id="3762" r:id="rId23"/>
    <p:sldId id="3896" r:id="rId24"/>
    <p:sldId id="3666" r:id="rId25"/>
    <p:sldId id="5411" r:id="rId26"/>
    <p:sldId id="3899" r:id="rId27"/>
    <p:sldId id="5539" r:id="rId28"/>
    <p:sldId id="5561" r:id="rId29"/>
    <p:sldId id="5552" r:id="rId30"/>
    <p:sldId id="5540" r:id="rId31"/>
    <p:sldId id="5541" r:id="rId32"/>
    <p:sldId id="5542" r:id="rId33"/>
    <p:sldId id="5512" r:id="rId34"/>
    <p:sldId id="5543" r:id="rId35"/>
    <p:sldId id="5510" r:id="rId36"/>
    <p:sldId id="5511" r:id="rId37"/>
    <p:sldId id="5538" r:id="rId38"/>
    <p:sldId id="4593" r:id="rId39"/>
    <p:sldId id="5462" r:id="rId40"/>
    <p:sldId id="5463" r:id="rId41"/>
    <p:sldId id="5420" r:id="rId42"/>
    <p:sldId id="5440" r:id="rId43"/>
    <p:sldId id="5501" r:id="rId44"/>
    <p:sldId id="5449" r:id="rId45"/>
    <p:sldId id="5415" r:id="rId46"/>
    <p:sldId id="5465" r:id="rId47"/>
    <p:sldId id="5401" r:id="rId48"/>
    <p:sldId id="5450" r:id="rId49"/>
    <p:sldId id="5384" r:id="rId50"/>
    <p:sldId id="5416" r:id="rId51"/>
    <p:sldId id="5424" r:id="rId52"/>
    <p:sldId id="5429" r:id="rId53"/>
    <p:sldId id="5430" r:id="rId54"/>
    <p:sldId id="5451" r:id="rId55"/>
    <p:sldId id="5452" r:id="rId56"/>
    <p:sldId id="5385" r:id="rId57"/>
    <p:sldId id="5397" r:id="rId58"/>
    <p:sldId id="5403" r:id="rId59"/>
    <p:sldId id="5453" r:id="rId60"/>
    <p:sldId id="5383" r:id="rId61"/>
    <p:sldId id="5165" r:id="rId62"/>
    <p:sldId id="5437" r:id="rId63"/>
    <p:sldId id="5503" r:id="rId64"/>
    <p:sldId id="5407" r:id="rId65"/>
    <p:sldId id="5454" r:id="rId66"/>
    <p:sldId id="5409" r:id="rId67"/>
    <p:sldId id="5410" r:id="rId68"/>
    <p:sldId id="5412" r:id="rId69"/>
    <p:sldId id="5505" r:id="rId70"/>
    <p:sldId id="5504" r:id="rId71"/>
    <p:sldId id="5456" r:id="rId72"/>
    <p:sldId id="5386" r:id="rId73"/>
    <p:sldId id="5390" r:id="rId74"/>
    <p:sldId id="5427" r:id="rId75"/>
    <p:sldId id="5502" r:id="rId76"/>
    <p:sldId id="5431" r:id="rId77"/>
    <p:sldId id="5506" r:id="rId78"/>
    <p:sldId id="5457" r:id="rId79"/>
    <p:sldId id="5426" r:id="rId80"/>
    <p:sldId id="5391" r:id="rId81"/>
    <p:sldId id="5422" r:id="rId82"/>
    <p:sldId id="5508" r:id="rId83"/>
    <p:sldId id="5507" r:id="rId84"/>
    <p:sldId id="5509" r:id="rId85"/>
    <p:sldId id="5458" r:id="rId86"/>
    <p:sldId id="5387" r:id="rId87"/>
    <p:sldId id="5417" r:id="rId88"/>
    <p:sldId id="5423" r:id="rId89"/>
    <p:sldId id="5388" r:id="rId90"/>
    <p:sldId id="5394" r:id="rId91"/>
    <p:sldId id="5395" r:id="rId92"/>
    <p:sldId id="5500" r:id="rId93"/>
    <p:sldId id="5498" r:id="rId94"/>
    <p:sldId id="5396" r:id="rId95"/>
    <p:sldId id="5460" r:id="rId96"/>
    <p:sldId id="5414" r:id="rId97"/>
    <p:sldId id="5408" r:id="rId98"/>
    <p:sldId id="5497" r:id="rId99"/>
    <p:sldId id="5499" r:id="rId100"/>
    <p:sldId id="5461" r:id="rId101"/>
    <p:sldId id="5524" r:id="rId102"/>
    <p:sldId id="5553" r:id="rId103"/>
    <p:sldId id="5526" r:id="rId104"/>
    <p:sldId id="5536" r:id="rId105"/>
    <p:sldId id="5559" r:id="rId106"/>
    <p:sldId id="5560" r:id="rId107"/>
    <p:sldId id="5544" r:id="rId108"/>
    <p:sldId id="5527" r:id="rId109"/>
    <p:sldId id="5528" r:id="rId110"/>
    <p:sldId id="5529" r:id="rId111"/>
    <p:sldId id="5530" r:id="rId112"/>
    <p:sldId id="5531" r:id="rId113"/>
    <p:sldId id="5413" r:id="rId114"/>
    <p:sldId id="5208" r:id="rId115"/>
    <p:sldId id="5520" r:id="rId116"/>
    <p:sldId id="5513" r:id="rId117"/>
    <p:sldId id="5514" r:id="rId118"/>
    <p:sldId id="5515" r:id="rId119"/>
    <p:sldId id="5516" r:id="rId120"/>
    <p:sldId id="5517" r:id="rId121"/>
    <p:sldId id="5518" r:id="rId122"/>
    <p:sldId id="5519" r:id="rId123"/>
  </p:sldIdLst>
  <p:sldSz cx="9906000" cy="6858000" type="A4"/>
  <p:notesSz cx="6810375" cy="9942513"/>
  <p:defaultTextStyle>
    <a:defPPr>
      <a:defRPr lang="fr-FR"/>
    </a:defPPr>
    <a:lvl1pPr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5pPr>
    <a:lvl6pPr marL="2286000" algn="l" defTabSz="914400" rtl="0" eaLnBrk="1" latinLnBrk="0" hangingPunct="1">
      <a:defRPr sz="1400" b="1" kern="1200">
        <a:solidFill>
          <a:schemeClr val="tx1"/>
        </a:solidFill>
        <a:latin typeface="Verdana" panose="020B0604030504040204" pitchFamily="34" charset="0"/>
        <a:ea typeface="+mn-ea"/>
        <a:cs typeface="+mn-cs"/>
      </a:defRPr>
    </a:lvl6pPr>
    <a:lvl7pPr marL="2743200" algn="l" defTabSz="914400" rtl="0" eaLnBrk="1" latinLnBrk="0" hangingPunct="1">
      <a:defRPr sz="1400" b="1" kern="1200">
        <a:solidFill>
          <a:schemeClr val="tx1"/>
        </a:solidFill>
        <a:latin typeface="Verdana" panose="020B0604030504040204" pitchFamily="34" charset="0"/>
        <a:ea typeface="+mn-ea"/>
        <a:cs typeface="+mn-cs"/>
      </a:defRPr>
    </a:lvl7pPr>
    <a:lvl8pPr marL="3200400" algn="l" defTabSz="914400" rtl="0" eaLnBrk="1" latinLnBrk="0" hangingPunct="1">
      <a:defRPr sz="1400" b="1" kern="1200">
        <a:solidFill>
          <a:schemeClr val="tx1"/>
        </a:solidFill>
        <a:latin typeface="Verdana" panose="020B0604030504040204" pitchFamily="34" charset="0"/>
        <a:ea typeface="+mn-ea"/>
        <a:cs typeface="+mn-cs"/>
      </a:defRPr>
    </a:lvl8pPr>
    <a:lvl9pPr marL="3657600" algn="l" defTabSz="914400" rtl="0" eaLnBrk="1" latinLnBrk="0" hangingPunct="1">
      <a:defRPr sz="1400"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3415" userDrawn="1">
          <p15:clr>
            <a:srgbClr val="A4A3A4"/>
          </p15:clr>
        </p15:guide>
        <p15:guide id="3" pos="3120" userDrawn="1">
          <p15:clr>
            <a:srgbClr val="A4A3A4"/>
          </p15:clr>
        </p15:guide>
        <p15:guide id="4" pos="6159" userDrawn="1">
          <p15:clr>
            <a:srgbClr val="A4A3A4"/>
          </p15:clr>
        </p15:guide>
        <p15:guide id="5" orient="horz" pos="2591" userDrawn="1">
          <p15:clr>
            <a:srgbClr val="A4A3A4"/>
          </p15:clr>
        </p15:guide>
        <p15:guide id="6" orient="horz" pos="1162" userDrawn="1">
          <p15:clr>
            <a:srgbClr val="A4A3A4"/>
          </p15:clr>
        </p15:guide>
        <p15:guide id="7" pos="4526" userDrawn="1">
          <p15:clr>
            <a:srgbClr val="A4A3A4"/>
          </p15:clr>
        </p15:guide>
        <p15:guide id="8" orient="horz" pos="20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132C0E-2BDA-9C0E-5E0A-74547F926E9E}" name="Julie Syenave" initials="JS" userId="S::jsyenave@antares-consulting.com::f816725f-9dcd-49c3-b4a3-afd1af339afa" providerId="AD"/>
  <p188:author id="{2872DB22-9535-BE95-8B31-82F678AD6512}" name="Bocken Véronique" initials="VB" userId="S::Veronique.Bocken@minsoc.fed.be::be84650b-cc98-4a2a-bb61-dc9cb773040b" providerId="AD"/>
  <p188:author id="{4DEA4B2A-4A09-3E20-A4CF-E102E877A8BF}" name="Keters Kato" initials="KK" userId="S::kato.keters@minsoc.fed.be::9599f94e-5e4b-4080-a9ea-d1366560b631" providerId="AD"/>
  <p188:author id="{371F7A72-9582-28B3-0B19-72371269136A}" name="Valentine Misson" initials="VM" userId="S::vmisson@antares-consulting.com::4a204fe7-1ae8-425f-827c-c55795bb0a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1C5A7"/>
    <a:srgbClr val="A9D5ED"/>
    <a:srgbClr val="00638F"/>
    <a:srgbClr val="EBE6D9"/>
    <a:srgbClr val="A79057"/>
    <a:srgbClr val="E4E1E0"/>
    <a:srgbClr val="E7F3FA"/>
    <a:srgbClr val="A2D2EC"/>
    <a:srgbClr val="C9C3C0"/>
    <a:srgbClr val="BDA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snapToGrid="0">
      <p:cViewPr varScale="1">
        <p:scale>
          <a:sx n="105" d="100"/>
          <a:sy n="105" d="100"/>
        </p:scale>
        <p:origin x="1758" y="96"/>
      </p:cViewPr>
      <p:guideLst>
        <p:guide orient="horz" pos="2999"/>
        <p:guide pos="3415"/>
        <p:guide pos="3120"/>
        <p:guide pos="6159"/>
        <p:guide orient="horz" pos="2591"/>
        <p:guide orient="horz" pos="1162"/>
        <p:guide pos="4526"/>
        <p:guide orient="horz" pos="2024"/>
      </p:guideLst>
    </p:cSldViewPr>
  </p:slideViewPr>
  <p:notesTextViewPr>
    <p:cViewPr>
      <p:scale>
        <a:sx n="1" d="1"/>
        <a:sy n="1" d="1"/>
      </p:scale>
      <p:origin x="0" y="0"/>
    </p:cViewPr>
  </p:notesTextViewPr>
  <p:sorterViewPr>
    <p:cViewPr varScale="1">
      <p:scale>
        <a:sx n="1" d="1"/>
        <a:sy n="1" d="1"/>
      </p:scale>
      <p:origin x="0" y="-3343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3" Type="http://schemas.openxmlformats.org/officeDocument/2006/relationships/oleObject" Target="https://acantaresconsulting.sharepoint.com/sites/ProjectPOFR24022/ProjectDocuments/3.%20Project%20docs/9.%20Plan%20d'action/Enqu&#234;te%20d'impact/R&#233;sultats_v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'Graphique new (2)'!$D$1</c:f>
              <c:strCache>
                <c:ptCount val="1"/>
                <c:pt idx="0">
                  <c:v>Faisabilité</c:v>
                </c:pt>
              </c:strCache>
            </c:strRef>
          </c:tx>
          <c:spPr>
            <a:ln w="38100" cap="rnd">
              <a:noFill/>
              <a:round/>
            </a:ln>
            <a:effectLst/>
          </c:spPr>
          <c:marker>
            <c:symbol val="circle"/>
            <c:size val="5"/>
            <c:spPr>
              <a:solidFill>
                <a:schemeClr val="tx2"/>
              </a:solidFill>
              <a:ln w="9525">
                <a:solidFill>
                  <a:schemeClr val="accent1"/>
                </a:solidFill>
              </a:ln>
              <a:effectLst/>
            </c:spPr>
          </c:marker>
          <c:dLbls>
            <c:dLbl>
              <c:idx val="0"/>
              <c:layout>
                <c:manualLayout>
                  <c:x val="1.6324031249078969E-3"/>
                  <c:y val="-4.870629185577108E-3"/>
                </c:manualLayout>
              </c:layout>
              <c:tx>
                <c:rich>
                  <a:bodyPr/>
                  <a:lstStyle/>
                  <a:p>
                    <a:fld id="{0304071D-2746-4F5F-93A2-6A06CDD89193}"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D5D-4007-839E-F304560BCD21}"/>
                </c:ext>
              </c:extLst>
            </c:dLbl>
            <c:dLbl>
              <c:idx val="1"/>
              <c:layout>
                <c:manualLayout>
                  <c:x val="-0.10363394786669976"/>
                  <c:y val="1.9439371405034621E-2"/>
                </c:manualLayout>
              </c:layout>
              <c:tx>
                <c:rich>
                  <a:bodyPr/>
                  <a:lstStyle/>
                  <a:p>
                    <a:fld id="{5569C025-CB75-4223-88BA-16F722BDE51F}"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D5D-4007-839E-F304560BCD21}"/>
                </c:ext>
              </c:extLst>
            </c:dLbl>
            <c:dLbl>
              <c:idx val="2"/>
              <c:layout>
                <c:manualLayout>
                  <c:x val="-2.2853643748712234E-2"/>
                  <c:y val="-2.4353145927885563E-2"/>
                </c:manualLayout>
              </c:layout>
              <c:tx>
                <c:rich>
                  <a:bodyPr/>
                  <a:lstStyle/>
                  <a:p>
                    <a:fld id="{976982DE-4C3F-4483-B8B2-BCC78D343BFC}"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D5D-4007-839E-F304560BCD21}"/>
                </c:ext>
              </c:extLst>
            </c:dLbl>
            <c:dLbl>
              <c:idx val="3"/>
              <c:layout>
                <c:manualLayout>
                  <c:x val="-5.0491256938837971E-2"/>
                  <c:y val="-3.3860652449542963E-2"/>
                </c:manualLayout>
              </c:layout>
              <c:tx>
                <c:rich>
                  <a:bodyPr/>
                  <a:lstStyle/>
                  <a:p>
                    <a:fld id="{151D6F82-11CA-4559-9512-58679764DC2A}"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D5D-4007-839E-F304560BCD21}"/>
                </c:ext>
              </c:extLst>
            </c:dLbl>
            <c:dLbl>
              <c:idx val="4"/>
              <c:tx>
                <c:rich>
                  <a:bodyPr/>
                  <a:lstStyle/>
                  <a:p>
                    <a:fld id="{56EE799F-A833-4B17-A150-43B0EC9210E0}"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D5D-4007-839E-F304560BCD21}"/>
                </c:ext>
              </c:extLst>
            </c:dLbl>
            <c:dLbl>
              <c:idx val="5"/>
              <c:layout>
                <c:manualLayout>
                  <c:x val="-4.9132634810469644E-2"/>
                  <c:y val="2.507261839655819E-2"/>
                </c:manualLayout>
              </c:layout>
              <c:tx>
                <c:rich>
                  <a:bodyPr/>
                  <a:lstStyle/>
                  <a:p>
                    <a:fld id="{3425FF1E-7C96-43A0-8DB2-BA20A44EDE62}"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D5D-4007-839E-F304560BCD21}"/>
                </c:ext>
              </c:extLst>
            </c:dLbl>
            <c:dLbl>
              <c:idx val="6"/>
              <c:tx>
                <c:rich>
                  <a:bodyPr/>
                  <a:lstStyle/>
                  <a:p>
                    <a:fld id="{956CF487-255B-400F-B399-117A5C65F7EF}"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D5D-4007-839E-F304560BCD21}"/>
                </c:ext>
              </c:extLst>
            </c:dLbl>
            <c:dLbl>
              <c:idx val="7"/>
              <c:layout>
                <c:manualLayout>
                  <c:x val="-6.6796650514444778E-2"/>
                  <c:y val="-2.899002326396586E-2"/>
                </c:manualLayout>
              </c:layout>
              <c:tx>
                <c:rich>
                  <a:bodyPr/>
                  <a:lstStyle/>
                  <a:p>
                    <a:fld id="{03D604F3-87DB-4180-A4C9-0088EF43E189}"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D5D-4007-839E-F304560BCD21}"/>
                </c:ext>
              </c:extLst>
            </c:dLbl>
            <c:dLbl>
              <c:idx val="8"/>
              <c:layout>
                <c:manualLayout>
                  <c:x val="-1.0634256228875032E-2"/>
                  <c:y val="3.3670033670033669E-2"/>
                </c:manualLayout>
              </c:layout>
              <c:tx>
                <c:rich>
                  <a:bodyPr/>
                  <a:lstStyle/>
                  <a:p>
                    <a:fld id="{80BED73C-3475-4F91-B25E-14D953B3D102}"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D5D-4007-839E-F304560BCD21}"/>
                </c:ext>
              </c:extLst>
            </c:dLbl>
            <c:dLbl>
              <c:idx val="9"/>
              <c:layout>
                <c:manualLayout>
                  <c:x val="-2.1155301820412382E-2"/>
                  <c:y val="2.6068988052001446E-2"/>
                </c:manualLayout>
              </c:layout>
              <c:tx>
                <c:rich>
                  <a:bodyPr/>
                  <a:lstStyle/>
                  <a:p>
                    <a:fld id="{66CA8AAB-6832-43EF-9873-443E79B25657}"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D5D-4007-839E-F304560BCD21}"/>
                </c:ext>
              </c:extLst>
            </c:dLbl>
            <c:dLbl>
              <c:idx val="10"/>
              <c:layout>
                <c:manualLayout>
                  <c:x val="-1.1140520686385359E-16"/>
                  <c:y val="-2.0202020202020204E-2"/>
                </c:manualLayout>
              </c:layout>
              <c:tx>
                <c:rich>
                  <a:bodyPr/>
                  <a:lstStyle/>
                  <a:p>
                    <a:fld id="{01E7B7D4-D1B2-426C-A638-A8714EFFB10D}"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D5D-4007-839E-F304560BCD21}"/>
                </c:ext>
              </c:extLst>
            </c:dLbl>
            <c:dLbl>
              <c:idx val="11"/>
              <c:layout>
                <c:manualLayout>
                  <c:x val="-5.1265170262859316E-2"/>
                  <c:y val="3.481387676771236E-2"/>
                </c:manualLayout>
              </c:layout>
              <c:tx>
                <c:rich>
                  <a:bodyPr/>
                  <a:lstStyle/>
                  <a:p>
                    <a:fld id="{6B06EC55-6725-4AC5-84C4-EF46468491EC}"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D5D-4007-839E-F304560BCD21}"/>
                </c:ext>
              </c:extLst>
            </c:dLbl>
            <c:dLbl>
              <c:idx val="12"/>
              <c:layout>
                <c:manualLayout>
                  <c:x val="-4.5575383838035851E-3"/>
                  <c:y val="-3.8159371492704909E-2"/>
                </c:manualLayout>
              </c:layout>
              <c:tx>
                <c:rich>
                  <a:bodyPr/>
                  <a:lstStyle/>
                  <a:p>
                    <a:fld id="{D45C226F-50BB-4A8E-86A3-4B2DE8C72742}"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1D5D-4007-839E-F304560BCD21}"/>
                </c:ext>
              </c:extLst>
            </c:dLbl>
            <c:dLbl>
              <c:idx val="13"/>
              <c:layout>
                <c:manualLayout>
                  <c:x val="-3.7979465396974089E-2"/>
                  <c:y val="-8.0660495668975207E-2"/>
                </c:manualLayout>
              </c:layout>
              <c:tx>
                <c:rich>
                  <a:bodyPr/>
                  <a:lstStyle/>
                  <a:p>
                    <a:fld id="{D6134902-32D6-483B-8CFB-5E14391AE679}"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D5D-4007-839E-F304560BCD21}"/>
                </c:ext>
              </c:extLst>
            </c:dLbl>
            <c:dLbl>
              <c:idx val="14"/>
              <c:layout>
                <c:manualLayout>
                  <c:x val="-5.0699099131985823E-2"/>
                  <c:y val="-4.9235157812220841E-2"/>
                </c:manualLayout>
              </c:layout>
              <c:tx>
                <c:rich>
                  <a:bodyPr/>
                  <a:lstStyle/>
                  <a:p>
                    <a:fld id="{6B2C5E63-281D-4813-BCE6-4986B66BC92D}"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1D5D-4007-839E-F304560BCD21}"/>
                </c:ext>
              </c:extLst>
            </c:dLbl>
            <c:dLbl>
              <c:idx val="15"/>
              <c:layout>
                <c:manualLayout>
                  <c:x val="-4.1017845454232267E-2"/>
                  <c:y val="-3.3670033670033669E-2"/>
                </c:manualLayout>
              </c:layout>
              <c:tx>
                <c:rich>
                  <a:bodyPr/>
                  <a:lstStyle/>
                  <a:p>
                    <a:fld id="{6B17A2BA-17A2-48FB-9163-92C5D768F78C}"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D5D-4007-839E-F304560BCD21}"/>
                </c:ext>
              </c:extLst>
            </c:dLbl>
            <c:dLbl>
              <c:idx val="16"/>
              <c:layout>
                <c:manualLayout>
                  <c:x val="-0.11012615648370598"/>
                  <c:y val="-5.8361451309432225E-2"/>
                </c:manualLayout>
              </c:layout>
              <c:tx>
                <c:rich>
                  <a:bodyPr/>
                  <a:lstStyle/>
                  <a:p>
                    <a:fld id="{51EE97EB-B0A3-4FDE-B377-4B079C83A164}"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D5D-4007-839E-F304560BCD21}"/>
                </c:ext>
              </c:extLst>
            </c:dLbl>
            <c:dLbl>
              <c:idx val="17"/>
              <c:tx>
                <c:rich>
                  <a:bodyPr/>
                  <a:lstStyle/>
                  <a:p>
                    <a:fld id="{98BA17B2-215C-4BD3-9CDA-8FDC46F1BD69}"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D5D-4007-839E-F304560BCD21}"/>
                </c:ext>
              </c:extLst>
            </c:dLbl>
            <c:dLbl>
              <c:idx val="18"/>
              <c:layout>
                <c:manualLayout>
                  <c:x val="-2.5826050841553649E-2"/>
                  <c:y val="2.0202020202020204E-2"/>
                </c:manualLayout>
              </c:layout>
              <c:tx>
                <c:rich>
                  <a:bodyPr/>
                  <a:lstStyle/>
                  <a:p>
                    <a:fld id="{C4E79A48-BE5D-463C-A012-76960D7BC483}"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D5D-4007-839E-F304560BCD21}"/>
                </c:ext>
              </c:extLst>
            </c:dLbl>
            <c:dLbl>
              <c:idx val="19"/>
              <c:layout>
                <c:manualLayout>
                  <c:x val="-4.7339690622332606E-2"/>
                  <c:y val="2.6788460520674094E-2"/>
                </c:manualLayout>
              </c:layout>
              <c:tx>
                <c:rich>
                  <a:bodyPr/>
                  <a:lstStyle/>
                  <a:p>
                    <a:fld id="{76C5A06B-647C-49B8-9EA9-D2130D1F3A3D}"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1D5D-4007-839E-F304560BCD21}"/>
                </c:ext>
              </c:extLst>
            </c:dLbl>
            <c:dLbl>
              <c:idx val="20"/>
              <c:layout>
                <c:manualLayout>
                  <c:x val="-0.12520480553772842"/>
                  <c:y val="2.6259211050115323E-3"/>
                </c:manualLayout>
              </c:layout>
              <c:tx>
                <c:rich>
                  <a:bodyPr/>
                  <a:lstStyle/>
                  <a:p>
                    <a:fld id="{6E4F5B92-DA7D-4AC9-812C-1250EFE175BB}"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1D5D-4007-839E-F304560BCD21}"/>
                </c:ext>
              </c:extLst>
            </c:dLbl>
            <c:dLbl>
              <c:idx val="21"/>
              <c:layout>
                <c:manualLayout>
                  <c:x val="-5.2105022390272628E-2"/>
                  <c:y val="2.2827910315992614E-2"/>
                </c:manualLayout>
              </c:layout>
              <c:tx>
                <c:rich>
                  <a:bodyPr/>
                  <a:lstStyle/>
                  <a:p>
                    <a:fld id="{34EAD9F5-0602-4ADC-A5B3-4955549EB865}"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1D5D-4007-839E-F304560BCD21}"/>
                </c:ext>
              </c:extLst>
            </c:dLbl>
            <c:dLbl>
              <c:idx val="22"/>
              <c:tx>
                <c:rich>
                  <a:bodyPr/>
                  <a:lstStyle/>
                  <a:p>
                    <a:fld id="{FFFB53FE-0B2F-4933-B841-6B037244500D}"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D5D-4007-839E-F304560BCD21}"/>
                </c:ext>
              </c:extLst>
            </c:dLbl>
            <c:dLbl>
              <c:idx val="23"/>
              <c:layout>
                <c:manualLayout>
                  <c:x val="-9.9086355539200102E-2"/>
                  <c:y val="-1.704720214951988E-2"/>
                </c:manualLayout>
              </c:layout>
              <c:tx>
                <c:rich>
                  <a:bodyPr/>
                  <a:lstStyle/>
                  <a:p>
                    <a:fld id="{D3A44520-CAAC-4985-B7D7-43FDB1893E33}"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1D5D-4007-839E-F304560BCD21}"/>
                </c:ext>
              </c:extLst>
            </c:dLbl>
            <c:dLbl>
              <c:idx val="24"/>
              <c:layout>
                <c:manualLayout>
                  <c:x val="-4.439583796329561E-2"/>
                  <c:y val="2.7317326477123767E-2"/>
                </c:manualLayout>
              </c:layout>
              <c:tx>
                <c:rich>
                  <a:bodyPr/>
                  <a:lstStyle/>
                  <a:p>
                    <a:fld id="{C5A7489A-F7C3-4017-8EA7-9B046F1918A0}"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D5D-4007-839E-F304560BCD21}"/>
                </c:ext>
              </c:extLst>
            </c:dLbl>
            <c:dLbl>
              <c:idx val="25"/>
              <c:layout>
                <c:manualLayout>
                  <c:x val="-5.2444613654525143E-2"/>
                  <c:y val="-2.6745315183400283E-2"/>
                </c:manualLayout>
              </c:layout>
              <c:tx>
                <c:rich>
                  <a:bodyPr/>
                  <a:lstStyle/>
                  <a:p>
                    <a:fld id="{F71F2A3E-613E-4F2E-B66B-85ADDC50CBB7}"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1D5D-4007-839E-F304560BCD21}"/>
                </c:ext>
              </c:extLst>
            </c:dLbl>
            <c:dLbl>
              <c:idx val="26"/>
              <c:layout>
                <c:manualLayout>
                  <c:x val="-2.1221240623804337E-2"/>
                  <c:y val="3.1659089706251115E-2"/>
                </c:manualLayout>
              </c:layout>
              <c:tx>
                <c:rich>
                  <a:bodyPr/>
                  <a:lstStyle/>
                  <a:p>
                    <a:fld id="{6F8C6327-81D7-45EC-96B9-172C0ED3ED01}"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1D5D-4007-839E-F304560BCD21}"/>
                </c:ext>
              </c:extLst>
            </c:dLbl>
            <c:dLbl>
              <c:idx val="27"/>
              <c:layout>
                <c:manualLayout>
                  <c:x val="-0.11468377459417751"/>
                  <c:y val="3.8121302444595636E-4"/>
                </c:manualLayout>
              </c:layout>
              <c:tx>
                <c:rich>
                  <a:bodyPr/>
                  <a:lstStyle/>
                  <a:p>
                    <a:fld id="{2A23EDD3-08FD-46FF-87E1-B84AF5564DCF}"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1D5D-4007-839E-F304560BCD21}"/>
                </c:ext>
              </c:extLst>
            </c:dLbl>
            <c:dLbl>
              <c:idx val="28"/>
              <c:layout>
                <c:manualLayout>
                  <c:x val="-9.4773983504502154E-2"/>
                  <c:y val="-4.9044551299997866E-2"/>
                </c:manualLayout>
              </c:layout>
              <c:tx>
                <c:rich>
                  <a:bodyPr/>
                  <a:lstStyle/>
                  <a:p>
                    <a:fld id="{C909DE98-B940-4633-B82C-A3E0BDECF634}"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1D5D-4007-839E-F304560BCD21}"/>
                </c:ext>
              </c:extLst>
            </c:dLbl>
            <c:dLbl>
              <c:idx val="29"/>
              <c:layout>
                <c:manualLayout>
                  <c:x val="-8.5092676152685481E-2"/>
                  <c:y val="4.9425764324443733E-2"/>
                </c:manualLayout>
              </c:layout>
              <c:tx>
                <c:rich>
                  <a:bodyPr/>
                  <a:lstStyle/>
                  <a:p>
                    <a:fld id="{74B58C0F-F026-4B1A-9198-D414C1BF93D7}"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1D5D-4007-839E-F304560BCD21}"/>
                </c:ext>
              </c:extLst>
            </c:dLbl>
            <c:dLbl>
              <c:idx val="30"/>
              <c:layout>
                <c:manualLayout>
                  <c:x val="-6.8560931246136825E-2"/>
                  <c:y val="-2.6788460520674094E-2"/>
                </c:manualLayout>
              </c:layout>
              <c:tx>
                <c:rich>
                  <a:bodyPr/>
                  <a:lstStyle/>
                  <a:p>
                    <a:fld id="{330DE627-DC44-4479-8C3A-A110FED1F1FC}"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1D5D-4007-839E-F304560BCD21}"/>
                </c:ext>
              </c:extLst>
            </c:dLbl>
            <c:dLbl>
              <c:idx val="31"/>
              <c:layout>
                <c:manualLayout>
                  <c:x val="-1.9249117698964556E-2"/>
                  <c:y val="2.1917831335096987E-2"/>
                </c:manualLayout>
              </c:layout>
              <c:tx>
                <c:rich>
                  <a:bodyPr/>
                  <a:lstStyle/>
                  <a:p>
                    <a:fld id="{DEF65ADF-1B32-4F23-B33C-F6D091B5C0F4}"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1D5D-4007-839E-F304560BCD21}"/>
                </c:ext>
              </c:extLst>
            </c:dLbl>
            <c:dLbl>
              <c:idx val="32"/>
              <c:layout>
                <c:manualLayout>
                  <c:x val="-5.278433345445685E-2"/>
                  <c:y val="3.9684505953289519E-2"/>
                </c:manualLayout>
              </c:layout>
              <c:tx>
                <c:rich>
                  <a:bodyPr/>
                  <a:lstStyle/>
                  <a:p>
                    <a:fld id="{01DA9C62-251D-4959-B08B-68E89D65F71E}"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1D5D-4007-839E-F304560BCD21}"/>
                </c:ext>
              </c:extLst>
            </c:dLbl>
            <c:dLbl>
              <c:idx val="33"/>
              <c:layout>
                <c:manualLayout>
                  <c:x val="-5.7134109371780581E-2"/>
                  <c:y val="-3.6529718891828489E-2"/>
                </c:manualLayout>
              </c:layout>
              <c:tx>
                <c:rich>
                  <a:bodyPr/>
                  <a:lstStyle/>
                  <a:p>
                    <a:fld id="{4399C043-B9E3-4E0A-9FD2-DBC5E3FD6651}"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1D5D-4007-839E-F304560BCD2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'Graphique new (2)'!$C$2:$C$35</c:f>
              <c:numCache>
                <c:formatCode>0.00</c:formatCode>
                <c:ptCount val="34"/>
                <c:pt idx="0">
                  <c:v>3.5454545454545454</c:v>
                </c:pt>
                <c:pt idx="1">
                  <c:v>3.4444444444444446</c:v>
                </c:pt>
                <c:pt idx="2">
                  <c:v>3.2222222222222223</c:v>
                </c:pt>
                <c:pt idx="3">
                  <c:v>2.8888888888888888</c:v>
                </c:pt>
                <c:pt idx="4">
                  <c:v>3.4166666666666665</c:v>
                </c:pt>
                <c:pt idx="5">
                  <c:v>2.2999999999999998</c:v>
                </c:pt>
                <c:pt idx="6">
                  <c:v>3.3</c:v>
                </c:pt>
                <c:pt idx="7">
                  <c:v>2.1818181818181817</c:v>
                </c:pt>
                <c:pt idx="8">
                  <c:v>3.0833333333333335</c:v>
                </c:pt>
                <c:pt idx="9">
                  <c:v>4</c:v>
                </c:pt>
                <c:pt idx="10">
                  <c:v>3.3636363636363638</c:v>
                </c:pt>
                <c:pt idx="11">
                  <c:v>2.8181818181818183</c:v>
                </c:pt>
                <c:pt idx="12">
                  <c:v>2.8</c:v>
                </c:pt>
                <c:pt idx="13">
                  <c:v>2.7272727272727271</c:v>
                </c:pt>
                <c:pt idx="14">
                  <c:v>3.7272727272727271</c:v>
                </c:pt>
                <c:pt idx="15">
                  <c:v>2.6</c:v>
                </c:pt>
                <c:pt idx="16">
                  <c:v>2.5454545454545454</c:v>
                </c:pt>
                <c:pt idx="17">
                  <c:v>3.1111111111111112</c:v>
                </c:pt>
                <c:pt idx="18">
                  <c:v>2.7272727272727271</c:v>
                </c:pt>
                <c:pt idx="19">
                  <c:v>3.6</c:v>
                </c:pt>
                <c:pt idx="20">
                  <c:v>2.6363636363636362</c:v>
                </c:pt>
                <c:pt idx="21">
                  <c:v>2.2000000000000002</c:v>
                </c:pt>
                <c:pt idx="22">
                  <c:v>3.1111111111111112</c:v>
                </c:pt>
                <c:pt idx="23">
                  <c:v>2.1</c:v>
                </c:pt>
                <c:pt idx="24">
                  <c:v>2.9090909090909092</c:v>
                </c:pt>
                <c:pt idx="25">
                  <c:v>2.875</c:v>
                </c:pt>
                <c:pt idx="26">
                  <c:v>3.3636363636363638</c:v>
                </c:pt>
                <c:pt idx="27">
                  <c:v>2.5</c:v>
                </c:pt>
                <c:pt idx="28">
                  <c:v>2.5</c:v>
                </c:pt>
                <c:pt idx="29">
                  <c:v>2.5</c:v>
                </c:pt>
                <c:pt idx="30">
                  <c:v>2.9090909090909092</c:v>
                </c:pt>
                <c:pt idx="31">
                  <c:v>3</c:v>
                </c:pt>
                <c:pt idx="32">
                  <c:v>2.7142857142857144</c:v>
                </c:pt>
                <c:pt idx="33">
                  <c:v>2.2222222222222223</c:v>
                </c:pt>
              </c:numCache>
            </c:numRef>
          </c:xVal>
          <c:yVal>
            <c:numRef>
              <c:f>'Graphique new (2)'!$D$2:$D$35</c:f>
              <c:numCache>
                <c:formatCode>0.00</c:formatCode>
                <c:ptCount val="34"/>
                <c:pt idx="0">
                  <c:v>3.8333333333333335</c:v>
                </c:pt>
                <c:pt idx="1">
                  <c:v>3.8333333333333335</c:v>
                </c:pt>
                <c:pt idx="2">
                  <c:v>4</c:v>
                </c:pt>
                <c:pt idx="3">
                  <c:v>4</c:v>
                </c:pt>
                <c:pt idx="4">
                  <c:v>3.3333333333333335</c:v>
                </c:pt>
                <c:pt idx="5">
                  <c:v>4</c:v>
                </c:pt>
                <c:pt idx="6">
                  <c:v>3</c:v>
                </c:pt>
                <c:pt idx="7">
                  <c:v>4</c:v>
                </c:pt>
                <c:pt idx="8">
                  <c:v>3</c:v>
                </c:pt>
                <c:pt idx="9">
                  <c:v>2</c:v>
                </c:pt>
                <c:pt idx="10">
                  <c:v>2.5</c:v>
                </c:pt>
                <c:pt idx="11">
                  <c:v>3</c:v>
                </c:pt>
                <c:pt idx="12">
                  <c:v>3</c:v>
                </c:pt>
                <c:pt idx="13">
                  <c:v>3</c:v>
                </c:pt>
                <c:pt idx="14">
                  <c:v>2</c:v>
                </c:pt>
                <c:pt idx="15">
                  <c:v>3</c:v>
                </c:pt>
                <c:pt idx="16">
                  <c:v>3</c:v>
                </c:pt>
                <c:pt idx="17">
                  <c:v>2.3333333333333335</c:v>
                </c:pt>
                <c:pt idx="18">
                  <c:v>2.6666666666666665</c:v>
                </c:pt>
                <c:pt idx="19">
                  <c:v>1.75</c:v>
                </c:pt>
                <c:pt idx="20">
                  <c:v>2.6666666666666665</c:v>
                </c:pt>
                <c:pt idx="21">
                  <c:v>3</c:v>
                </c:pt>
                <c:pt idx="22">
                  <c:v>2</c:v>
                </c:pt>
                <c:pt idx="23">
                  <c:v>3</c:v>
                </c:pt>
                <c:pt idx="24">
                  <c:v>2</c:v>
                </c:pt>
                <c:pt idx="25">
                  <c:v>2</c:v>
                </c:pt>
                <c:pt idx="26">
                  <c:v>1.3333333333333333</c:v>
                </c:pt>
                <c:pt idx="27">
                  <c:v>2</c:v>
                </c:pt>
                <c:pt idx="28">
                  <c:v>2</c:v>
                </c:pt>
                <c:pt idx="29">
                  <c:v>2</c:v>
                </c:pt>
                <c:pt idx="30">
                  <c:v>1.25</c:v>
                </c:pt>
                <c:pt idx="31">
                  <c:v>1</c:v>
                </c:pt>
                <c:pt idx="32">
                  <c:v>1</c:v>
                </c:pt>
                <c:pt idx="33">
                  <c:v>1</c:v>
                </c:pt>
              </c:numCache>
            </c:numRef>
          </c:yVal>
          <c:smooth val="0"/>
          <c:extLst>
            <c:ext xmlns:c15="http://schemas.microsoft.com/office/drawing/2012/chart" uri="{02D57815-91ED-43cb-92C2-25804820EDAC}">
              <c15:datalabelsRange>
                <c15:f>'Graphique new (2)'!$A$2:$A$35</c15:f>
                <c15:dlblRangeCache>
                  <c:ptCount val="34"/>
                  <c:pt idx="0">
                    <c:v>Actie 9.1</c:v>
                  </c:pt>
                  <c:pt idx="1">
                    <c:v>Actie 2.1</c:v>
                  </c:pt>
                  <c:pt idx="2">
                    <c:v>Actie 11.1</c:v>
                  </c:pt>
                  <c:pt idx="3">
                    <c:v>Actie 2.2</c:v>
                  </c:pt>
                  <c:pt idx="4">
                    <c:v>Actie 1.1</c:v>
                  </c:pt>
                  <c:pt idx="5">
                    <c:v>Actie 3.2</c:v>
                  </c:pt>
                  <c:pt idx="6">
                    <c:v>Actie 8.3</c:v>
                  </c:pt>
                  <c:pt idx="7">
                    <c:v>Actie 1.3</c:v>
                  </c:pt>
                  <c:pt idx="8">
                    <c:v>Actie 1.2</c:v>
                  </c:pt>
                  <c:pt idx="9">
                    <c:v>Actie 10.4</c:v>
                  </c:pt>
                  <c:pt idx="10">
                    <c:v>Actie 1.4</c:v>
                  </c:pt>
                  <c:pt idx="11">
                    <c:v>Actie 5.1</c:v>
                  </c:pt>
                  <c:pt idx="12">
                    <c:v>Actie 10.1</c:v>
                  </c:pt>
                  <c:pt idx="13">
                    <c:v>Actie 3.1</c:v>
                  </c:pt>
                  <c:pt idx="14">
                    <c:v>Actie 7.2</c:v>
                  </c:pt>
                  <c:pt idx="15">
                    <c:v>Actie 5.4</c:v>
                  </c:pt>
                  <c:pt idx="16">
                    <c:v>Actie 4.1</c:v>
                  </c:pt>
                  <c:pt idx="17">
                    <c:v>Actie 8.2</c:v>
                  </c:pt>
                  <c:pt idx="18">
                    <c:v>Actie 3.3</c:v>
                  </c:pt>
                  <c:pt idx="19">
                    <c:v>Actie 10.3</c:v>
                  </c:pt>
                  <c:pt idx="20">
                    <c:v>Actie 10.2</c:v>
                  </c:pt>
                  <c:pt idx="21">
                    <c:v>Actie 6.3</c:v>
                  </c:pt>
                  <c:pt idx="22">
                    <c:v>Actie 11.2</c:v>
                  </c:pt>
                  <c:pt idx="23">
                    <c:v>Actie 3.4</c:v>
                  </c:pt>
                  <c:pt idx="24">
                    <c:v>Actie 5.2</c:v>
                  </c:pt>
                  <c:pt idx="25">
                    <c:v>Actie 6.4</c:v>
                  </c:pt>
                  <c:pt idx="26">
                    <c:v>Actie 7.1</c:v>
                  </c:pt>
                  <c:pt idx="27">
                    <c:v>Actie 5.5</c:v>
                  </c:pt>
                  <c:pt idx="28">
                    <c:v>Actie 6.1</c:v>
                  </c:pt>
                  <c:pt idx="29">
                    <c:v>Actie 8.1</c:v>
                  </c:pt>
                  <c:pt idx="30">
                    <c:v>Actie 3.5</c:v>
                  </c:pt>
                  <c:pt idx="31">
                    <c:v>Actie 5.3</c:v>
                  </c:pt>
                  <c:pt idx="32">
                    <c:v>Actie 8.4</c:v>
                  </c:pt>
                  <c:pt idx="33">
                    <c:v>Actie 6.2</c:v>
                  </c:pt>
                </c15:dlblRangeCache>
              </c15:datalabelsRange>
            </c:ext>
            <c:ext xmlns:c16="http://schemas.microsoft.com/office/drawing/2014/chart" uri="{C3380CC4-5D6E-409C-BE32-E72D297353CC}">
              <c16:uniqueId val="{00000022-1D5D-4007-839E-F304560BCD21}"/>
            </c:ext>
          </c:extLst>
        </c:ser>
        <c:dLbls>
          <c:showLegendKey val="0"/>
          <c:showVal val="1"/>
          <c:showCatName val="0"/>
          <c:showSerName val="0"/>
          <c:showPercent val="0"/>
          <c:showBubbleSize val="0"/>
        </c:dLbls>
        <c:axId val="2083212879"/>
        <c:axId val="1946115951"/>
      </c:scatterChart>
      <c:valAx>
        <c:axId val="2083212879"/>
        <c:scaling>
          <c:orientation val="minMax"/>
          <c:max val="4.5"/>
          <c:min val="0.5"/>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46115951"/>
        <c:crosses val="autoZero"/>
        <c:crossBetween val="midCat"/>
      </c:valAx>
      <c:valAx>
        <c:axId val="1946115951"/>
        <c:scaling>
          <c:orientation val="minMax"/>
          <c:max val="4.5"/>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832128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3397" y="9544"/>
            <a:ext cx="2970991"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t" anchorCtr="0" compatLnSpc="1">
            <a:prstTxWarp prst="textNoShape">
              <a:avLst/>
            </a:prstTxWarp>
          </a:bodyPr>
          <a:lstStyle>
            <a:lvl1pPr>
              <a:tabLst>
                <a:tab pos="6471056" algn="r"/>
              </a:tabLst>
              <a:defRPr sz="1000" b="0" i="1">
                <a:latin typeface="Arial" panose="020B0604020202020204" pitchFamily="34" charset="0"/>
              </a:defRPr>
            </a:lvl1pPr>
          </a:lstStyle>
          <a:p>
            <a:endParaRPr lang="fr-FR" altLang="es-ES"/>
          </a:p>
        </p:txBody>
      </p:sp>
      <p:sp>
        <p:nvSpPr>
          <p:cNvPr id="3075" name="Rectangle 3"/>
          <p:cNvSpPr>
            <a:spLocks noGrp="1" noChangeArrowheads="1"/>
          </p:cNvSpPr>
          <p:nvPr>
            <p:ph type="dt" sz="quarter" idx="1"/>
          </p:nvPr>
        </p:nvSpPr>
        <p:spPr bwMode="auto">
          <a:xfrm>
            <a:off x="3872788" y="9544"/>
            <a:ext cx="2970990"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t" anchorCtr="0" compatLnSpc="1">
            <a:prstTxWarp prst="textNoShape">
              <a:avLst/>
            </a:prstTxWarp>
          </a:bodyPr>
          <a:lstStyle>
            <a:lvl1pPr algn="r">
              <a:tabLst>
                <a:tab pos="6471056" algn="r"/>
              </a:tabLst>
              <a:defRPr sz="1000" b="0" i="1">
                <a:latin typeface="Arial" panose="020B0604020202020204" pitchFamily="34" charset="0"/>
              </a:defRPr>
            </a:lvl1pPr>
          </a:lstStyle>
          <a:p>
            <a:endParaRPr lang="fr-FR" altLang="es-ES"/>
          </a:p>
        </p:txBody>
      </p:sp>
      <p:sp>
        <p:nvSpPr>
          <p:cNvPr id="3076" name="Rectangle 4"/>
          <p:cNvSpPr>
            <a:spLocks noGrp="1" noChangeArrowheads="1"/>
          </p:cNvSpPr>
          <p:nvPr>
            <p:ph type="ftr" sz="quarter" idx="2"/>
          </p:nvPr>
        </p:nvSpPr>
        <p:spPr bwMode="auto">
          <a:xfrm>
            <a:off x="-33397" y="9463913"/>
            <a:ext cx="2970991"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b" anchorCtr="0" compatLnSpc="1">
            <a:prstTxWarp prst="textNoShape">
              <a:avLst/>
            </a:prstTxWarp>
          </a:bodyPr>
          <a:lstStyle>
            <a:lvl1pPr>
              <a:tabLst>
                <a:tab pos="6471056" algn="r"/>
              </a:tabLst>
              <a:defRPr sz="1000" b="0" i="1">
                <a:latin typeface="Arial" panose="020B0604020202020204" pitchFamily="34" charset="0"/>
              </a:defRPr>
            </a:lvl1pPr>
          </a:lstStyle>
          <a:p>
            <a:endParaRPr lang="fr-FR" altLang="es-ES"/>
          </a:p>
        </p:txBody>
      </p:sp>
      <p:sp>
        <p:nvSpPr>
          <p:cNvPr id="3077" name="Rectangle 5"/>
          <p:cNvSpPr>
            <a:spLocks noGrp="1" noChangeArrowheads="1"/>
          </p:cNvSpPr>
          <p:nvPr>
            <p:ph type="sldNum" sz="quarter" idx="3"/>
          </p:nvPr>
        </p:nvSpPr>
        <p:spPr bwMode="auto">
          <a:xfrm>
            <a:off x="3872788" y="9463913"/>
            <a:ext cx="2970990"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b" anchorCtr="0" compatLnSpc="1">
            <a:prstTxWarp prst="textNoShape">
              <a:avLst/>
            </a:prstTxWarp>
          </a:bodyPr>
          <a:lstStyle>
            <a:lvl1pPr algn="r">
              <a:tabLst>
                <a:tab pos="6471056" algn="r"/>
              </a:tabLst>
              <a:defRPr sz="1000" b="0" i="1">
                <a:latin typeface="Arial" panose="020B0604020202020204" pitchFamily="34" charset="0"/>
              </a:defRPr>
            </a:lvl1pPr>
          </a:lstStyle>
          <a:p>
            <a:fld id="{16204514-373B-447A-B558-9C6B22393CE9}" type="slidenum">
              <a:rPr lang="fr-FR" altLang="es-ES"/>
              <a:pPr/>
              <a:t>‹N°›</a:t>
            </a:fld>
            <a:endParaRPr lang="fr-FR" altLang="es-ES"/>
          </a:p>
        </p:txBody>
      </p:sp>
    </p:spTree>
    <p:extLst>
      <p:ext uri="{BB962C8B-B14F-4D97-AF65-F5344CB8AC3E}">
        <p14:creationId xmlns:p14="http://schemas.microsoft.com/office/powerpoint/2010/main" val="179685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397" y="9544"/>
            <a:ext cx="2970991"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t" anchorCtr="0" compatLnSpc="1">
            <a:prstTxWarp prst="textNoShape">
              <a:avLst/>
            </a:prstTxWarp>
          </a:bodyPr>
          <a:lstStyle>
            <a:lvl1pPr defTabSz="762984">
              <a:lnSpc>
                <a:spcPct val="100000"/>
              </a:lnSpc>
              <a:defRPr sz="1000" b="0" i="1">
                <a:latin typeface="Times New Roman" panose="02020603050405020304" pitchFamily="18" charset="0"/>
              </a:defRPr>
            </a:lvl1pPr>
          </a:lstStyle>
          <a:p>
            <a:endParaRPr lang="fr-FR" altLang="es-ES"/>
          </a:p>
        </p:txBody>
      </p:sp>
      <p:sp>
        <p:nvSpPr>
          <p:cNvPr id="2051" name="Rectangle 3"/>
          <p:cNvSpPr>
            <a:spLocks noGrp="1" noChangeArrowheads="1"/>
          </p:cNvSpPr>
          <p:nvPr>
            <p:ph type="dt" idx="1"/>
          </p:nvPr>
        </p:nvSpPr>
        <p:spPr bwMode="auto">
          <a:xfrm>
            <a:off x="3872788" y="9544"/>
            <a:ext cx="2970990"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t" anchorCtr="0" compatLnSpc="1">
            <a:prstTxWarp prst="textNoShape">
              <a:avLst/>
            </a:prstTxWarp>
          </a:bodyPr>
          <a:lstStyle>
            <a:lvl1pPr algn="r" defTabSz="762984">
              <a:lnSpc>
                <a:spcPct val="100000"/>
              </a:lnSpc>
              <a:defRPr sz="1000" b="0" i="1">
                <a:latin typeface="Times New Roman" panose="02020603050405020304" pitchFamily="18" charset="0"/>
              </a:defRPr>
            </a:lvl1pPr>
          </a:lstStyle>
          <a:p>
            <a:endParaRPr lang="fr-FR" altLang="es-ES"/>
          </a:p>
        </p:txBody>
      </p:sp>
      <p:sp>
        <p:nvSpPr>
          <p:cNvPr id="2052" name="Rectangle 4"/>
          <p:cNvSpPr>
            <a:spLocks noGrp="1" noChangeArrowheads="1"/>
          </p:cNvSpPr>
          <p:nvPr>
            <p:ph type="ftr" sz="quarter" idx="4"/>
          </p:nvPr>
        </p:nvSpPr>
        <p:spPr bwMode="auto">
          <a:xfrm>
            <a:off x="-33397" y="9463913"/>
            <a:ext cx="2970991"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b" anchorCtr="0" compatLnSpc="1">
            <a:prstTxWarp prst="textNoShape">
              <a:avLst/>
            </a:prstTxWarp>
          </a:bodyPr>
          <a:lstStyle>
            <a:lvl1pPr defTabSz="762984">
              <a:lnSpc>
                <a:spcPct val="100000"/>
              </a:lnSpc>
              <a:defRPr sz="1000" b="0" i="1">
                <a:latin typeface="Times New Roman" panose="02020603050405020304" pitchFamily="18" charset="0"/>
              </a:defRPr>
            </a:lvl1pPr>
          </a:lstStyle>
          <a:p>
            <a:endParaRPr lang="fr-FR" altLang="es-ES"/>
          </a:p>
        </p:txBody>
      </p:sp>
      <p:sp>
        <p:nvSpPr>
          <p:cNvPr id="2055" name="Rectangle 7"/>
          <p:cNvSpPr>
            <a:spLocks noGrp="1" noRot="1" noChangeAspect="1" noChangeArrowheads="1" noTextEdit="1"/>
          </p:cNvSpPr>
          <p:nvPr>
            <p:ph type="sldImg" idx="2"/>
          </p:nvPr>
        </p:nvSpPr>
        <p:spPr bwMode="auto">
          <a:xfrm>
            <a:off x="695325" y="763588"/>
            <a:ext cx="5405438" cy="3741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body" sz="quarter" idx="3"/>
          </p:nvPr>
        </p:nvSpPr>
        <p:spPr bwMode="auto">
          <a:xfrm>
            <a:off x="916109" y="4731955"/>
            <a:ext cx="4962254" cy="45029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08" tIns="46856" rIns="90108" bIns="46856" numCol="1" anchor="t" anchorCtr="0" compatLnSpc="1">
            <a:prstTxWarp prst="textNoShape">
              <a:avLst/>
            </a:prstTxWarp>
          </a:bodyPr>
          <a:lstStyle/>
          <a:p>
            <a:pPr lvl="0"/>
            <a:r>
              <a:rPr lang="es-ES_tradnl" altLang="es-ES"/>
              <a:t>Klik om de tekststijl van het patrón aan te passen</a:t>
            </a:r>
          </a:p>
          <a:p>
            <a:pPr lvl="1"/>
            <a:r>
              <a:rPr lang="es-ES_tradnl" altLang="es-ES"/>
              <a:t>Tweede niveau</a:t>
            </a:r>
          </a:p>
          <a:p>
            <a:pPr lvl="2"/>
            <a:r>
              <a:rPr lang="es-ES_tradnl" altLang="es-ES"/>
              <a:t>Derde niveau</a:t>
            </a:r>
          </a:p>
          <a:p>
            <a:pPr lvl="3"/>
            <a:r>
              <a:rPr lang="es-ES_tradnl" altLang="es-ES"/>
              <a:t>Cuarto niveau</a:t>
            </a:r>
          </a:p>
          <a:p>
            <a:pPr lvl="4"/>
            <a:r>
              <a:rPr lang="es-ES_tradnl" altLang="es-ES"/>
              <a:t>Quinto niveau</a:t>
            </a:r>
          </a:p>
        </p:txBody>
      </p:sp>
    </p:spTree>
    <p:extLst>
      <p:ext uri="{BB962C8B-B14F-4D97-AF65-F5344CB8AC3E}">
        <p14:creationId xmlns:p14="http://schemas.microsoft.com/office/powerpoint/2010/main" val="2676832081"/>
      </p:ext>
    </p:extLst>
  </p:cSld>
  <p:clrMap bg1="lt1" tx1="dk1" bg2="lt2" tx2="dk2" accent1="accent1" accent2="accent2" accent3="accent3" accent4="accent4" accent5="accent5" accent6="accent6" hlink="hlink" folHlink="folHlink"/>
  <p:notesStyle>
    <a:lvl1pPr marL="95250" indent="-95250" algn="l" rtl="0" eaLnBrk="0" fontAlgn="base" hangingPunct="0">
      <a:lnSpc>
        <a:spcPct val="90000"/>
      </a:lnSpc>
      <a:spcBef>
        <a:spcPct val="40000"/>
      </a:spcBef>
      <a:spcAft>
        <a:spcPct val="0"/>
      </a:spcAft>
      <a:buChar char="•"/>
      <a:defRPr sz="1200" b="1" kern="1200">
        <a:solidFill>
          <a:schemeClr val="tx1"/>
        </a:solidFill>
        <a:latin typeface="Verdana" panose="020B0604030504040204" pitchFamily="34" charset="0"/>
        <a:ea typeface="+mn-ea"/>
        <a:cs typeface="+mn-cs"/>
      </a:defRPr>
    </a:lvl1pPr>
    <a:lvl2pPr marL="381000" indent="-95250" algn="l" rtl="0" eaLnBrk="0" fontAlgn="base" hangingPunct="0">
      <a:lnSpc>
        <a:spcPct val="90000"/>
      </a:lnSpc>
      <a:spcBef>
        <a:spcPct val="40000"/>
      </a:spcBef>
      <a:spcAft>
        <a:spcPct val="0"/>
      </a:spcAft>
      <a:buChar char="–"/>
      <a:defRPr sz="1200" kern="1200">
        <a:solidFill>
          <a:schemeClr val="tx1"/>
        </a:solidFill>
        <a:latin typeface="Verdana" panose="020B0604030504040204" pitchFamily="34" charset="0"/>
        <a:ea typeface="+mn-ea"/>
        <a:cs typeface="+mn-cs"/>
      </a:defRPr>
    </a:lvl2pPr>
    <a:lvl3pPr marL="666750" indent="-95250" algn="l" rtl="0" eaLnBrk="0" fontAlgn="base" hangingPunct="0">
      <a:lnSpc>
        <a:spcPct val="90000"/>
      </a:lnSpc>
      <a:spcBef>
        <a:spcPct val="40000"/>
      </a:spcBef>
      <a:spcAft>
        <a:spcPct val="0"/>
      </a:spcAft>
      <a:buChar char="•"/>
      <a:defRPr sz="1200" kern="1200">
        <a:solidFill>
          <a:schemeClr val="tx1"/>
        </a:solidFill>
        <a:latin typeface="Verdana" panose="020B0604030504040204" pitchFamily="34" charset="0"/>
        <a:ea typeface="+mn-ea"/>
        <a:cs typeface="+mn-cs"/>
      </a:defRPr>
    </a:lvl3pPr>
    <a:lvl4pPr marL="952500" indent="-95250" algn="l" rtl="0" eaLnBrk="0" fontAlgn="base" hangingPunct="0">
      <a:lnSpc>
        <a:spcPct val="90000"/>
      </a:lnSpc>
      <a:spcBef>
        <a:spcPct val="40000"/>
      </a:spcBef>
      <a:spcAft>
        <a:spcPct val="0"/>
      </a:spcAft>
      <a:buChar char="–"/>
      <a:defRPr sz="1200" kern="1200">
        <a:solidFill>
          <a:schemeClr val="tx1"/>
        </a:solidFill>
        <a:latin typeface="Verdana" panose="020B0604030504040204" pitchFamily="34" charset="0"/>
        <a:ea typeface="+mn-ea"/>
        <a:cs typeface="+mn-cs"/>
      </a:defRPr>
    </a:lvl4pPr>
    <a:lvl5pPr marL="1238250" indent="-95250" algn="l" rtl="0" eaLnBrk="0" fontAlgn="base" hangingPunct="0">
      <a:lnSpc>
        <a:spcPct val="90000"/>
      </a:lnSpc>
      <a:spcBef>
        <a:spcPct val="40000"/>
      </a:spcBef>
      <a:spcAft>
        <a:spcPct val="0"/>
      </a:spcAft>
      <a:buChar char="–"/>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6" name="Rectangle 70"/>
          <p:cNvSpPr>
            <a:spLocks noGrp="1" noRot="1" noChangeAspect="1" noChangeArrowheads="1" noTextEdit="1"/>
          </p:cNvSpPr>
          <p:nvPr>
            <p:ph type="sldImg"/>
          </p:nvPr>
        </p:nvSpPr>
        <p:spPr>
          <a:ln/>
        </p:spPr>
      </p:sp>
      <p:sp>
        <p:nvSpPr>
          <p:cNvPr id="40007" name="Rectangle 71"/>
          <p:cNvSpPr>
            <a:spLocks noGrp="1" noChangeArrowheads="1"/>
          </p:cNvSpPr>
          <p:nvPr>
            <p:ph type="body" idx="1"/>
          </p:nvPr>
        </p:nvSpPr>
        <p:spPr/>
        <p:txBody>
          <a:bodyPr/>
          <a:lstStyle/>
          <a:p>
            <a:pPr marL="0" indent="0">
              <a:buNone/>
            </a:pPr>
            <a:endParaRPr lang="es-ES" altLang="es-ES" sz="1000"/>
          </a:p>
        </p:txBody>
      </p:sp>
    </p:spTree>
    <p:extLst>
      <p:ext uri="{BB962C8B-B14F-4D97-AF65-F5344CB8AC3E}">
        <p14:creationId xmlns:p14="http://schemas.microsoft.com/office/powerpoint/2010/main" val="420917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81038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085E5-882F-10F1-3B34-F4337F009E48}"/>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43F403A8-DF30-C489-F8D2-5B4FA3215F47}"/>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26C51747-C1B6-70B4-0069-A33F71436582}"/>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40382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4317F-CB61-0AB5-F9B9-DCD08EFC3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F2ECB-D59A-7BED-795F-A0D125BB0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159CF-AFD4-3C43-BC1A-94CE407F3664}"/>
              </a:ext>
            </a:extLst>
          </p:cNvPr>
          <p:cNvSpPr>
            <a:spLocks noGrp="1"/>
          </p:cNvSpPr>
          <p:nvPr>
            <p:ph type="body" idx="1"/>
          </p:nvPr>
        </p:nvSpPr>
        <p:spPr/>
        <p:txBody>
          <a:bodyPr/>
          <a:lstStyle/>
          <a:p>
            <a:endParaRPr lang="fr-BE"/>
          </a:p>
        </p:txBody>
      </p:sp>
    </p:spTree>
    <p:extLst>
      <p:ext uri="{BB962C8B-B14F-4D97-AF65-F5344CB8AC3E}">
        <p14:creationId xmlns:p14="http://schemas.microsoft.com/office/powerpoint/2010/main" val="300821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B696D-7326-1C58-70FD-4E15217B4AAB}"/>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9F1768A1-762E-C19B-2BE7-81824A052044}"/>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DF4B61AF-2124-7364-0D00-F51CBAD30927}"/>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146731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062E-BEE0-7B50-3985-1AD97198A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673C5-89E7-88A9-515C-56B38A8D3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F7E2-26D0-9322-6BEC-2F77781D39A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99762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D83EA-E71F-DE23-AF47-87489CEEE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22C55-5FAE-C887-62FF-2EEC6B419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9E622-B06F-0B3B-D554-8AF17B37370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90269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F0104-B5C4-C99B-4685-FFF6CCFF0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61ACC-8589-C0E7-8461-4F9C36B7B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05701-DA85-DEE8-3D38-BF851F6C635D}"/>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26793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59CB-06E8-7900-B82A-E0713E048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248A8-C0E4-57C4-7CA1-967988DCA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5B4E2-134A-2234-91FA-8173889EC25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73568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5BE1-C8B7-E256-1A86-4A397F789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4F19D-9BBE-01FC-7A37-2058146A0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CB24E-74F6-E64C-34D8-1E1D535DC53C}"/>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18970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DD1C2-4D0B-F64D-7D76-51726040B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BF153-DF9F-B2ED-FF7E-E47EDEDF1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A1603-D251-1082-4141-C39417D64210}"/>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0863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7E2A2-D9D3-FBA9-D1DF-9D367AF59B8B}"/>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49984768-C34E-E4AE-D3E3-C17C8E7E8FB7}"/>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34F108B4-FC17-5318-F3DC-151DB0665D59}"/>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3063724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0D84F-21E4-2D4F-58E3-B92C9BDC2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16819-C94D-7C1F-6FE3-7EF25E869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5B3CB-E8F0-9910-B53C-82DA4F7AF29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8037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271727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F9E9D-4AAE-8FC3-B667-07D81F4F3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D657D-9265-82E9-BDE9-7A886973A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824B1-B9A9-761E-872E-04C958ECB133}"/>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424402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2B67C-0A0F-E4F2-34E5-D363B62CA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B767F-7B6D-747B-62E3-4C14209CF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FC4F9-D64A-00C8-A893-DD8A34D86C91}"/>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342386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3D089-CAA2-5898-689A-C031C3F4F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F55AB-ECAC-E515-3AF4-ABCB60387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DB4CC-7E61-03AB-6B01-6EC70C09CB4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4233785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17C05-6DB0-2B7E-955A-474AB134F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A883B-4ADD-9C1E-8092-7C6ECFBF4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40E7A-F2C5-5817-45A6-E97BE835D33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489055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40952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913A6-B929-A087-E2CA-9E6340D40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18E85-8DC8-1233-190E-989B68655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03490-C019-3C60-2DFD-ADEBA8EE9B48}"/>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239190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B14C-F2AC-6A5F-8BC9-EC26C3BA7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A890E-CE36-09B0-CE34-ED51FBFCA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00242-15B1-95D2-EEE8-C0A63AF48FEB}"/>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155817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08456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3590434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58223-E09B-8A8D-E251-95A29CF0D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1E8A0-9358-84A0-A7F7-25631110F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4EA5A-FC92-7A0E-5569-2301BCCBBD1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565391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6294-E6F5-B4A6-59AD-541D47DD6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CB0D3-2C08-E19A-2191-5E486F6BC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7B585-09CA-34F7-30D0-91879DE59D7E}"/>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825537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A3380-28C5-1203-9363-398D65C66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3F316-539F-D50B-512A-0B8B524FC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7085F-0AC4-E4AA-85DE-568386317243}"/>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640223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B020-9E5A-1821-4369-DFC631F6C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E95C1-3A35-F30E-3604-BD7364289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1A178-E8C7-B679-BB51-B4C23F4B7755}"/>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231093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01A26-8535-A8B6-36D3-C70D41638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70184-296F-7C96-EB97-D7A5D91B7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B012E-D8B1-5916-36EB-F3620AA8479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257540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58BD-92F4-CDAF-7CFF-3A48A18BE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A3BE7-409F-7A7C-3029-39C5A4CB8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6A783-306C-4642-C063-551504B4B33A}"/>
              </a:ext>
            </a:extLst>
          </p:cNvPr>
          <p:cNvSpPr>
            <a:spLocks noGrp="1"/>
          </p:cNvSpPr>
          <p:nvPr>
            <p:ph type="body" idx="1"/>
          </p:nvPr>
        </p:nvSpPr>
        <p:spPr/>
        <p:txBody>
          <a:bodyPr/>
          <a:lstStyle/>
          <a:p>
            <a:r>
              <a:rPr lang="nl-BE"/>
              <a:t>OCMW online </a:t>
            </a:r>
            <a:r>
              <a:rPr lang="nl-BE">
                <a:sym typeface="Wingdings" panose="05000000000000000000" pitchFamily="2" charset="2"/>
              </a:rPr>
              <a:t> integreren </a:t>
            </a:r>
            <a:endParaRPr lang="nl-BE"/>
          </a:p>
        </p:txBody>
      </p:sp>
    </p:spTree>
    <p:extLst>
      <p:ext uri="{BB962C8B-B14F-4D97-AF65-F5344CB8AC3E}">
        <p14:creationId xmlns:p14="http://schemas.microsoft.com/office/powerpoint/2010/main" val="3828508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OCMW online </a:t>
            </a:r>
            <a:r>
              <a:rPr lang="nl-BE">
                <a:sym typeface="Wingdings" panose="05000000000000000000" pitchFamily="2" charset="2"/>
              </a:rPr>
              <a:t> integreren </a:t>
            </a:r>
            <a:endParaRPr lang="nl-BE"/>
          </a:p>
        </p:txBody>
      </p:sp>
    </p:spTree>
    <p:extLst>
      <p:ext uri="{BB962C8B-B14F-4D97-AF65-F5344CB8AC3E}">
        <p14:creationId xmlns:p14="http://schemas.microsoft.com/office/powerpoint/2010/main" val="2678331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err="1"/>
              <a:t>Communicatie </a:t>
            </a:r>
            <a:r>
              <a:rPr lang="nl-BE"/>
              <a:t>en </a:t>
            </a:r>
            <a:r>
              <a:rPr lang="nl-BE" err="1"/>
              <a:t>gegevens scheiden</a:t>
            </a:r>
            <a:endParaRPr lang="nl-BE"/>
          </a:p>
        </p:txBody>
      </p:sp>
    </p:spTree>
    <p:extLst>
      <p:ext uri="{BB962C8B-B14F-4D97-AF65-F5344CB8AC3E}">
        <p14:creationId xmlns:p14="http://schemas.microsoft.com/office/powerpoint/2010/main" val="4129567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0BE19-28B7-5C35-B8BE-882A133A0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3FCFA-2AD8-71A0-4227-25A418EA2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612BB-5438-7C0C-38AA-3BCDE8DFA0F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899895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5EE51-5032-8AC1-B7D8-76F16E8C5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965C9-4573-7BEA-9582-66BCD6101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94AC1-E6FE-EBC7-E0C9-A78544C72B80}"/>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82035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3667-CFAF-5149-30DD-3C28A6DC5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77AE3-9EB8-DDE2-606F-C4F4F6E18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AAF2-AE7A-CA57-B68B-8CF231EEBB32}"/>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178380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537C-1E08-65F8-FE6B-B9AD4B22F933}"/>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C3002DA4-F12A-53C6-07DE-0B92441FDC7A}"/>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5E806EE3-DCC3-C254-FFF0-B6E2412872ED}"/>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1147857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91479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7CC7-A870-B7E0-FCD2-69E1BF3723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535FA1-C1B8-443D-4C8C-9EC72D0E61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0FC9F3-48A1-3731-96B6-E56FA5D4434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4217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49491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65853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69971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36F76-2B03-8205-3B29-86253F85315B}"/>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F9304D90-A8D4-8DF5-92C2-82DD0FED0CA4}"/>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77364CF9-CA62-BD0A-A770-6351FD86B528}"/>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898136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8691-13EA-FC0A-6262-E8A1946367BE}"/>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5B6DD7A2-03FC-C96D-47C2-766E009507FE}"/>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5D40E375-A066-0276-6FBE-19B438AE7AAB}"/>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153160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031A1-3D78-22EE-19CD-7EA7E3ACD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CF5DD-96C5-FA69-1389-A7153AE4A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98380-8046-20BD-C9ED-35B9F9FE4951}"/>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949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70062-D3F1-F2A5-E03F-7A5A56410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638C8-833B-14DD-8EB0-C5C5552F6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3612A-BE15-ABCC-0EF7-1446E054546B}"/>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65423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6A34-628A-312E-3695-3D61CCE05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CEF1D-F662-6625-BB2F-BDD7503E5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2E6EC-08AE-AE8F-1A46-16F4564C036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44536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112D8-9AE4-ADAA-F7BF-27A34A8C8D5E}"/>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DBA0A6A0-D020-76A7-C18F-444F1FE4E1C8}"/>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E0143DF5-7697-08B7-B61D-F326B354B9B7}"/>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427881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BDA38-9B0E-CB73-D297-5EA8BBEC988F}"/>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DD1BCCDC-5DFA-48AF-FBB4-C732396FACBD}"/>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3E7464BB-0573-8C43-CFA2-5627784022EE}"/>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366394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0"/>
              <a:t>Haga clic para modificar el estilo de título del patrón</a:t>
            </a:r>
            <a:endParaRPr lang="fr-FR" noProof="0"/>
          </a:p>
        </p:txBody>
      </p:sp>
      <p:sp>
        <p:nvSpPr>
          <p:cNvPr id="3" name="Marcador de contenido 2"/>
          <p:cNvSpPr>
            <a:spLocks noGrp="1"/>
          </p:cNvSpPr>
          <p:nvPr>
            <p:ph idx="1" hasCustomPrompt="1"/>
          </p:nvPr>
        </p:nvSpPr>
        <p:spPr/>
        <p:txBody>
          <a:bodyPr/>
          <a:lstStyle>
            <a:lvl3pPr>
              <a:buSzPct val="80000"/>
              <a:defRPr/>
            </a:lvl3pPr>
          </a:lstStyle>
          <a:p>
            <a:pPr lvl="0"/>
            <a:r>
              <a:rPr lang="es-ES"/>
              <a:t>Editar el estilo de texto del patrón</a:t>
            </a:r>
          </a:p>
          <a:p>
            <a:pPr lvl="1"/>
            <a:r>
              <a:rPr lang="es-ES"/>
              <a:t>Segundo nivel</a:t>
            </a:r>
          </a:p>
          <a:p>
            <a:pPr lvl="2"/>
            <a:r>
              <a:rPr lang="es-ES"/>
              <a:t>Tercer nivel</a:t>
            </a:r>
          </a:p>
        </p:txBody>
      </p:sp>
    </p:spTree>
    <p:extLst>
      <p:ext uri="{BB962C8B-B14F-4D97-AF65-F5344CB8AC3E}">
        <p14:creationId xmlns:p14="http://schemas.microsoft.com/office/powerpoint/2010/main" val="236057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text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95656" y="490330"/>
            <a:ext cx="8957907" cy="874644"/>
          </a:xfrm>
        </p:spPr>
        <p:txBody>
          <a:bodyPr/>
          <a:lstStyle/>
          <a:p>
            <a:r>
              <a:rPr lang="es-ES" noProof="0"/>
              <a:t>Haga clic para modificar el estilo de título del patrón</a:t>
            </a:r>
            <a:endParaRPr lang="fr-FR" noProof="0"/>
          </a:p>
        </p:txBody>
      </p:sp>
      <p:sp>
        <p:nvSpPr>
          <p:cNvPr id="3" name="Marcador de texto 2"/>
          <p:cNvSpPr>
            <a:spLocks noGrp="1"/>
          </p:cNvSpPr>
          <p:nvPr>
            <p:ph type="body" sz="half" idx="1" hasCustomPrompt="1"/>
          </p:nvPr>
        </p:nvSpPr>
        <p:spPr>
          <a:xfrm>
            <a:off x="515721" y="1592263"/>
            <a:ext cx="4287985" cy="884858"/>
          </a:xfrm>
        </p:spPr>
        <p:txBody>
          <a:bodyPr/>
          <a:lstStyle>
            <a:lvl3pPr>
              <a:buSzPct val="80000"/>
              <a:defRPr/>
            </a:lvl3pPr>
          </a:lstStyle>
          <a:p>
            <a:pPr lvl="0"/>
            <a:r>
              <a:rPr lang="fr-FR" noProof="0" err="1"/>
              <a:t>Editar</a:t>
            </a:r>
            <a:r>
              <a:rPr lang="fr-FR" noProof="0"/>
              <a:t> el </a:t>
            </a:r>
            <a:r>
              <a:rPr lang="fr-FR" noProof="0" err="1"/>
              <a:t>estilo</a:t>
            </a:r>
            <a:r>
              <a:rPr lang="fr-FR" noProof="0"/>
              <a:t> de texto </a:t>
            </a:r>
            <a:r>
              <a:rPr lang="fr-FR" noProof="0" err="1"/>
              <a:t>del</a:t>
            </a:r>
            <a:r>
              <a:rPr lang="fr-FR" noProof="0"/>
              <a:t> </a:t>
            </a:r>
            <a:r>
              <a:rPr lang="fr-FR" noProof="0" err="1"/>
              <a:t>patrón</a:t>
            </a:r>
            <a:endParaRPr lang="fr-FR" noProof="0"/>
          </a:p>
          <a:p>
            <a:pPr lvl="1"/>
            <a:r>
              <a:rPr lang="fr-FR" noProof="0" err="1"/>
              <a:t>Segundo</a:t>
            </a:r>
            <a:r>
              <a:rPr lang="fr-FR" noProof="0"/>
              <a:t> </a:t>
            </a:r>
            <a:r>
              <a:rPr lang="fr-FR" noProof="0" err="1"/>
              <a:t>nivel</a:t>
            </a:r>
            <a:endParaRPr lang="fr-FR" noProof="0"/>
          </a:p>
          <a:p>
            <a:pPr lvl="2"/>
            <a:r>
              <a:rPr lang="fr-FR" noProof="0"/>
              <a:t>Tercer </a:t>
            </a:r>
            <a:r>
              <a:rPr lang="fr-FR" noProof="0" err="1"/>
              <a:t>nivel</a:t>
            </a:r>
            <a:endParaRPr lang="fr-FR" noProof="0"/>
          </a:p>
        </p:txBody>
      </p:sp>
      <p:sp>
        <p:nvSpPr>
          <p:cNvPr id="5" name="Marcador de texto 2"/>
          <p:cNvSpPr>
            <a:spLocks noGrp="1"/>
          </p:cNvSpPr>
          <p:nvPr>
            <p:ph type="body" sz="half" idx="10" hasCustomPrompt="1"/>
          </p:nvPr>
        </p:nvSpPr>
        <p:spPr>
          <a:xfrm>
            <a:off x="5165577" y="1592263"/>
            <a:ext cx="4287985" cy="884858"/>
          </a:xfrm>
        </p:spPr>
        <p:txBody>
          <a:bodyPr/>
          <a:lstStyle>
            <a:lvl3pPr>
              <a:buSzPct val="80000"/>
              <a:defRPr/>
            </a:lvl3pPr>
          </a:lstStyle>
          <a:p>
            <a:pPr lvl="0"/>
            <a:r>
              <a:rPr lang="fr-FR" noProof="0" err="1"/>
              <a:t>Editar</a:t>
            </a:r>
            <a:r>
              <a:rPr lang="fr-FR" noProof="0"/>
              <a:t> el </a:t>
            </a:r>
            <a:r>
              <a:rPr lang="fr-FR" noProof="0" err="1"/>
              <a:t>estilo</a:t>
            </a:r>
            <a:r>
              <a:rPr lang="fr-FR" noProof="0"/>
              <a:t> de texto </a:t>
            </a:r>
            <a:r>
              <a:rPr lang="fr-FR" noProof="0" err="1"/>
              <a:t>del</a:t>
            </a:r>
            <a:r>
              <a:rPr lang="fr-FR" noProof="0"/>
              <a:t> </a:t>
            </a:r>
            <a:r>
              <a:rPr lang="fr-FR" noProof="0" err="1"/>
              <a:t>patrón</a:t>
            </a:r>
            <a:endParaRPr lang="fr-FR" noProof="0"/>
          </a:p>
          <a:p>
            <a:pPr lvl="1"/>
            <a:r>
              <a:rPr lang="fr-FR" noProof="0" err="1"/>
              <a:t>Segundo</a:t>
            </a:r>
            <a:r>
              <a:rPr lang="fr-FR" noProof="0"/>
              <a:t> </a:t>
            </a:r>
            <a:r>
              <a:rPr lang="fr-FR" noProof="0" err="1"/>
              <a:t>nivel</a:t>
            </a:r>
            <a:endParaRPr lang="fr-FR" noProof="0"/>
          </a:p>
          <a:p>
            <a:pPr lvl="2"/>
            <a:r>
              <a:rPr lang="fr-FR" noProof="0"/>
              <a:t>Tercer </a:t>
            </a:r>
            <a:r>
              <a:rPr lang="fr-FR" noProof="0" err="1"/>
              <a:t>nivel</a:t>
            </a:r>
            <a:endParaRPr lang="fr-FR" noProof="0"/>
          </a:p>
        </p:txBody>
      </p:sp>
    </p:spTree>
    <p:extLst>
      <p:ext uri="{BB962C8B-B14F-4D97-AF65-F5344CB8AC3E}">
        <p14:creationId xmlns:p14="http://schemas.microsoft.com/office/powerpoint/2010/main" val="265537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0"/>
              <a:t>Haga clic para modificar el estilo de título del patrón</a:t>
            </a:r>
            <a:endParaRPr lang="fr-FR" noProof="0"/>
          </a:p>
        </p:txBody>
      </p:sp>
      <p:sp>
        <p:nvSpPr>
          <p:cNvPr id="3" name="Marcador de contenido 2"/>
          <p:cNvSpPr>
            <a:spLocks noGrp="1"/>
          </p:cNvSpPr>
          <p:nvPr>
            <p:ph idx="1" hasCustomPrompt="1"/>
          </p:nvPr>
        </p:nvSpPr>
        <p:spPr>
          <a:xfrm>
            <a:off x="512749" y="1623182"/>
            <a:ext cx="4290957" cy="884858"/>
          </a:xfrm>
        </p:spPr>
        <p:txBody>
          <a:bodyPr/>
          <a:lstStyle>
            <a:lvl3pPr>
              <a:buSzPct val="80000"/>
              <a:defRPr/>
            </a:lvl3pPr>
          </a:lstStyle>
          <a:p>
            <a:pPr lvl="0"/>
            <a:r>
              <a:rPr lang="fr-FR" noProof="0" err="1"/>
              <a:t>Editar</a:t>
            </a:r>
            <a:r>
              <a:rPr lang="fr-FR" noProof="0"/>
              <a:t> el </a:t>
            </a:r>
            <a:r>
              <a:rPr lang="fr-FR" noProof="0" err="1"/>
              <a:t>estilo</a:t>
            </a:r>
            <a:r>
              <a:rPr lang="fr-FR" noProof="0"/>
              <a:t> de texto </a:t>
            </a:r>
            <a:r>
              <a:rPr lang="fr-FR" noProof="0" err="1"/>
              <a:t>del</a:t>
            </a:r>
            <a:r>
              <a:rPr lang="fr-FR" noProof="0"/>
              <a:t> </a:t>
            </a:r>
            <a:r>
              <a:rPr lang="fr-FR" noProof="0" err="1"/>
              <a:t>patrón</a:t>
            </a:r>
            <a:endParaRPr lang="fr-FR" noProof="0"/>
          </a:p>
          <a:p>
            <a:pPr lvl="1"/>
            <a:r>
              <a:rPr lang="fr-FR" noProof="0" err="1"/>
              <a:t>Segundo</a:t>
            </a:r>
            <a:r>
              <a:rPr lang="fr-FR" noProof="0"/>
              <a:t> </a:t>
            </a:r>
            <a:r>
              <a:rPr lang="fr-FR" noProof="0" err="1"/>
              <a:t>nivel</a:t>
            </a:r>
            <a:endParaRPr lang="fr-FR" noProof="0"/>
          </a:p>
          <a:p>
            <a:pPr lvl="2"/>
            <a:r>
              <a:rPr lang="fr-FR" noProof="0"/>
              <a:t>Tercer </a:t>
            </a:r>
            <a:r>
              <a:rPr lang="fr-FR" noProof="0" err="1"/>
              <a:t>nivel</a:t>
            </a:r>
            <a:endParaRPr lang="fr-FR" noProof="0"/>
          </a:p>
        </p:txBody>
      </p:sp>
    </p:spTree>
    <p:extLst>
      <p:ext uri="{BB962C8B-B14F-4D97-AF65-F5344CB8AC3E}">
        <p14:creationId xmlns:p14="http://schemas.microsoft.com/office/powerpoint/2010/main" val="278269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463826"/>
            <a:ext cx="8915400" cy="953812"/>
          </a:xfrm>
        </p:spPr>
        <p:txBody>
          <a:bodyPr/>
          <a:lstStyle>
            <a:lvl1pPr>
              <a:defRPr/>
            </a:lvl1pPr>
          </a:lstStyle>
          <a:p>
            <a:r>
              <a:rPr lang="es-ES" noProof="0"/>
              <a:t>Haga clic para modificar el estilo de título del patrón</a:t>
            </a:r>
            <a:endParaRPr lang="fr-FR" noProof="0"/>
          </a:p>
        </p:txBody>
      </p:sp>
      <p:sp>
        <p:nvSpPr>
          <p:cNvPr id="3" name="2 Marcador de texto"/>
          <p:cNvSpPr>
            <a:spLocks noGrp="1"/>
          </p:cNvSpPr>
          <p:nvPr>
            <p:ph type="body" idx="1"/>
          </p:nvPr>
        </p:nvSpPr>
        <p:spPr>
          <a:xfrm>
            <a:off x="495300" y="1592263"/>
            <a:ext cx="4308406" cy="582612"/>
          </a:xfrm>
        </p:spPr>
        <p:txBody>
          <a:bodyPr anchor="t">
            <a:noAutofit/>
          </a:bodyPr>
          <a:lstStyle>
            <a:lvl1pPr marL="0" indent="0">
              <a:buNone/>
              <a:defRPr sz="1600" b="1">
                <a:solidFill>
                  <a:srgbClr val="8023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4" name="3 Marcador de contenido"/>
          <p:cNvSpPr>
            <a:spLocks noGrp="1"/>
          </p:cNvSpPr>
          <p:nvPr>
            <p:ph sz="half" idx="2"/>
          </p:nvPr>
        </p:nvSpPr>
        <p:spPr>
          <a:xfrm>
            <a:off x="495300" y="2174875"/>
            <a:ext cx="4308406" cy="1847685"/>
          </a:xfrm>
        </p:spPr>
        <p:txBody>
          <a:bodyPr>
            <a:noAutofit/>
          </a:bodyPr>
          <a:lstStyle>
            <a:lvl1pPr>
              <a:defRPr sz="1600"/>
            </a:lvl1pPr>
            <a:lvl2pPr>
              <a:defRPr sz="1600"/>
            </a:lvl2pPr>
            <a:lvl3pPr>
              <a:buSzPct val="80000"/>
              <a:defRPr sz="1600"/>
            </a:lvl3pPr>
            <a:lvl4pPr>
              <a:defRPr sz="1600"/>
            </a:lvl4pPr>
            <a:lvl5pPr>
              <a:defRPr sz="1600"/>
            </a:lvl5pPr>
            <a:lvl6pPr>
              <a:defRPr sz="1600"/>
            </a:lvl6pPr>
            <a:lvl7pPr>
              <a:defRPr sz="1600"/>
            </a:lvl7pPr>
            <a:lvl8pPr>
              <a:defRPr sz="1600"/>
            </a:lvl8pPr>
            <a:lvl9pPr>
              <a:defRPr sz="1600"/>
            </a:lvl9pPr>
          </a:lstStyle>
          <a:p>
            <a:pPr lvl="0"/>
            <a:r>
              <a:rPr lang="es-ES" noProof="0"/>
              <a:t>Haga clic para modificar los estilos de texto del patrón</a:t>
            </a:r>
          </a:p>
          <a:p>
            <a:pPr lvl="1"/>
            <a:r>
              <a:rPr lang="es-ES" noProof="0"/>
              <a:t>Segundo nivel</a:t>
            </a:r>
          </a:p>
          <a:p>
            <a:pPr lvl="2"/>
            <a:r>
              <a:rPr lang="es-ES" noProof="0"/>
              <a:t>Tercer nivel</a:t>
            </a:r>
          </a:p>
        </p:txBody>
      </p:sp>
      <p:sp>
        <p:nvSpPr>
          <p:cNvPr id="5" name="4 Marcador de texto"/>
          <p:cNvSpPr>
            <a:spLocks noGrp="1"/>
          </p:cNvSpPr>
          <p:nvPr>
            <p:ph type="body" sz="quarter" idx="3"/>
          </p:nvPr>
        </p:nvSpPr>
        <p:spPr>
          <a:xfrm>
            <a:off x="5032375" y="1592263"/>
            <a:ext cx="4378325" cy="582612"/>
          </a:xfrm>
        </p:spPr>
        <p:txBody>
          <a:bodyPr anchor="t">
            <a:noAutofit/>
          </a:bodyPr>
          <a:lstStyle>
            <a:lvl1pPr marL="0" indent="0">
              <a:buNone/>
              <a:defRPr sz="1600" b="1">
                <a:solidFill>
                  <a:srgbClr val="8023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6" name="5 Marcador de contenido"/>
          <p:cNvSpPr>
            <a:spLocks noGrp="1"/>
          </p:cNvSpPr>
          <p:nvPr>
            <p:ph sz="quarter" idx="4"/>
          </p:nvPr>
        </p:nvSpPr>
        <p:spPr>
          <a:xfrm>
            <a:off x="5032375" y="2174875"/>
            <a:ext cx="4378325" cy="1847685"/>
          </a:xfrm>
        </p:spPr>
        <p:txBody>
          <a:bodyPr>
            <a:noAutofit/>
          </a:bodyPr>
          <a:lstStyle>
            <a:lvl1pPr>
              <a:defRPr sz="1600"/>
            </a:lvl1pPr>
            <a:lvl2pPr>
              <a:defRPr sz="1600"/>
            </a:lvl2pPr>
            <a:lvl3pPr>
              <a:buSzPct val="80000"/>
              <a:defRPr sz="1600"/>
            </a:lvl3pPr>
            <a:lvl4pPr>
              <a:defRPr sz="1600"/>
            </a:lvl4pPr>
            <a:lvl5pPr>
              <a:defRPr sz="1600"/>
            </a:lvl5pPr>
            <a:lvl6pPr>
              <a:defRPr sz="1600"/>
            </a:lvl6pPr>
            <a:lvl7pPr>
              <a:defRPr sz="1600"/>
            </a:lvl7pPr>
            <a:lvl8pPr>
              <a:defRPr sz="1600"/>
            </a:lvl8pPr>
            <a:lvl9pPr>
              <a:defRPr sz="1600"/>
            </a:lvl9pPr>
          </a:lstStyle>
          <a:p>
            <a:pPr lvl="0"/>
            <a:r>
              <a:rPr lang="es-ES" noProof="0"/>
              <a:t>Haga clic para modificar los estilos de texto del patrón</a:t>
            </a:r>
          </a:p>
          <a:p>
            <a:pPr lvl="1"/>
            <a:r>
              <a:rPr lang="es-ES" noProof="0"/>
              <a:t>Segundo nivel</a:t>
            </a:r>
          </a:p>
          <a:p>
            <a:pPr lvl="2"/>
            <a:r>
              <a:rPr lang="es-ES" noProof="0"/>
              <a:t>Tercer nivel</a:t>
            </a:r>
          </a:p>
        </p:txBody>
      </p:sp>
    </p:spTree>
    <p:extLst>
      <p:ext uri="{BB962C8B-B14F-4D97-AF65-F5344CB8AC3E}">
        <p14:creationId xmlns:p14="http://schemas.microsoft.com/office/powerpoint/2010/main" val="293856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15386" y="2906713"/>
            <a:ext cx="8420100" cy="843652"/>
          </a:xfrm>
        </p:spPr>
        <p:txBody>
          <a:bodyPr anchor="t">
            <a:noAutofit/>
          </a:bodyPr>
          <a:lstStyle>
            <a:lvl1pPr marL="0" indent="0">
              <a:buNone/>
              <a:defRPr sz="2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noProof="0"/>
              <a:t>Haga clic para modificar los estilos de texto del patrón</a:t>
            </a:r>
          </a:p>
        </p:txBody>
      </p:sp>
    </p:spTree>
    <p:extLst>
      <p:ext uri="{BB962C8B-B14F-4D97-AF65-F5344CB8AC3E}">
        <p14:creationId xmlns:p14="http://schemas.microsoft.com/office/powerpoint/2010/main" val="382088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202" y="516835"/>
            <a:ext cx="8943869" cy="808382"/>
          </a:xfrm>
        </p:spPr>
        <p:txBody>
          <a:bodyPr/>
          <a:lstStyle/>
          <a:p>
            <a:r>
              <a:rPr lang="es-ES" noProof="0"/>
              <a:t>Haga clic para modificar el estilo de título del patrón</a:t>
            </a:r>
            <a:endParaRPr lang="fr-FR" noProof="0"/>
          </a:p>
        </p:txBody>
      </p:sp>
    </p:spTree>
    <p:extLst>
      <p:ext uri="{BB962C8B-B14F-4D97-AF65-F5344CB8AC3E}">
        <p14:creationId xmlns:p14="http://schemas.microsoft.com/office/powerpoint/2010/main" val="1718227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512749" y="502271"/>
            <a:ext cx="8935322" cy="88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fr-FR" altLang="es-ES" noProof="0" err="1"/>
              <a:t>Titel </a:t>
            </a:r>
            <a:r>
              <a:rPr lang="fr-FR" altLang="es-ES" noProof="0"/>
              <a:t>is 22 vetgedrukt voor 1 - 2 </a:t>
            </a:r>
          </a:p>
        </p:txBody>
      </p:sp>
      <p:sp>
        <p:nvSpPr>
          <p:cNvPr id="1029" name="Rectangle 5"/>
          <p:cNvSpPr>
            <a:spLocks noGrp="1" noChangeArrowheads="1"/>
          </p:cNvSpPr>
          <p:nvPr>
            <p:ph type="body" idx="1"/>
          </p:nvPr>
        </p:nvSpPr>
        <p:spPr bwMode="auto">
          <a:xfrm>
            <a:off x="512749" y="1623183"/>
            <a:ext cx="8938900" cy="88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altLang="es-ES" noProof="0"/>
              <a:t>Eerste </a:t>
            </a:r>
            <a:r>
              <a:rPr lang="fr-FR" altLang="es-ES" noProof="0" err="1"/>
              <a:t>niveau</a:t>
            </a:r>
            <a:r>
              <a:rPr lang="fr-FR" altLang="es-ES" noProof="0"/>
              <a:t>, 16-pt </a:t>
            </a:r>
            <a:r>
              <a:rPr lang="fr-FR" altLang="es-ES" noProof="0" err="1"/>
              <a:t>vetgedrukt</a:t>
            </a:r>
            <a:endParaRPr lang="fr-FR" altLang="es-ES" noProof="0"/>
          </a:p>
          <a:p>
            <a:pPr lvl="1"/>
            <a:r>
              <a:rPr lang="fr-FR" altLang="es-ES" noProof="0"/>
              <a:t>Tweede </a:t>
            </a:r>
            <a:r>
              <a:rPr lang="fr-FR" altLang="es-ES" noProof="0" err="1"/>
              <a:t>niveau</a:t>
            </a:r>
            <a:r>
              <a:rPr lang="fr-FR" altLang="es-ES" noProof="0"/>
              <a:t>, 16-pt reg</a:t>
            </a:r>
          </a:p>
          <a:p>
            <a:pPr lvl="2"/>
            <a:r>
              <a:rPr lang="fr-FR" altLang="es-ES" noProof="0" err="1"/>
              <a:t>Derde niveau </a:t>
            </a:r>
            <a:r>
              <a:rPr lang="fr-FR" altLang="es-ES" noProof="0"/>
              <a:t>16-pt reg</a:t>
            </a:r>
          </a:p>
        </p:txBody>
      </p:sp>
      <p:sp>
        <p:nvSpPr>
          <p:cNvPr id="1036" name="Line 12"/>
          <p:cNvSpPr>
            <a:spLocks noChangeShapeType="1"/>
          </p:cNvSpPr>
          <p:nvPr/>
        </p:nvSpPr>
        <p:spPr bwMode="auto">
          <a:xfrm>
            <a:off x="512748" y="6456891"/>
            <a:ext cx="8959337" cy="2"/>
          </a:xfrm>
          <a:prstGeom prst="line">
            <a:avLst/>
          </a:prstGeom>
          <a:noFill/>
          <a:ln w="6350">
            <a:solidFill>
              <a:schemeClr val="bg1">
                <a:lumMod val="75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n w="3175">
                <a:solidFill>
                  <a:schemeClr val="bg1">
                    <a:lumMod val="65000"/>
                  </a:schemeClr>
                </a:solidFill>
              </a:ln>
            </a:endParaRPr>
          </a:p>
        </p:txBody>
      </p:sp>
      <p:sp>
        <p:nvSpPr>
          <p:cNvPr id="8" name="Text Box 33"/>
          <p:cNvSpPr txBox="1">
            <a:spLocks noChangeArrowheads="1"/>
          </p:cNvSpPr>
          <p:nvPr userDrawn="1"/>
        </p:nvSpPr>
        <p:spPr bwMode="auto">
          <a:xfrm>
            <a:off x="2789238" y="6494994"/>
            <a:ext cx="50434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1pPr>
            <a:lvl2pPr marL="742950" indent="-28575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2pPr>
            <a:lvl3pPr marL="11430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3pPr>
            <a:lvl4pPr marL="16002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4pPr>
            <a:lvl5pPr marL="20574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5pPr>
            <a:lvl6pPr marL="25146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6pPr>
            <a:lvl7pPr marL="29718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7pPr>
            <a:lvl8pPr marL="34290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8pPr>
            <a:lvl9pPr marL="38862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9pPr>
          </a:lstStyle>
          <a:p>
            <a:pPr eaLnBrk="1">
              <a:buClr>
                <a:srgbClr val="000000"/>
              </a:buClr>
              <a:buSzPct val="100000"/>
              <a:buFont typeface="Times New Roman" pitchFamily="18" charset="0"/>
              <a:buNone/>
              <a:defRPr/>
            </a:pPr>
            <a:r>
              <a:rPr lang="fr-FR" altLang="es-ES" sz="800" b="0" noProof="0">
                <a:solidFill>
                  <a:srgbClr val="000000"/>
                </a:solidFill>
                <a:latin typeface="Calibri Light" panose="020F0302020204030204" pitchFamily="34" charset="0"/>
              </a:rPr>
              <a:t>FOD Sociale </a:t>
            </a:r>
            <a:r>
              <a:rPr lang="fr-FR" altLang="es-ES" sz="800" b="0" noProof="0" err="1">
                <a:solidFill>
                  <a:srgbClr val="000000"/>
                </a:solidFill>
                <a:latin typeface="Calibri Light" panose="020F0302020204030204" pitchFamily="34" charset="0"/>
              </a:rPr>
              <a:t>Zekerheid</a:t>
            </a:r>
            <a:br>
              <a:rPr lang="fr-FR" altLang="es-ES" sz="800" b="0" noProof="0">
                <a:solidFill>
                  <a:srgbClr val="000000"/>
                </a:solidFill>
                <a:latin typeface="Calibri Light" panose="020F0302020204030204" pitchFamily="34" charset="0"/>
              </a:rPr>
            </a:br>
            <a:r>
              <a:rPr lang="fr-FR" altLang="es-ES" sz="800" b="0" noProof="0">
                <a:solidFill>
                  <a:srgbClr val="000000"/>
                </a:solidFill>
                <a:latin typeface="Calibri Light" panose="020F0302020204030204" pitchFamily="34" charset="0"/>
              </a:rPr>
              <a:t>FR24022 / </a:t>
            </a:r>
            <a:r>
              <a:rPr lang="nl-NL" altLang="es-ES" sz="800" b="0" noProof="0">
                <a:solidFill>
                  <a:srgbClr val="000000"/>
                </a:solidFill>
                <a:latin typeface="Calibri Light" panose="020F0302020204030204" pitchFamily="34" charset="0"/>
              </a:rPr>
              <a:t>Studie over de oorzaken van “non-take-up” bij personen met een handicap</a:t>
            </a:r>
            <a:endParaRPr lang="fr-FR" altLang="es-ES" sz="800" b="0" noProof="0">
              <a:solidFill>
                <a:srgbClr val="000000"/>
              </a:solidFill>
              <a:latin typeface="Calibri Light" panose="020F0302020204030204" pitchFamily="34" charset="0"/>
            </a:endParaRPr>
          </a:p>
        </p:txBody>
      </p:sp>
      <p:sp>
        <p:nvSpPr>
          <p:cNvPr id="9" name="Text Box 38"/>
          <p:cNvSpPr txBox="1">
            <a:spLocks noChangeArrowheads="1"/>
          </p:cNvSpPr>
          <p:nvPr userDrawn="1"/>
        </p:nvSpPr>
        <p:spPr bwMode="auto">
          <a:xfrm>
            <a:off x="8751360" y="6494994"/>
            <a:ext cx="7207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915988" eaLnBrk="0" hangingPunct="0">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9pPr>
          </a:lstStyle>
          <a:p>
            <a:pPr algn="r" eaLnBrk="1">
              <a:lnSpc>
                <a:spcPct val="95000"/>
              </a:lnSpc>
              <a:buClr>
                <a:srgbClr val="000000"/>
              </a:buClr>
              <a:buSzPct val="100000"/>
              <a:buFont typeface="Tahoma" panose="020B0604030504040204" pitchFamily="34" charset="0"/>
              <a:buNone/>
            </a:pPr>
            <a:fld id="{6027EC6A-03E7-4D3E-B269-DF72257D2C80}" type="slidenum">
              <a:rPr lang="es-ES_tradnl" altLang="es-ES" sz="800" b="0">
                <a:solidFill>
                  <a:srgbClr val="000000"/>
                </a:solidFill>
                <a:latin typeface="Calibri Light" panose="020F0302020204030204" pitchFamily="34" charset="0"/>
              </a:rPr>
              <a:t>‹N°›</a:t>
            </a:fld>
            <a:endParaRPr lang="es-ES_tradnl" altLang="es-ES" sz="800" b="0">
              <a:solidFill>
                <a:srgbClr val="000000"/>
              </a:solidFill>
              <a:latin typeface="Calibri Light" panose="020F0302020204030204" pitchFamily="34" charset="0"/>
            </a:endParaRPr>
          </a:p>
        </p:txBody>
      </p:sp>
      <p:sp>
        <p:nvSpPr>
          <p:cNvPr id="11" name="Text Box 33"/>
          <p:cNvSpPr txBox="1">
            <a:spLocks noChangeArrowheads="1"/>
          </p:cNvSpPr>
          <p:nvPr userDrawn="1"/>
        </p:nvSpPr>
        <p:spPr bwMode="auto">
          <a:xfrm>
            <a:off x="522612" y="6494994"/>
            <a:ext cx="145785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1pPr>
            <a:lvl2pPr marL="742950" indent="-28575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2pPr>
            <a:lvl3pPr marL="11430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3pPr>
            <a:lvl4pPr marL="16002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4pPr>
            <a:lvl5pPr marL="20574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5pPr>
            <a:lvl6pPr marL="25146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6pPr>
            <a:lvl7pPr marL="29718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7pPr>
            <a:lvl8pPr marL="34290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8pPr>
            <a:lvl9pPr marL="38862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9pPr>
          </a:lstStyle>
          <a:p>
            <a:pPr eaLnBrk="1">
              <a:buClr>
                <a:srgbClr val="000000"/>
              </a:buClr>
              <a:buSzPct val="100000"/>
              <a:buFont typeface="Times New Roman" pitchFamily="18" charset="0"/>
              <a:buNone/>
              <a:defRPr/>
            </a:pPr>
            <a:r>
              <a:rPr lang="es-ES_tradnl" altLang="es-ES" sz="800" b="0">
                <a:solidFill>
                  <a:srgbClr val="000000"/>
                </a:solidFill>
                <a:latin typeface="Calibri Light" panose="020F0302020204030204" pitchFamily="34" charset="0"/>
              </a:rPr>
              <a:t>Antares </a:t>
            </a:r>
            <a:r>
              <a:rPr lang="es-ES_tradnl" altLang="es-ES" sz="800" b="0" err="1">
                <a:solidFill>
                  <a:srgbClr val="000000"/>
                </a:solidFill>
                <a:latin typeface="Calibri Light" panose="020F0302020204030204" pitchFamily="34" charset="0"/>
              </a:rPr>
              <a:t>Consulting </a:t>
            </a:r>
            <a:r>
              <a:rPr lang="es-ES_tradnl" altLang="es-ES" sz="800" b="0">
                <a:solidFill>
                  <a:srgbClr val="000000"/>
                </a:solidFill>
                <a:latin typeface="Calibri Light" panose="020F0302020204030204" pitchFamily="34" charset="0"/>
              </a:rPr>
              <a:t>© </a:t>
            </a:r>
          </a:p>
        </p:txBody>
      </p:sp>
      <p:sp>
        <p:nvSpPr>
          <p:cNvPr id="10" name="Rectángulo 9">
            <a:extLst>
              <a:ext uri="{FF2B5EF4-FFF2-40B4-BE49-F238E27FC236}">
                <a16:creationId xmlns:a16="http://schemas.microsoft.com/office/drawing/2014/main" id="{9238BA29-059C-4A6F-8C86-0327BD195950}"/>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2" name="Rectángulo 11">
            <a:extLst>
              <a:ext uri="{FF2B5EF4-FFF2-40B4-BE49-F238E27FC236}">
                <a16:creationId xmlns:a16="http://schemas.microsoft.com/office/drawing/2014/main" id="{597CF8F0-A193-4691-B4E4-BCD6E8C46691}"/>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3" name="Rectángulo 12">
            <a:extLst>
              <a:ext uri="{FF2B5EF4-FFF2-40B4-BE49-F238E27FC236}">
                <a16:creationId xmlns:a16="http://schemas.microsoft.com/office/drawing/2014/main" id="{4A16EFEC-342C-4DE5-977B-69B51538759D}"/>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14" name="Grupo 13">
            <a:extLst>
              <a:ext uri="{FF2B5EF4-FFF2-40B4-BE49-F238E27FC236}">
                <a16:creationId xmlns:a16="http://schemas.microsoft.com/office/drawing/2014/main" id="{00FF2A3E-7B1F-4913-8075-C9AB4E97BC3F}"/>
              </a:ext>
            </a:extLst>
          </p:cNvPr>
          <p:cNvGrpSpPr/>
          <p:nvPr userDrawn="1"/>
        </p:nvGrpSpPr>
        <p:grpSpPr>
          <a:xfrm>
            <a:off x="-1691415" y="362297"/>
            <a:ext cx="1438215" cy="665720"/>
            <a:chOff x="-257376" y="3045912"/>
            <a:chExt cx="4573659" cy="2786833"/>
          </a:xfrm>
        </p:grpSpPr>
        <p:sp>
          <p:nvSpPr>
            <p:cNvPr id="15" name="Rectángulo 14">
              <a:extLst>
                <a:ext uri="{FF2B5EF4-FFF2-40B4-BE49-F238E27FC236}">
                  <a16:creationId xmlns:a16="http://schemas.microsoft.com/office/drawing/2014/main" id="{2B4E671F-4589-403E-B09D-67E9EE63CCEB}"/>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16" name="CuadroTexto 15">
              <a:extLst>
                <a:ext uri="{FF2B5EF4-FFF2-40B4-BE49-F238E27FC236}">
                  <a16:creationId xmlns:a16="http://schemas.microsoft.com/office/drawing/2014/main" id="{EBA9405B-862B-4756-B859-00F712732212}"/>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Belangrijkste bedrijf</a:t>
              </a:r>
            </a:p>
            <a:p>
              <a:pPr algn="ctr">
                <a:buClr>
                  <a:schemeClr val="tx2"/>
                </a:buClr>
              </a:pPr>
              <a:r>
                <a:rPr lang="fr-FR" sz="1100" b="0" noProof="0">
                  <a:latin typeface="+mn-lt"/>
                </a:rPr>
                <a:t>RGB: 128/35/74</a:t>
              </a:r>
            </a:p>
          </p:txBody>
        </p:sp>
      </p:grpSp>
      <p:grpSp>
        <p:nvGrpSpPr>
          <p:cNvPr id="17" name="Grupo 16">
            <a:extLst>
              <a:ext uri="{FF2B5EF4-FFF2-40B4-BE49-F238E27FC236}">
                <a16:creationId xmlns:a16="http://schemas.microsoft.com/office/drawing/2014/main" id="{7FC20848-ACEE-4C9F-9ACA-BFD8F873186E}"/>
              </a:ext>
            </a:extLst>
          </p:cNvPr>
          <p:cNvGrpSpPr/>
          <p:nvPr userDrawn="1"/>
        </p:nvGrpSpPr>
        <p:grpSpPr>
          <a:xfrm>
            <a:off x="-1594433" y="2098821"/>
            <a:ext cx="1244251" cy="516493"/>
            <a:chOff x="1900489" y="3045913"/>
            <a:chExt cx="3956833" cy="2162139"/>
          </a:xfrm>
        </p:grpSpPr>
        <p:sp>
          <p:nvSpPr>
            <p:cNvPr id="18" name="Rectángulo 17">
              <a:extLst>
                <a:ext uri="{FF2B5EF4-FFF2-40B4-BE49-F238E27FC236}">
                  <a16:creationId xmlns:a16="http://schemas.microsoft.com/office/drawing/2014/main" id="{9DAB3BF1-D1CB-494C-A5E9-4A761DB9A996}"/>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19" name="CuadroTexto 18">
              <a:extLst>
                <a:ext uri="{FF2B5EF4-FFF2-40B4-BE49-F238E27FC236}">
                  <a16:creationId xmlns:a16="http://schemas.microsoft.com/office/drawing/2014/main" id="{7A55DA3F-C3BD-4A10-840C-8151D8A9EED9}"/>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20" name="Grupo 19">
            <a:extLst>
              <a:ext uri="{FF2B5EF4-FFF2-40B4-BE49-F238E27FC236}">
                <a16:creationId xmlns:a16="http://schemas.microsoft.com/office/drawing/2014/main" id="{167C6476-9657-48E7-9632-B782560E13E6}"/>
              </a:ext>
            </a:extLst>
          </p:cNvPr>
          <p:cNvGrpSpPr/>
          <p:nvPr userDrawn="1"/>
        </p:nvGrpSpPr>
        <p:grpSpPr>
          <a:xfrm>
            <a:off x="-1594433" y="1070147"/>
            <a:ext cx="1244251" cy="513023"/>
            <a:chOff x="51035" y="4935487"/>
            <a:chExt cx="3956833" cy="2147611"/>
          </a:xfrm>
        </p:grpSpPr>
        <p:sp>
          <p:nvSpPr>
            <p:cNvPr id="21" name="Rectángulo 20">
              <a:extLst>
                <a:ext uri="{FF2B5EF4-FFF2-40B4-BE49-F238E27FC236}">
                  <a16:creationId xmlns:a16="http://schemas.microsoft.com/office/drawing/2014/main" id="{8F68E602-12AC-476D-B282-CB1301C48A31}"/>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22" name="CuadroTexto 21">
              <a:extLst>
                <a:ext uri="{FF2B5EF4-FFF2-40B4-BE49-F238E27FC236}">
                  <a16:creationId xmlns:a16="http://schemas.microsoft.com/office/drawing/2014/main" id="{87C50B09-A19D-4605-8722-DF2C3FCA410C}"/>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23" name="Grupo 22">
            <a:extLst>
              <a:ext uri="{FF2B5EF4-FFF2-40B4-BE49-F238E27FC236}">
                <a16:creationId xmlns:a16="http://schemas.microsoft.com/office/drawing/2014/main" id="{5FA912DE-E832-4B0D-A9FC-C435CD5F08B2}"/>
              </a:ext>
            </a:extLst>
          </p:cNvPr>
          <p:cNvGrpSpPr/>
          <p:nvPr userDrawn="1"/>
        </p:nvGrpSpPr>
        <p:grpSpPr>
          <a:xfrm>
            <a:off x="-1594433" y="4139820"/>
            <a:ext cx="1244251" cy="513023"/>
            <a:chOff x="1900489" y="4935487"/>
            <a:chExt cx="3956833" cy="2147611"/>
          </a:xfrm>
        </p:grpSpPr>
        <p:sp>
          <p:nvSpPr>
            <p:cNvPr id="24" name="Rectángulo 23">
              <a:extLst>
                <a:ext uri="{FF2B5EF4-FFF2-40B4-BE49-F238E27FC236}">
                  <a16:creationId xmlns:a16="http://schemas.microsoft.com/office/drawing/2014/main" id="{2FC81CA7-EC0D-49FA-B58B-8A6048ADBBE0}"/>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25" name="CuadroTexto 24">
              <a:extLst>
                <a:ext uri="{FF2B5EF4-FFF2-40B4-BE49-F238E27FC236}">
                  <a16:creationId xmlns:a16="http://schemas.microsoft.com/office/drawing/2014/main" id="{BDC83824-BB3A-48F0-B6E9-5DF49DB22DDE}"/>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26" name="Grupo 25">
            <a:extLst>
              <a:ext uri="{FF2B5EF4-FFF2-40B4-BE49-F238E27FC236}">
                <a16:creationId xmlns:a16="http://schemas.microsoft.com/office/drawing/2014/main" id="{56F7C1F3-F469-49C9-B2DB-1433FF603ECC}"/>
              </a:ext>
            </a:extLst>
          </p:cNvPr>
          <p:cNvGrpSpPr/>
          <p:nvPr userDrawn="1"/>
        </p:nvGrpSpPr>
        <p:grpSpPr>
          <a:xfrm>
            <a:off x="-1486231" y="2616095"/>
            <a:ext cx="1027846" cy="516494"/>
            <a:chOff x="3826215" y="3045912"/>
            <a:chExt cx="3268649" cy="2162141"/>
          </a:xfrm>
        </p:grpSpPr>
        <p:sp>
          <p:nvSpPr>
            <p:cNvPr id="27" name="CuadroTexto 26">
              <a:extLst>
                <a:ext uri="{FF2B5EF4-FFF2-40B4-BE49-F238E27FC236}">
                  <a16:creationId xmlns:a16="http://schemas.microsoft.com/office/drawing/2014/main" id="{F964BF9C-40BB-4832-8AB6-2E828E24C71A}"/>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28" name="Freeform 20">
              <a:extLst>
                <a:ext uri="{FF2B5EF4-FFF2-40B4-BE49-F238E27FC236}">
                  <a16:creationId xmlns:a16="http://schemas.microsoft.com/office/drawing/2014/main" id="{C0C6EDE3-8BD4-4261-A9A1-801FA5DCCAC3}"/>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29" name="Grupo 28">
            <a:extLst>
              <a:ext uri="{FF2B5EF4-FFF2-40B4-BE49-F238E27FC236}">
                <a16:creationId xmlns:a16="http://schemas.microsoft.com/office/drawing/2014/main" id="{68544869-FB79-4862-A75A-AD6839C6ACC3}"/>
              </a:ext>
            </a:extLst>
          </p:cNvPr>
          <p:cNvGrpSpPr/>
          <p:nvPr userDrawn="1"/>
        </p:nvGrpSpPr>
        <p:grpSpPr>
          <a:xfrm>
            <a:off x="-1594433" y="3125870"/>
            <a:ext cx="1244251" cy="516494"/>
            <a:chOff x="4962494" y="3045912"/>
            <a:chExt cx="3956836" cy="2162141"/>
          </a:xfrm>
        </p:grpSpPr>
        <p:sp>
          <p:nvSpPr>
            <p:cNvPr id="30" name="Freeform 58">
              <a:extLst>
                <a:ext uri="{FF2B5EF4-FFF2-40B4-BE49-F238E27FC236}">
                  <a16:creationId xmlns:a16="http://schemas.microsoft.com/office/drawing/2014/main" id="{640609A4-0E4B-4B28-96AB-19648DE5F518}"/>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31" name="CuadroTexto 30">
              <a:extLst>
                <a:ext uri="{FF2B5EF4-FFF2-40B4-BE49-F238E27FC236}">
                  <a16:creationId xmlns:a16="http://schemas.microsoft.com/office/drawing/2014/main" id="{D3DD608C-7210-4897-8EBD-9D3FC92A6EE4}"/>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32" name="Grupo 31">
            <a:extLst>
              <a:ext uri="{FF2B5EF4-FFF2-40B4-BE49-F238E27FC236}">
                <a16:creationId xmlns:a16="http://schemas.microsoft.com/office/drawing/2014/main" id="{77111A98-D5B8-4F5A-A4CF-4F4127F2C3B7}"/>
              </a:ext>
            </a:extLst>
          </p:cNvPr>
          <p:cNvGrpSpPr/>
          <p:nvPr userDrawn="1"/>
        </p:nvGrpSpPr>
        <p:grpSpPr>
          <a:xfrm>
            <a:off x="-1594433" y="4689982"/>
            <a:ext cx="1244251" cy="513023"/>
            <a:chOff x="3482122" y="4935487"/>
            <a:chExt cx="3956836" cy="2147613"/>
          </a:xfrm>
        </p:grpSpPr>
        <p:sp>
          <p:nvSpPr>
            <p:cNvPr id="33" name="Freeform 20">
              <a:extLst>
                <a:ext uri="{FF2B5EF4-FFF2-40B4-BE49-F238E27FC236}">
                  <a16:creationId xmlns:a16="http://schemas.microsoft.com/office/drawing/2014/main" id="{2CF5741B-E845-43FC-8863-7E7F30F88C4B}"/>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4" name="CuadroTexto 33">
              <a:extLst>
                <a:ext uri="{FF2B5EF4-FFF2-40B4-BE49-F238E27FC236}">
                  <a16:creationId xmlns:a16="http://schemas.microsoft.com/office/drawing/2014/main" id="{8382DCC4-032E-40EE-870D-78E2C060A54C}"/>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35" name="Grupo 34">
            <a:extLst>
              <a:ext uri="{FF2B5EF4-FFF2-40B4-BE49-F238E27FC236}">
                <a16:creationId xmlns:a16="http://schemas.microsoft.com/office/drawing/2014/main" id="{D3C47353-0553-4BD3-B27F-9F68BF2AF163}"/>
              </a:ext>
            </a:extLst>
          </p:cNvPr>
          <p:cNvGrpSpPr/>
          <p:nvPr userDrawn="1"/>
        </p:nvGrpSpPr>
        <p:grpSpPr>
          <a:xfrm>
            <a:off x="-1594433" y="5206762"/>
            <a:ext cx="1244251" cy="513023"/>
            <a:chOff x="4962494" y="4935487"/>
            <a:chExt cx="3956836" cy="2147613"/>
          </a:xfrm>
        </p:grpSpPr>
        <p:sp>
          <p:nvSpPr>
            <p:cNvPr id="36" name="Freeform 58">
              <a:extLst>
                <a:ext uri="{FF2B5EF4-FFF2-40B4-BE49-F238E27FC236}">
                  <a16:creationId xmlns:a16="http://schemas.microsoft.com/office/drawing/2014/main" id="{66C56BEC-46C0-44DD-A817-5DBCAAC27042}"/>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37" name="CuadroTexto 36">
              <a:extLst>
                <a:ext uri="{FF2B5EF4-FFF2-40B4-BE49-F238E27FC236}">
                  <a16:creationId xmlns:a16="http://schemas.microsoft.com/office/drawing/2014/main" id="{A74B0328-4512-4035-8132-E6F43B83F519}"/>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38" name="CuadroTexto 37">
            <a:extLst>
              <a:ext uri="{FF2B5EF4-FFF2-40B4-BE49-F238E27FC236}">
                <a16:creationId xmlns:a16="http://schemas.microsoft.com/office/drawing/2014/main" id="{2A606FE7-33BA-43BF-B953-80CD1246F3E7}"/>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Donkere kleuren</a:t>
            </a:r>
          </a:p>
        </p:txBody>
      </p:sp>
      <p:sp>
        <p:nvSpPr>
          <p:cNvPr id="39" name="CuadroTexto 38">
            <a:extLst>
              <a:ext uri="{FF2B5EF4-FFF2-40B4-BE49-F238E27FC236}">
                <a16:creationId xmlns:a16="http://schemas.microsoft.com/office/drawing/2014/main" id="{828B9BA0-A480-4AD9-86C1-BAF25D58CE3E}"/>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Hoofdkleuren</a:t>
            </a:r>
          </a:p>
        </p:txBody>
      </p:sp>
      <p:sp>
        <p:nvSpPr>
          <p:cNvPr id="40" name="CuadroTexto 39">
            <a:extLst>
              <a:ext uri="{FF2B5EF4-FFF2-40B4-BE49-F238E27FC236}">
                <a16:creationId xmlns:a16="http://schemas.microsoft.com/office/drawing/2014/main" id="{F9A0CAB9-F78F-49D7-81DC-12092AA0D3AC}"/>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Lichte kleuren</a:t>
            </a:r>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5" r:id="rId3"/>
    <p:sldLayoutId id="2147483663" r:id="rId4"/>
    <p:sldLayoutId id="2147483664" r:id="rId5"/>
    <p:sldLayoutId id="2147483666" r:id="rId6"/>
  </p:sldLayoutIdLst>
  <p:hf sldNum="0" hdr="0" ftr="0" dt="0"/>
  <p:txStyles>
    <p:titleStyle>
      <a:lvl1pPr algn="l" rtl="0" eaLnBrk="1" fontAlgn="base" hangingPunct="1">
        <a:lnSpc>
          <a:spcPts val="2300"/>
        </a:lnSpc>
        <a:spcBef>
          <a:spcPct val="0"/>
        </a:spcBef>
        <a:spcAft>
          <a:spcPct val="0"/>
        </a:spcAft>
        <a:defRPr sz="2200" b="1" kern="1200">
          <a:solidFill>
            <a:schemeClr val="tx1"/>
          </a:solidFill>
          <a:latin typeface="Calibri Light" panose="020F0302020204030204" pitchFamily="34" charset="0"/>
          <a:ea typeface="+mj-ea"/>
          <a:cs typeface="+mj-cs"/>
        </a:defRPr>
      </a:lvl1pPr>
      <a:lvl2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2pPr>
      <a:lvl3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3pPr>
      <a:lvl4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4pPr>
      <a:lvl5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5pPr>
      <a:lvl6pPr marL="4572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6pPr>
      <a:lvl7pPr marL="9144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7pPr>
      <a:lvl8pPr marL="13716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8pPr>
      <a:lvl9pPr marL="18288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9pPr>
    </p:titleStyle>
    <p:body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10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userDrawn="1">
          <p15:clr>
            <a:srgbClr val="F26B43"/>
          </p15:clr>
        </p15:guide>
        <p15:guide id="2" pos="308" userDrawn="1">
          <p15:clr>
            <a:srgbClr val="F26B43"/>
          </p15:clr>
        </p15:guide>
        <p15:guide id="3" pos="59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9.xml"/><Relationship Id="rId7" Type="http://schemas.openxmlformats.org/officeDocument/2006/relationships/slide" Target="slide98.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24.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berekenuwrecht.nibud.nl/introductie" TargetMode="External"/><Relationship Id="rId2" Type="http://schemas.openxmlformats.org/officeDocument/2006/relationships/hyperlink" Target="https://jaidesdroits.be/" TargetMode="External"/><Relationship Id="rId1" Type="http://schemas.openxmlformats.org/officeDocument/2006/relationships/slideLayout" Target="../slideLayouts/slideLayout1.xml"/><Relationship Id="rId4" Type="http://schemas.openxmlformats.org/officeDocument/2006/relationships/hyperlink" Target="https://mes-aides.gouv.fr/"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s-aides.gouv.f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erekenuwrecht.nibud.nl/introductie"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D13E40-3152-C14C-A318-A4433B8034B6}"/>
              </a:ext>
            </a:extLst>
          </p:cNvPr>
          <p:cNvSpPr/>
          <p:nvPr/>
        </p:nvSpPr>
        <p:spPr bwMode="auto">
          <a:xfrm>
            <a:off x="474762" y="6296025"/>
            <a:ext cx="5945284" cy="485775"/>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1" name="Line 16"/>
          <p:cNvSpPr>
            <a:spLocks noChangeShapeType="1"/>
          </p:cNvSpPr>
          <p:nvPr/>
        </p:nvSpPr>
        <p:spPr bwMode="auto">
          <a:xfrm>
            <a:off x="503238" y="758825"/>
            <a:ext cx="8928000" cy="0"/>
          </a:xfrm>
          <a:prstGeom prst="line">
            <a:avLst/>
          </a:prstGeom>
          <a:noFill/>
          <a:ln w="6350">
            <a:solidFill>
              <a:schemeClr val="bg1">
                <a:lumMod val="65000"/>
              </a:schemeClr>
            </a:solidFill>
            <a:round/>
            <a:headEnd/>
            <a:tailEnd/>
          </a:ln>
          <a:extLst>
            <a:ext uri="{909E8E84-426E-40DD-AFC4-6F175D3DCCD1}">
              <a14:hiddenFill xmlns:a14="http://schemas.microsoft.com/office/drawing/2010/main">
                <a:noFill/>
              </a14:hiddenFill>
            </a:ext>
          </a:extLst>
        </p:spPr>
        <p:txBody>
          <a:bodyPr/>
          <a:lstStyle/>
          <a:p>
            <a:endParaRPr lang="nl-BE" noProof="0" dirty="0"/>
          </a:p>
        </p:txBody>
      </p:sp>
      <p:sp>
        <p:nvSpPr>
          <p:cNvPr id="12" name="Line 17"/>
          <p:cNvSpPr>
            <a:spLocks noChangeShapeType="1"/>
          </p:cNvSpPr>
          <p:nvPr/>
        </p:nvSpPr>
        <p:spPr bwMode="auto">
          <a:xfrm>
            <a:off x="503238" y="2800986"/>
            <a:ext cx="8928000" cy="0"/>
          </a:xfrm>
          <a:prstGeom prst="line">
            <a:avLst/>
          </a:prstGeom>
          <a:noFill/>
          <a:ln w="6350">
            <a:solidFill>
              <a:schemeClr val="bg1">
                <a:lumMod val="65000"/>
              </a:schemeClr>
            </a:solidFill>
            <a:round/>
            <a:headEnd/>
            <a:tailEnd/>
          </a:ln>
          <a:extLst>
            <a:ext uri="{909E8E84-426E-40DD-AFC4-6F175D3DCCD1}">
              <a14:hiddenFill xmlns:a14="http://schemas.microsoft.com/office/drawing/2010/main">
                <a:noFill/>
              </a14:hiddenFill>
            </a:ext>
          </a:extLst>
        </p:spPr>
        <p:txBody>
          <a:bodyPr/>
          <a:lstStyle/>
          <a:p>
            <a:endParaRPr lang="nl-BE" noProof="0" dirty="0"/>
          </a:p>
        </p:txBody>
      </p:sp>
      <p:sp>
        <p:nvSpPr>
          <p:cNvPr id="14" name="Text Box 20"/>
          <p:cNvSpPr txBox="1">
            <a:spLocks noChangeArrowheads="1"/>
          </p:cNvSpPr>
          <p:nvPr/>
        </p:nvSpPr>
        <p:spPr bwMode="auto">
          <a:xfrm>
            <a:off x="7792916" y="2983492"/>
            <a:ext cx="163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spAutoFit/>
          </a:bodyPr>
          <a:lstStyle>
            <a:lvl1pPr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1pPr>
            <a:lvl2pPr marL="742950" indent="-285750"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2pPr>
            <a:lvl3pPr marL="1143000" indent="-228600"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3pPr>
            <a:lvl4pPr marL="1600200" indent="-228600"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4pPr>
            <a:lvl5pPr marL="2057400" indent="-228600"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5pPr>
            <a:lvl6pPr marL="2514600" indent="-228600" defTabSz="449263" eaLnBrk="0" fontAlgn="base" hangingPunct="0">
              <a:spcBef>
                <a:spcPct val="0"/>
              </a:spcBef>
              <a:spcAft>
                <a:spcPct val="0"/>
              </a:spcAft>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6pPr>
            <a:lvl7pPr marL="2971800" indent="-228600" defTabSz="449263" eaLnBrk="0" fontAlgn="base" hangingPunct="0">
              <a:spcBef>
                <a:spcPct val="0"/>
              </a:spcBef>
              <a:spcAft>
                <a:spcPct val="0"/>
              </a:spcAft>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7pPr>
            <a:lvl8pPr marL="3429000" indent="-228600" defTabSz="449263" eaLnBrk="0" fontAlgn="base" hangingPunct="0">
              <a:spcBef>
                <a:spcPct val="0"/>
              </a:spcBef>
              <a:spcAft>
                <a:spcPct val="0"/>
              </a:spcAft>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8pPr>
            <a:lvl9pPr marL="3886200" indent="-228600" defTabSz="449263" eaLnBrk="0" fontAlgn="base" hangingPunct="0">
              <a:spcBef>
                <a:spcPct val="0"/>
              </a:spcBef>
              <a:spcAft>
                <a:spcPct val="0"/>
              </a:spcAft>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9pPr>
          </a:lstStyle>
          <a:p>
            <a:pPr algn="r" eaLnBrk="1">
              <a:lnSpc>
                <a:spcPct val="100000"/>
              </a:lnSpc>
              <a:buClr>
                <a:srgbClr val="000000"/>
              </a:buClr>
              <a:buSzPct val="100000"/>
              <a:buFont typeface="Times New Roman" panose="02020603050405020304" pitchFamily="18" charset="0"/>
              <a:buNone/>
            </a:pPr>
            <a:r>
              <a:rPr lang="nl-BE" sz="1000" b="0" noProof="0" dirty="0">
                <a:latin typeface="Calibri Light" panose="020F0302020204030204" pitchFamily="34" charset="0"/>
              </a:rPr>
              <a:t>POFR24022</a:t>
            </a:r>
          </a:p>
        </p:txBody>
      </p:sp>
      <p:pic>
        <p:nvPicPr>
          <p:cNvPr id="13" name="Picture 18" descr="Ant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214682"/>
            <a:ext cx="19939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9"/>
          <p:cNvPicPr>
            <a:picLocks noChangeAspect="1"/>
          </p:cNvPicPr>
          <p:nvPr/>
        </p:nvPicPr>
        <p:blipFill rotWithShape="1">
          <a:blip r:embed="rId4" cstate="print">
            <a:extLst>
              <a:ext uri="{28A0092B-C50C-407E-A947-70E740481C1C}">
                <a14:useLocalDpi xmlns:a14="http://schemas.microsoft.com/office/drawing/2010/main" val="0"/>
              </a:ext>
            </a:extLst>
          </a:blip>
          <a:srcRect r="5111" b="15732"/>
          <a:stretch/>
        </p:blipFill>
        <p:spPr>
          <a:xfrm>
            <a:off x="6420046" y="3692295"/>
            <a:ext cx="3485954" cy="3165705"/>
          </a:xfrm>
          <a:prstGeom prst="rect">
            <a:avLst/>
          </a:prstGeom>
        </p:spPr>
      </p:pic>
      <p:pic>
        <p:nvPicPr>
          <p:cNvPr id="2" name="Picture 1">
            <a:extLst>
              <a:ext uri="{FF2B5EF4-FFF2-40B4-BE49-F238E27FC236}">
                <a16:creationId xmlns:a16="http://schemas.microsoft.com/office/drawing/2014/main" id="{E90AAB13-F29C-5B84-CBC7-74122DDDD815}"/>
              </a:ext>
            </a:extLst>
          </p:cNvPr>
          <p:cNvPicPr>
            <a:picLocks noChangeAspect="1"/>
          </p:cNvPicPr>
          <p:nvPr/>
        </p:nvPicPr>
        <p:blipFill>
          <a:blip r:embed="rId5"/>
          <a:stretch>
            <a:fillRect/>
          </a:stretch>
        </p:blipFill>
        <p:spPr>
          <a:xfrm>
            <a:off x="474762" y="2918494"/>
            <a:ext cx="4467029" cy="656293"/>
          </a:xfrm>
          <a:prstGeom prst="rect">
            <a:avLst/>
          </a:prstGeom>
        </p:spPr>
      </p:pic>
      <p:sp>
        <p:nvSpPr>
          <p:cNvPr id="3" name="Rectangle 2">
            <a:extLst>
              <a:ext uri="{FF2B5EF4-FFF2-40B4-BE49-F238E27FC236}">
                <a16:creationId xmlns:a16="http://schemas.microsoft.com/office/drawing/2014/main" id="{9B7AB382-5855-375B-128D-E6FA166D8AE1}"/>
              </a:ext>
            </a:extLst>
          </p:cNvPr>
          <p:cNvSpPr txBox="1">
            <a:spLocks noChangeArrowheads="1"/>
          </p:cNvSpPr>
          <p:nvPr/>
        </p:nvSpPr>
        <p:spPr bwMode="auto">
          <a:xfrm>
            <a:off x="488950" y="917574"/>
            <a:ext cx="8439150"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ts val="2400"/>
              </a:lnSpc>
              <a:spcBef>
                <a:spcPct val="0"/>
              </a:spcBef>
              <a:spcAft>
                <a:spcPct val="0"/>
              </a:spcAft>
              <a:defRPr sz="2200" b="1" kern="1200">
                <a:solidFill>
                  <a:schemeClr val="tx1"/>
                </a:solidFill>
                <a:latin typeface="+mj-lt"/>
                <a:ea typeface="+mj-ea"/>
                <a:cs typeface="+mj-cs"/>
              </a:defRPr>
            </a:lvl1pPr>
            <a:lvl2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2pPr>
            <a:lvl3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3pPr>
            <a:lvl4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4pPr>
            <a:lvl5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5pPr>
            <a:lvl6pPr marL="4572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6pPr>
            <a:lvl7pPr marL="9144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7pPr>
            <a:lvl8pPr marL="13716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8pPr>
            <a:lvl9pPr marL="18288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9pPr>
          </a:lstStyle>
          <a:p>
            <a:pPr>
              <a:lnSpc>
                <a:spcPts val="3200"/>
              </a:lnSpc>
              <a:spcBef>
                <a:spcPts val="800"/>
              </a:spcBef>
              <a:spcAft>
                <a:spcPts val="800"/>
              </a:spcAft>
            </a:pPr>
            <a:r>
              <a:rPr lang="nl-BE" sz="2800" noProof="0" dirty="0">
                <a:solidFill>
                  <a:srgbClr val="80234A"/>
                </a:solidFill>
                <a:latin typeface="Calibri Light" panose="020F0302020204030204" pitchFamily="34" charset="0"/>
              </a:rPr>
              <a:t>Studie over de oorzaken van “non-take-up” bij personen met een handicap</a:t>
            </a:r>
            <a:br>
              <a:rPr lang="nl-BE" sz="2800" noProof="0" dirty="0">
                <a:solidFill>
                  <a:srgbClr val="EB6A0A"/>
                </a:solidFill>
                <a:latin typeface="Calibri Light" panose="020F0302020204030204" pitchFamily="34" charset="0"/>
              </a:rPr>
            </a:br>
            <a:br>
              <a:rPr lang="nl-BE" sz="2800" noProof="0" dirty="0">
                <a:solidFill>
                  <a:srgbClr val="EB6A0A"/>
                </a:solidFill>
                <a:latin typeface="Calibri Light" panose="020F0302020204030204" pitchFamily="34" charset="0"/>
              </a:rPr>
            </a:br>
            <a:r>
              <a:rPr lang="nl-BE" sz="2800" b="0" noProof="0" dirty="0">
                <a:latin typeface="Calibri Light" panose="020F0302020204030204" pitchFamily="34" charset="0"/>
              </a:rPr>
              <a:t>Actieplan en de operationalisering ervan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2BFB-06AA-576B-4F81-A2CA5CEA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0BFF5-BD99-E0BA-9071-16312900D7BE}"/>
              </a:ext>
            </a:extLst>
          </p:cNvPr>
          <p:cNvSpPr>
            <a:spLocks noGrp="1"/>
          </p:cNvSpPr>
          <p:nvPr>
            <p:ph type="title"/>
          </p:nvPr>
        </p:nvSpPr>
        <p:spPr/>
        <p:txBody>
          <a:bodyPr/>
          <a:lstStyle/>
          <a:p>
            <a:r>
              <a:rPr lang="nl-BE" noProof="0" dirty="0"/>
              <a:t>Door alle elementen van de SWOT te kruisen, zijn we erin geslaagd om 11 denkpistes te definiëren</a:t>
            </a:r>
          </a:p>
        </p:txBody>
      </p:sp>
      <p:sp>
        <p:nvSpPr>
          <p:cNvPr id="4" name="Rectangle 4">
            <a:extLst>
              <a:ext uri="{FF2B5EF4-FFF2-40B4-BE49-F238E27FC236}">
                <a16:creationId xmlns:a16="http://schemas.microsoft.com/office/drawing/2014/main" id="{E73AACFA-D7AA-71B6-D0C8-220E66AD4B0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Inleiding</a:t>
            </a:r>
          </a:p>
        </p:txBody>
      </p:sp>
      <p:sp>
        <p:nvSpPr>
          <p:cNvPr id="5" name="Rectangle 4">
            <a:extLst>
              <a:ext uri="{FF2B5EF4-FFF2-40B4-BE49-F238E27FC236}">
                <a16:creationId xmlns:a16="http://schemas.microsoft.com/office/drawing/2014/main" id="{90EDCC15-9D93-0931-2B4F-17428202F783}"/>
              </a:ext>
            </a:extLst>
          </p:cNvPr>
          <p:cNvSpPr/>
          <p:nvPr/>
        </p:nvSpPr>
        <p:spPr bwMode="auto">
          <a:xfrm>
            <a:off x="6024792" y="2771019"/>
            <a:ext cx="3276000" cy="1800000"/>
          </a:xfrm>
          <a:prstGeom prst="rect">
            <a:avLst/>
          </a:prstGeom>
          <a:solidFill>
            <a:schemeClr val="bg1"/>
          </a:solidFill>
          <a:ln>
            <a:solidFill>
              <a:schemeClr val="tx1"/>
            </a:solid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mj-lt"/>
              <a:buAutoNum type="arabicPeriod" startAt="4"/>
            </a:pPr>
            <a:r>
              <a:rPr lang="nl-BE" sz="1600" noProof="0" dirty="0">
                <a:latin typeface="Calibri Light" panose="020F0302020204030204" pitchFamily="34" charset="0"/>
              </a:rPr>
              <a:t>Vermindering van rigiditeit </a:t>
            </a:r>
            <a:r>
              <a:rPr lang="nl-BE" sz="1600" b="0" noProof="0" dirty="0">
                <a:latin typeface="Calibri Light" panose="020F0302020204030204" pitchFamily="34" charset="0"/>
              </a:rPr>
              <a:t>in wetgeving aanmoedigen</a:t>
            </a:r>
            <a:br>
              <a:rPr lang="nl-BE" sz="1600" b="0" noProof="0" dirty="0">
                <a:latin typeface="Calibri Light" panose="020F0302020204030204" pitchFamily="34" charset="0"/>
              </a:rPr>
            </a:br>
            <a:endParaRPr lang="nl-BE" sz="1600" b="0" noProof="0" dirty="0">
              <a:latin typeface="Calibri Light" panose="020F0302020204030204" pitchFamily="34" charset="0"/>
            </a:endParaRPr>
          </a:p>
          <a:p>
            <a:pPr marL="179388" indent="-179388">
              <a:spcBef>
                <a:spcPts val="100"/>
              </a:spcBef>
              <a:spcAft>
                <a:spcPts val="100"/>
              </a:spcAft>
              <a:buClr>
                <a:srgbClr val="80234A"/>
              </a:buClr>
              <a:buFont typeface="+mj-lt"/>
              <a:buAutoNum type="arabicPeriod" startAt="4"/>
            </a:pPr>
            <a:r>
              <a:rPr lang="nl-BE" sz="1600" noProof="0" dirty="0">
                <a:latin typeface="Calibri Light" panose="020F0302020204030204" pitchFamily="34" charset="0"/>
              </a:rPr>
              <a:t>Regionale verschillen </a:t>
            </a:r>
            <a:r>
              <a:rPr lang="nl-BE" sz="1600" b="0" noProof="0" dirty="0">
                <a:latin typeface="Calibri Light" panose="020F0302020204030204" pitchFamily="34" charset="0"/>
              </a:rPr>
              <a:t>verminderen</a:t>
            </a:r>
            <a:br>
              <a:rPr lang="nl-BE" sz="1600" b="0" noProof="0" dirty="0">
                <a:latin typeface="Calibri Light" panose="020F0302020204030204" pitchFamily="34" charset="0"/>
              </a:rPr>
            </a:br>
            <a:endParaRPr lang="nl-BE" sz="1600" b="0" noProof="0" dirty="0">
              <a:latin typeface="Calibri Light" panose="020F0302020204030204" pitchFamily="34" charset="0"/>
            </a:endParaRPr>
          </a:p>
          <a:p>
            <a:pPr marL="179388" indent="-179388">
              <a:spcBef>
                <a:spcPts val="100"/>
              </a:spcBef>
              <a:spcAft>
                <a:spcPts val="100"/>
              </a:spcAft>
              <a:buClr>
                <a:srgbClr val="80234A"/>
              </a:buClr>
              <a:buFont typeface="+mj-lt"/>
              <a:buAutoNum type="arabicPeriod" startAt="4"/>
            </a:pPr>
            <a:r>
              <a:rPr lang="nl-BE" sz="1600" noProof="0" dirty="0">
                <a:latin typeface="Calibri Light" panose="020F0302020204030204" pitchFamily="34" charset="0"/>
              </a:rPr>
              <a:t>Multidisciplinaire</a:t>
            </a:r>
            <a:r>
              <a:rPr lang="nl-BE" sz="1600" b="0" noProof="0" dirty="0">
                <a:latin typeface="Calibri Light" panose="020F0302020204030204" pitchFamily="34" charset="0"/>
              </a:rPr>
              <a:t> aanpak consolideren </a:t>
            </a:r>
          </a:p>
        </p:txBody>
      </p:sp>
      <p:sp>
        <p:nvSpPr>
          <p:cNvPr id="6" name="Text Box 4">
            <a:extLst>
              <a:ext uri="{FF2B5EF4-FFF2-40B4-BE49-F238E27FC236}">
                <a16:creationId xmlns:a16="http://schemas.microsoft.com/office/drawing/2014/main" id="{637849CB-3C2D-7D86-B3D9-CDACED3053E4}"/>
              </a:ext>
            </a:extLst>
          </p:cNvPr>
          <p:cNvSpPr txBox="1">
            <a:spLocks noChangeArrowheads="1"/>
          </p:cNvSpPr>
          <p:nvPr/>
        </p:nvSpPr>
        <p:spPr bwMode="auto">
          <a:xfrm>
            <a:off x="2765620" y="1595974"/>
            <a:ext cx="3276000" cy="288000"/>
          </a:xfrm>
          <a:prstGeom prst="rect">
            <a:avLst/>
          </a:prstGeom>
          <a:solidFill>
            <a:srgbClr val="BDAB7F"/>
          </a:solidFill>
          <a:ln w="9525">
            <a:solidFill>
              <a:schemeClr val="tx1"/>
            </a:solidFill>
            <a:miter lim="800000"/>
            <a:headEnd type="none" w="sm" len="sm"/>
            <a:tailEnd type="none" w="sm" len="sm"/>
          </a:ln>
        </p:spPr>
        <p:txBody>
          <a:bodyPr lIns="180000" tIns="108000" rIns="180000" bIns="108000" anchor="ctr" anchorCtr="1"/>
          <a:lstStyle/>
          <a:p>
            <a:pPr>
              <a:tabLst>
                <a:tab pos="6464300" algn="r"/>
              </a:tabLst>
            </a:pPr>
            <a:r>
              <a:rPr lang="nl-BE" b="1" baseline="0" noProof="0" dirty="0">
                <a:solidFill>
                  <a:schemeClr val="bg1"/>
                </a:solidFill>
                <a:latin typeface="+mj-lt"/>
              </a:rPr>
              <a:t>Opportuniteiten</a:t>
            </a:r>
          </a:p>
        </p:txBody>
      </p:sp>
      <p:sp>
        <p:nvSpPr>
          <p:cNvPr id="7" name="Text Box 5">
            <a:extLst>
              <a:ext uri="{FF2B5EF4-FFF2-40B4-BE49-F238E27FC236}">
                <a16:creationId xmlns:a16="http://schemas.microsoft.com/office/drawing/2014/main" id="{8B4DDACA-11E1-A8E1-7D42-62F502412C7B}"/>
              </a:ext>
            </a:extLst>
          </p:cNvPr>
          <p:cNvSpPr txBox="1">
            <a:spLocks noChangeArrowheads="1"/>
          </p:cNvSpPr>
          <p:nvPr/>
        </p:nvSpPr>
        <p:spPr bwMode="auto">
          <a:xfrm>
            <a:off x="503979" y="2767361"/>
            <a:ext cx="324000" cy="1800000"/>
          </a:xfrm>
          <a:prstGeom prst="rect">
            <a:avLst/>
          </a:prstGeom>
          <a:solidFill>
            <a:schemeClr val="tx2"/>
          </a:solidFill>
          <a:ln w="9525">
            <a:solidFill>
              <a:schemeClr val="tx2"/>
            </a:solidFill>
            <a:miter lim="800000"/>
            <a:headEnd type="none" w="sm" len="sm"/>
            <a:tailEnd type="none" w="sm" len="sm"/>
          </a:ln>
        </p:spPr>
        <p:txBody>
          <a:bodyPr vert="vert270" lIns="180000" tIns="108000" rIns="180000" bIns="108000" anchor="ctr" anchorCtr="1"/>
          <a:lstStyle/>
          <a:p>
            <a:pPr>
              <a:tabLst>
                <a:tab pos="6464300" algn="r"/>
              </a:tabLst>
            </a:pPr>
            <a:r>
              <a:rPr lang="nl-BE" b="1" baseline="0" noProof="0" dirty="0">
                <a:solidFill>
                  <a:schemeClr val="bg1"/>
                </a:solidFill>
                <a:latin typeface="+mj-lt"/>
              </a:rPr>
              <a:t>Sterktes</a:t>
            </a:r>
          </a:p>
        </p:txBody>
      </p:sp>
      <p:sp>
        <p:nvSpPr>
          <p:cNvPr id="8" name="Text Box 6">
            <a:extLst>
              <a:ext uri="{FF2B5EF4-FFF2-40B4-BE49-F238E27FC236}">
                <a16:creationId xmlns:a16="http://schemas.microsoft.com/office/drawing/2014/main" id="{516B6630-2971-7FD7-10D0-8E1F369BBE6D}"/>
              </a:ext>
            </a:extLst>
          </p:cNvPr>
          <p:cNvSpPr txBox="1">
            <a:spLocks noChangeArrowheads="1"/>
          </p:cNvSpPr>
          <p:nvPr/>
        </p:nvSpPr>
        <p:spPr bwMode="auto">
          <a:xfrm>
            <a:off x="503979" y="4571870"/>
            <a:ext cx="324000" cy="1764000"/>
          </a:xfrm>
          <a:prstGeom prst="rect">
            <a:avLst/>
          </a:prstGeom>
          <a:solidFill>
            <a:srgbClr val="756A65"/>
          </a:solidFill>
          <a:ln w="9525">
            <a:solidFill>
              <a:schemeClr val="bg2"/>
            </a:solidFill>
            <a:miter lim="800000"/>
            <a:headEnd type="none" w="sm" len="sm"/>
            <a:tailEnd type="none" w="sm" len="sm"/>
          </a:ln>
        </p:spPr>
        <p:txBody>
          <a:bodyPr vert="vert270" lIns="180000" tIns="108000" rIns="180000" bIns="108000" anchor="ctr" anchorCtr="1"/>
          <a:lstStyle/>
          <a:p>
            <a:pPr>
              <a:tabLst>
                <a:tab pos="6464300" algn="r"/>
              </a:tabLst>
            </a:pPr>
            <a:r>
              <a:rPr lang="nl-BE" b="1" baseline="0" noProof="0" dirty="0">
                <a:solidFill>
                  <a:schemeClr val="bg1"/>
                </a:solidFill>
                <a:latin typeface="+mj-lt"/>
              </a:rPr>
              <a:t>Zwaktes</a:t>
            </a:r>
          </a:p>
        </p:txBody>
      </p:sp>
      <p:sp>
        <p:nvSpPr>
          <p:cNvPr id="9" name="Rectangle 8">
            <a:extLst>
              <a:ext uri="{FF2B5EF4-FFF2-40B4-BE49-F238E27FC236}">
                <a16:creationId xmlns:a16="http://schemas.microsoft.com/office/drawing/2014/main" id="{690D1285-B400-4E9A-483F-9A27485AEFE4}"/>
              </a:ext>
            </a:extLst>
          </p:cNvPr>
          <p:cNvSpPr/>
          <p:nvPr/>
        </p:nvSpPr>
        <p:spPr bwMode="auto">
          <a:xfrm>
            <a:off x="824782" y="2771021"/>
            <a:ext cx="1944000" cy="1800000"/>
          </a:xfrm>
          <a:prstGeom prst="rect">
            <a:avLst/>
          </a:prstGeom>
          <a:solidFill>
            <a:srgbClr val="EFEEED"/>
          </a:solidFill>
          <a:ln>
            <a:solidFill>
              <a:schemeClr val="tx1"/>
            </a:solidFill>
          </a:ln>
          <a:effectLst/>
        </p:spPr>
        <p:txBody>
          <a:bodyPr rot="0" spcFirstLastPara="0" vertOverflow="overflow" horzOverflow="overflow" vert="horz" wrap="square" lIns="72000" tIns="72000" rIns="36000" bIns="36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Sterke betrokkenheid om NTU te verminderen</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Versterking van multidisciplinaire evaluatie</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Voortdurende verbetering van processen </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Modernisering van digitale hulpmiddelen en platforms</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Versterking van het personeelsbestand </a:t>
            </a:r>
          </a:p>
        </p:txBody>
      </p:sp>
      <p:sp>
        <p:nvSpPr>
          <p:cNvPr id="10" name="Rectangle 9">
            <a:extLst>
              <a:ext uri="{FF2B5EF4-FFF2-40B4-BE49-F238E27FC236}">
                <a16:creationId xmlns:a16="http://schemas.microsoft.com/office/drawing/2014/main" id="{34F91A2D-507E-8919-C954-C2BFBBC4B4CC}"/>
              </a:ext>
            </a:extLst>
          </p:cNvPr>
          <p:cNvSpPr/>
          <p:nvPr/>
        </p:nvSpPr>
        <p:spPr bwMode="auto">
          <a:xfrm>
            <a:off x="2767602" y="2771019"/>
            <a:ext cx="3262079" cy="1800000"/>
          </a:xfrm>
          <a:prstGeom prst="rect">
            <a:avLst/>
          </a:prstGeom>
          <a:solidFill>
            <a:schemeClr val="bg1"/>
          </a:solidFill>
          <a:ln>
            <a:solidFill>
              <a:schemeClr val="tx1"/>
            </a:solid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mj-lt"/>
              <a:buAutoNum type="arabicPeriod"/>
            </a:pPr>
            <a:r>
              <a:rPr lang="nl-BE" sz="1500" noProof="0" dirty="0">
                <a:latin typeface="Calibri Light" panose="020F0302020204030204" pitchFamily="34" charset="0"/>
              </a:rPr>
              <a:t>Technologieën benutten </a:t>
            </a:r>
            <a:r>
              <a:rPr lang="nl-BE" sz="1500" b="0" noProof="0" dirty="0">
                <a:latin typeface="Calibri Light" panose="020F0302020204030204" pitchFamily="34" charset="0"/>
              </a:rPr>
              <a:t>om NTU te verminderen </a:t>
            </a:r>
          </a:p>
          <a:p>
            <a:pPr marL="179388" indent="-179388">
              <a:spcBef>
                <a:spcPts val="100"/>
              </a:spcBef>
              <a:spcAft>
                <a:spcPts val="100"/>
              </a:spcAft>
              <a:buClr>
                <a:srgbClr val="80234A"/>
              </a:buClr>
              <a:buFont typeface="+mj-lt"/>
              <a:buAutoNum type="arabicPeriod"/>
            </a:pPr>
            <a:endParaRPr lang="nl-BE" sz="1500" noProof="0" dirty="0">
              <a:latin typeface="Calibri Light" panose="020F0302020204030204" pitchFamily="34" charset="0"/>
            </a:endParaRPr>
          </a:p>
          <a:p>
            <a:pPr marL="179388" indent="-179388">
              <a:spcBef>
                <a:spcPts val="100"/>
              </a:spcBef>
              <a:spcAft>
                <a:spcPts val="100"/>
              </a:spcAft>
              <a:buClr>
                <a:srgbClr val="80234A"/>
              </a:buClr>
              <a:buFont typeface="+mj-lt"/>
              <a:buAutoNum type="arabicPeriod"/>
            </a:pPr>
            <a:r>
              <a:rPr lang="nl-BE" sz="1500" noProof="0" dirty="0">
                <a:latin typeface="Calibri Light" panose="020F0302020204030204" pitchFamily="34" charset="0"/>
              </a:rPr>
              <a:t>Externe partnerschappen </a:t>
            </a:r>
            <a:r>
              <a:rPr lang="nl-BE" sz="1500" b="0" noProof="0" dirty="0">
                <a:latin typeface="Calibri Light" panose="020F0302020204030204" pitchFamily="34" charset="0"/>
              </a:rPr>
              <a:t>waarderen</a:t>
            </a:r>
            <a:r>
              <a:rPr lang="nl-BE" sz="1500" noProof="0" dirty="0">
                <a:latin typeface="Calibri Light" panose="020F0302020204030204" pitchFamily="34" charset="0"/>
              </a:rPr>
              <a:t> </a:t>
            </a:r>
          </a:p>
          <a:p>
            <a:pPr marL="179388" indent="-179388">
              <a:spcBef>
                <a:spcPts val="100"/>
              </a:spcBef>
              <a:spcAft>
                <a:spcPts val="100"/>
              </a:spcAft>
              <a:buClr>
                <a:srgbClr val="80234A"/>
              </a:buClr>
              <a:buFont typeface="+mj-lt"/>
              <a:buAutoNum type="arabicPeriod"/>
            </a:pPr>
            <a:endParaRPr lang="nl-BE" sz="1500" noProof="0" dirty="0">
              <a:latin typeface="Calibri Light" panose="020F0302020204030204" pitchFamily="34" charset="0"/>
            </a:endParaRPr>
          </a:p>
          <a:p>
            <a:pPr marL="179388" indent="-179388">
              <a:spcBef>
                <a:spcPts val="100"/>
              </a:spcBef>
              <a:spcAft>
                <a:spcPts val="100"/>
              </a:spcAft>
              <a:buClr>
                <a:srgbClr val="80234A"/>
              </a:buClr>
              <a:buFont typeface="+mj-lt"/>
              <a:buAutoNum type="arabicPeriod"/>
            </a:pPr>
            <a:r>
              <a:rPr lang="nl-BE" sz="1500" noProof="0" dirty="0">
                <a:latin typeface="Calibri Light" panose="020F0302020204030204" pitchFamily="34" charset="0"/>
              </a:rPr>
              <a:t>Inclusieve en proactieve </a:t>
            </a:r>
            <a:r>
              <a:rPr lang="nl-BE" sz="1500" b="0" noProof="0" dirty="0">
                <a:latin typeface="Calibri Light" panose="020F0302020204030204" pitchFamily="34" charset="0"/>
              </a:rPr>
              <a:t>benaderingen</a:t>
            </a:r>
            <a:r>
              <a:rPr lang="nl-BE" sz="1500" noProof="0" dirty="0">
                <a:latin typeface="Calibri Light" panose="020F0302020204030204" pitchFamily="34" charset="0"/>
              </a:rPr>
              <a:t> </a:t>
            </a:r>
          </a:p>
        </p:txBody>
      </p:sp>
      <p:sp>
        <p:nvSpPr>
          <p:cNvPr id="11" name="Rectangle 10">
            <a:extLst>
              <a:ext uri="{FF2B5EF4-FFF2-40B4-BE49-F238E27FC236}">
                <a16:creationId xmlns:a16="http://schemas.microsoft.com/office/drawing/2014/main" id="{7E4BD1DF-A451-0D54-CC88-709F3AD3B94D}"/>
              </a:ext>
            </a:extLst>
          </p:cNvPr>
          <p:cNvSpPr/>
          <p:nvPr/>
        </p:nvSpPr>
        <p:spPr bwMode="auto">
          <a:xfrm>
            <a:off x="2761769" y="4571456"/>
            <a:ext cx="3267913" cy="1764000"/>
          </a:xfrm>
          <a:prstGeom prst="rect">
            <a:avLst/>
          </a:prstGeom>
          <a:solidFill>
            <a:schemeClr val="bg1"/>
          </a:solidFill>
          <a:ln>
            <a:solidFill>
              <a:schemeClr val="tx1"/>
            </a:solid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spcBef>
                <a:spcPts val="100"/>
              </a:spcBef>
              <a:spcAft>
                <a:spcPts val="100"/>
              </a:spcAft>
              <a:buClr>
                <a:srgbClr val="80234A"/>
              </a:buClr>
              <a:buFont typeface="+mj-lt"/>
              <a:buAutoNum type="arabicPeriod" startAt="7"/>
            </a:pPr>
            <a:r>
              <a:rPr lang="nl-BE" sz="1600" noProof="0" dirty="0">
                <a:latin typeface="Calibri Light" panose="020F0302020204030204" pitchFamily="34" charset="0"/>
              </a:rPr>
              <a:t>Vereenvoudiging van administratieve processen</a:t>
            </a:r>
            <a:br>
              <a:rPr lang="nl-BE" sz="1600" noProof="0" dirty="0">
                <a:latin typeface="Calibri Light" panose="020F0302020204030204" pitchFamily="34" charset="0"/>
              </a:rPr>
            </a:br>
            <a:endParaRPr lang="nl-BE" sz="1600" noProof="0" dirty="0">
              <a:latin typeface="Calibri Light" panose="020F0302020204030204" pitchFamily="34" charset="0"/>
            </a:endParaRPr>
          </a:p>
          <a:p>
            <a:pPr marL="180975" indent="-180975">
              <a:spcBef>
                <a:spcPts val="100"/>
              </a:spcBef>
              <a:spcAft>
                <a:spcPts val="100"/>
              </a:spcAft>
              <a:buClr>
                <a:srgbClr val="80234A"/>
              </a:buClr>
              <a:buFont typeface="+mj-lt"/>
              <a:buAutoNum type="arabicPeriod" startAt="7"/>
            </a:pPr>
            <a:r>
              <a:rPr lang="nl-BE" sz="1600" noProof="0" dirty="0">
                <a:latin typeface="Calibri Light" panose="020F0302020204030204" pitchFamily="34" charset="0"/>
              </a:rPr>
              <a:t>Coördinatie </a:t>
            </a:r>
            <a:r>
              <a:rPr lang="nl-BE" sz="1600" b="0" noProof="0" dirty="0">
                <a:latin typeface="Calibri Light" panose="020F0302020204030204" pitchFamily="34" charset="0"/>
              </a:rPr>
              <a:t>van regionale </a:t>
            </a:r>
            <a:r>
              <a:rPr lang="nl-BE" sz="1600" noProof="0" dirty="0">
                <a:latin typeface="Calibri Light" panose="020F0302020204030204" pitchFamily="34" charset="0"/>
              </a:rPr>
              <a:t>initiatieven </a:t>
            </a:r>
            <a:r>
              <a:rPr lang="nl-BE" sz="1600" b="0" noProof="0" dirty="0">
                <a:latin typeface="Calibri Light" panose="020F0302020204030204" pitchFamily="34" charset="0"/>
              </a:rPr>
              <a:t>DG HAN</a:t>
            </a:r>
          </a:p>
        </p:txBody>
      </p:sp>
      <p:sp>
        <p:nvSpPr>
          <p:cNvPr id="13" name="Rectangle 12">
            <a:extLst>
              <a:ext uri="{FF2B5EF4-FFF2-40B4-BE49-F238E27FC236}">
                <a16:creationId xmlns:a16="http://schemas.microsoft.com/office/drawing/2014/main" id="{48DD1CB3-16EB-E592-5738-C50B23A9E5F5}"/>
              </a:ext>
            </a:extLst>
          </p:cNvPr>
          <p:cNvSpPr/>
          <p:nvPr/>
        </p:nvSpPr>
        <p:spPr bwMode="auto">
          <a:xfrm>
            <a:off x="6029681" y="4571456"/>
            <a:ext cx="3273114" cy="1764000"/>
          </a:xfrm>
          <a:prstGeom prst="rect">
            <a:avLst/>
          </a:prstGeom>
          <a:solidFill>
            <a:schemeClr val="bg1"/>
          </a:solidFill>
          <a:ln>
            <a:solidFill>
              <a:schemeClr val="tx1"/>
            </a:solidFill>
          </a:ln>
          <a:effectLst/>
        </p:spPr>
        <p:txBody>
          <a:bodyPr rot="0" spcFirstLastPara="0" vertOverflow="overflow" horzOverflow="overflow" vert="horz" wrap="square" lIns="72000" tIns="72000" rIns="0" bIns="72000" numCol="1" spcCol="0" rtlCol="0" fromWordArt="0" anchor="t" anchorCtr="0" forceAA="0" compatLnSpc="1">
            <a:prstTxWarp prst="textNoShape">
              <a:avLst/>
            </a:prstTxWarp>
            <a:noAutofit/>
          </a:bodyPr>
          <a:lstStyle/>
          <a:p>
            <a:pPr marL="180975" indent="-180975">
              <a:spcBef>
                <a:spcPts val="100"/>
              </a:spcBef>
              <a:spcAft>
                <a:spcPts val="100"/>
              </a:spcAft>
              <a:buClr>
                <a:srgbClr val="80234A"/>
              </a:buClr>
              <a:buFont typeface="+mj-lt"/>
              <a:buAutoNum type="arabicPeriod" startAt="9"/>
            </a:pPr>
            <a:r>
              <a:rPr lang="nl-BE" sz="1500" b="0" noProof="0" dirty="0" err="1">
                <a:latin typeface="Calibri Light" panose="020F0302020204030204" pitchFamily="34" charset="0"/>
              </a:rPr>
              <a:t>Doelpublieken</a:t>
            </a:r>
            <a:r>
              <a:rPr lang="nl-BE" sz="1500" b="0" noProof="0" dirty="0">
                <a:latin typeface="Calibri Light" panose="020F0302020204030204" pitchFamily="34" charset="0"/>
              </a:rPr>
              <a:t> betrekken die </a:t>
            </a:r>
            <a:r>
              <a:rPr lang="nl-BE" sz="1500" noProof="0" dirty="0">
                <a:latin typeface="Calibri Light" panose="020F0302020204030204" pitchFamily="34" charset="0"/>
              </a:rPr>
              <a:t>verwijderd zijn van digitale hulpmiddelen </a:t>
            </a:r>
          </a:p>
          <a:p>
            <a:pPr marL="180975" indent="-180975">
              <a:spcBef>
                <a:spcPts val="100"/>
              </a:spcBef>
              <a:spcAft>
                <a:spcPts val="100"/>
              </a:spcAft>
              <a:buClr>
                <a:srgbClr val="80234A"/>
              </a:buClr>
              <a:buFont typeface="+mj-lt"/>
              <a:buAutoNum type="arabicPeriod" startAt="9"/>
            </a:pPr>
            <a:endParaRPr lang="nl-BE" sz="800" noProof="0" dirty="0">
              <a:latin typeface="Calibri Light" panose="020F0302020204030204" pitchFamily="34" charset="0"/>
            </a:endParaRPr>
          </a:p>
          <a:p>
            <a:pPr marL="268288" indent="-268288">
              <a:spcBef>
                <a:spcPts val="100"/>
              </a:spcBef>
              <a:spcAft>
                <a:spcPts val="100"/>
              </a:spcAft>
              <a:buClr>
                <a:srgbClr val="80234A"/>
              </a:buClr>
              <a:buFont typeface="+mj-lt"/>
              <a:buAutoNum type="arabicPeriod" startAt="9"/>
            </a:pPr>
            <a:r>
              <a:rPr lang="nl-BE" sz="1500" b="0" noProof="0" dirty="0">
                <a:latin typeface="Calibri Light" panose="020F0302020204030204" pitchFamily="34" charset="0"/>
              </a:rPr>
              <a:t>Verbetering van digitale tools (</a:t>
            </a:r>
            <a:r>
              <a:rPr lang="nl-BE" sz="1500" noProof="0" dirty="0" err="1">
                <a:latin typeface="Calibri Light" panose="020F0302020204030204" pitchFamily="34" charset="0"/>
              </a:rPr>
              <a:t>MyHandicap</a:t>
            </a:r>
            <a:r>
              <a:rPr lang="nl-BE" sz="1500" b="0" noProof="0" dirty="0">
                <a:latin typeface="Calibri Light" panose="020F0302020204030204" pitchFamily="34" charset="0"/>
              </a:rPr>
              <a:t>)</a:t>
            </a:r>
          </a:p>
          <a:p>
            <a:pPr marL="268288" indent="-268288">
              <a:spcBef>
                <a:spcPts val="100"/>
              </a:spcBef>
              <a:spcAft>
                <a:spcPts val="100"/>
              </a:spcAft>
              <a:buClr>
                <a:srgbClr val="80234A"/>
              </a:buClr>
              <a:buFont typeface="+mj-lt"/>
              <a:buAutoNum type="arabicPeriod" startAt="9"/>
            </a:pPr>
            <a:endParaRPr lang="nl-BE" sz="800" b="0" noProof="0" dirty="0">
              <a:latin typeface="Calibri Light" panose="020F0302020204030204" pitchFamily="34" charset="0"/>
            </a:endParaRPr>
          </a:p>
          <a:p>
            <a:pPr marL="268288" indent="-268288">
              <a:spcBef>
                <a:spcPts val="100"/>
              </a:spcBef>
              <a:spcAft>
                <a:spcPts val="100"/>
              </a:spcAft>
              <a:buClr>
                <a:srgbClr val="80234A"/>
              </a:buClr>
              <a:buFont typeface="+mj-lt"/>
              <a:buAutoNum type="arabicPeriod" startAt="9"/>
            </a:pPr>
            <a:r>
              <a:rPr lang="nl-BE" sz="1500" noProof="0" dirty="0">
                <a:latin typeface="Calibri Light" panose="020F0302020204030204" pitchFamily="34" charset="0"/>
              </a:rPr>
              <a:t>Versterking van de opleiding </a:t>
            </a:r>
            <a:r>
              <a:rPr lang="nl-BE" sz="1500" b="0" noProof="0" dirty="0">
                <a:latin typeface="Calibri Light" panose="020F0302020204030204" pitchFamily="34" charset="0"/>
              </a:rPr>
              <a:t>(intern en extern) van </a:t>
            </a:r>
            <a:r>
              <a:rPr lang="nl-BE" sz="1500" b="0" noProof="0" dirty="0" err="1">
                <a:latin typeface="Calibri Light" panose="020F0302020204030204" pitchFamily="34" charset="0"/>
              </a:rPr>
              <a:t>eerstelijn</a:t>
            </a:r>
            <a:r>
              <a:rPr lang="nl-BE" sz="1500" b="0" noProof="0" dirty="0">
                <a:latin typeface="Calibri Light" panose="020F0302020204030204" pitchFamily="34" charset="0"/>
              </a:rPr>
              <a:t> teams</a:t>
            </a:r>
          </a:p>
        </p:txBody>
      </p:sp>
      <p:sp>
        <p:nvSpPr>
          <p:cNvPr id="15" name="Rectangle 14">
            <a:extLst>
              <a:ext uri="{FF2B5EF4-FFF2-40B4-BE49-F238E27FC236}">
                <a16:creationId xmlns:a16="http://schemas.microsoft.com/office/drawing/2014/main" id="{0BAC5B39-1BC4-2D2E-832D-8499F0A76549}"/>
              </a:ext>
            </a:extLst>
          </p:cNvPr>
          <p:cNvSpPr/>
          <p:nvPr/>
        </p:nvSpPr>
        <p:spPr bwMode="auto">
          <a:xfrm>
            <a:off x="824782" y="4571455"/>
            <a:ext cx="1944000" cy="1763999"/>
          </a:xfrm>
          <a:prstGeom prst="rect">
            <a:avLst/>
          </a:prstGeom>
          <a:solidFill>
            <a:srgbClr val="EFEEED"/>
          </a:solidFill>
          <a:ln>
            <a:solidFill>
              <a:schemeClr val="tx1"/>
            </a:solidFill>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Toegankelijkheid soms nog beperkt</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Versnippering van initiatieven</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Complexe administratieve processen en gebrek aan transparantie</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Niet-aangepaste digitale hulpmiddelen</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Onvoldoende opleiding van eerstelijnspersoneel</a:t>
            </a:r>
          </a:p>
        </p:txBody>
      </p:sp>
      <p:sp>
        <p:nvSpPr>
          <p:cNvPr id="16" name="Text Box 3">
            <a:extLst>
              <a:ext uri="{FF2B5EF4-FFF2-40B4-BE49-F238E27FC236}">
                <a16:creationId xmlns:a16="http://schemas.microsoft.com/office/drawing/2014/main" id="{C07AD178-B532-43F3-EE77-0EF06D0F9642}"/>
              </a:ext>
            </a:extLst>
          </p:cNvPr>
          <p:cNvSpPr txBox="1">
            <a:spLocks noChangeArrowheads="1"/>
          </p:cNvSpPr>
          <p:nvPr/>
        </p:nvSpPr>
        <p:spPr bwMode="auto">
          <a:xfrm>
            <a:off x="6032774" y="1596894"/>
            <a:ext cx="3268018" cy="288000"/>
          </a:xfrm>
          <a:prstGeom prst="rect">
            <a:avLst/>
          </a:prstGeom>
          <a:solidFill>
            <a:srgbClr val="D9D9D9"/>
          </a:solidFill>
          <a:ln w="9525">
            <a:solidFill>
              <a:schemeClr val="tx1"/>
            </a:solidFill>
            <a:miter lim="800000"/>
            <a:headEnd type="none" w="sm" len="sm"/>
            <a:tailEnd type="none" w="sm" len="sm"/>
          </a:ln>
        </p:spPr>
        <p:txBody>
          <a:bodyPr lIns="180000" tIns="108000" rIns="180000" bIns="108000" anchor="ctr" anchorCtr="1"/>
          <a:lstStyle/>
          <a:p>
            <a:pPr>
              <a:tabLst>
                <a:tab pos="6464300" algn="r"/>
              </a:tabLst>
            </a:pPr>
            <a:r>
              <a:rPr lang="nl-BE" b="1" baseline="0" noProof="0" dirty="0">
                <a:latin typeface="+mj-lt"/>
              </a:rPr>
              <a:t>Bedreigingen</a:t>
            </a:r>
          </a:p>
        </p:txBody>
      </p:sp>
      <p:sp>
        <p:nvSpPr>
          <p:cNvPr id="28" name="Rectangle 27">
            <a:extLst>
              <a:ext uri="{FF2B5EF4-FFF2-40B4-BE49-F238E27FC236}">
                <a16:creationId xmlns:a16="http://schemas.microsoft.com/office/drawing/2014/main" id="{C847B685-B091-DDC8-4DE7-85C3B3005F84}"/>
              </a:ext>
            </a:extLst>
          </p:cNvPr>
          <p:cNvSpPr/>
          <p:nvPr/>
        </p:nvSpPr>
        <p:spPr bwMode="auto">
          <a:xfrm>
            <a:off x="6027049" y="1880893"/>
            <a:ext cx="3276000" cy="889207"/>
          </a:xfrm>
          <a:prstGeom prst="rect">
            <a:avLst/>
          </a:prstGeom>
          <a:solidFill>
            <a:srgbClr val="EFEEED"/>
          </a:solidFill>
          <a:ln>
            <a:solidFill>
              <a:schemeClr val="tx1"/>
            </a:solid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Huidige wetgeving is verouderd, complex en onduidelijk.</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Regionalisering van bevoegdheden</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Onvoldoende kennis van externe actoren</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Digitale kloof</a:t>
            </a:r>
          </a:p>
        </p:txBody>
      </p:sp>
      <p:sp>
        <p:nvSpPr>
          <p:cNvPr id="29" name="Rectangle 28">
            <a:extLst>
              <a:ext uri="{FF2B5EF4-FFF2-40B4-BE49-F238E27FC236}">
                <a16:creationId xmlns:a16="http://schemas.microsoft.com/office/drawing/2014/main" id="{3156EE8B-BD74-C374-F205-5C4A9EB0DAE3}"/>
              </a:ext>
            </a:extLst>
          </p:cNvPr>
          <p:cNvSpPr/>
          <p:nvPr/>
        </p:nvSpPr>
        <p:spPr bwMode="auto">
          <a:xfrm>
            <a:off x="2767602" y="1881539"/>
            <a:ext cx="3265172" cy="889207"/>
          </a:xfrm>
          <a:prstGeom prst="rect">
            <a:avLst/>
          </a:prstGeom>
          <a:solidFill>
            <a:srgbClr val="EFEEED"/>
          </a:solidFill>
          <a:ln>
            <a:solidFill>
              <a:schemeClr val="tx1"/>
            </a:solid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Het gebruik van technologie</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De samenwerking met externe actoren versterken</a:t>
            </a:r>
          </a:p>
          <a:p>
            <a:pPr marL="179388" indent="-179388">
              <a:spcBef>
                <a:spcPts val="100"/>
              </a:spcBef>
              <a:spcAft>
                <a:spcPts val="100"/>
              </a:spcAft>
              <a:buClr>
                <a:srgbClr val="80234A"/>
              </a:buClr>
              <a:buFont typeface="Arial" panose="020B0604020202020204" pitchFamily="34" charset="0"/>
              <a:buChar char="•"/>
            </a:pPr>
            <a:r>
              <a:rPr lang="nl-BE" sz="1100" b="0" noProof="0" dirty="0">
                <a:latin typeface="Calibri Light" panose="020F0302020204030204" pitchFamily="34" charset="0"/>
              </a:rPr>
              <a:t>De-stigmatiseringscampagnes en versterking </a:t>
            </a:r>
            <a:r>
              <a:rPr lang="nl-BE" sz="1100" b="0" i="1" noProof="0" dirty="0" err="1">
                <a:latin typeface="Calibri Light" panose="020F0302020204030204" pitchFamily="34" charset="0"/>
              </a:rPr>
              <a:t>outreach</a:t>
            </a:r>
            <a:r>
              <a:rPr lang="nl-BE" sz="1100" b="0" noProof="0" dirty="0">
                <a:latin typeface="Calibri Light" panose="020F0302020204030204" pitchFamily="34" charset="0"/>
              </a:rPr>
              <a:t> </a:t>
            </a:r>
          </a:p>
        </p:txBody>
      </p:sp>
    </p:spTree>
    <p:extLst>
      <p:ext uri="{BB962C8B-B14F-4D97-AF65-F5344CB8AC3E}">
        <p14:creationId xmlns:p14="http://schemas.microsoft.com/office/powerpoint/2010/main" val="13569362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EB5B-6339-EBD6-5B27-E1CC0450A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D283D-4188-DBDB-839E-F39126939CE5}"/>
              </a:ext>
            </a:extLst>
          </p:cNvPr>
          <p:cNvSpPr>
            <a:spLocks noGrp="1"/>
          </p:cNvSpPr>
          <p:nvPr>
            <p:ph type="title"/>
          </p:nvPr>
        </p:nvSpPr>
        <p:spPr/>
        <p:txBody>
          <a:bodyPr/>
          <a:lstStyle/>
          <a:p>
            <a:r>
              <a:rPr lang="nl-BE" sz="2800" u="sng" noProof="0" dirty="0">
                <a:solidFill>
                  <a:schemeClr val="tx2"/>
                </a:solidFill>
              </a:rPr>
              <a:t>Voorgesteld</a:t>
            </a:r>
            <a:r>
              <a:rPr lang="nl-BE" noProof="0" dirty="0"/>
              <a:t> tijdschema voor de uitvoering van de prioritaire acties</a:t>
            </a:r>
          </a:p>
        </p:txBody>
      </p:sp>
      <p:sp>
        <p:nvSpPr>
          <p:cNvPr id="6" name="Rectangle 5">
            <a:extLst>
              <a:ext uri="{FF2B5EF4-FFF2-40B4-BE49-F238E27FC236}">
                <a16:creationId xmlns:a16="http://schemas.microsoft.com/office/drawing/2014/main" id="{21F938C3-44D5-CD2B-A00C-B915CDC26F7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graphicFrame>
        <p:nvGraphicFramePr>
          <p:cNvPr id="4" name="Tableau 5">
            <a:extLst>
              <a:ext uri="{FF2B5EF4-FFF2-40B4-BE49-F238E27FC236}">
                <a16:creationId xmlns:a16="http://schemas.microsoft.com/office/drawing/2014/main" id="{49B0D964-168C-AB3A-B942-EFA922185BAD}"/>
              </a:ext>
            </a:extLst>
          </p:cNvPr>
          <p:cNvGraphicFramePr>
            <a:graphicFrameLocks noGrp="1"/>
          </p:cNvGraphicFramePr>
          <p:nvPr>
            <p:extLst>
              <p:ext uri="{D42A27DB-BD31-4B8C-83A1-F6EECF244321}">
                <p14:modId xmlns:p14="http://schemas.microsoft.com/office/powerpoint/2010/main" val="3227438741"/>
              </p:ext>
            </p:extLst>
          </p:nvPr>
        </p:nvGraphicFramePr>
        <p:xfrm>
          <a:off x="364631" y="1009004"/>
          <a:ext cx="9216000" cy="5549921"/>
        </p:xfrm>
        <a:graphic>
          <a:graphicData uri="http://schemas.openxmlformats.org/drawingml/2006/table">
            <a:tbl>
              <a:tblPr/>
              <a:tblGrid>
                <a:gridCol w="720000">
                  <a:extLst>
                    <a:ext uri="{9D8B030D-6E8A-4147-A177-3AD203B41FA5}">
                      <a16:colId xmlns:a16="http://schemas.microsoft.com/office/drawing/2014/main" val="4027886627"/>
                    </a:ext>
                  </a:extLst>
                </a:gridCol>
                <a:gridCol w="5364000">
                  <a:extLst>
                    <a:ext uri="{9D8B030D-6E8A-4147-A177-3AD203B41FA5}">
                      <a16:colId xmlns:a16="http://schemas.microsoft.com/office/drawing/2014/main" val="29079117"/>
                    </a:ext>
                  </a:extLst>
                </a:gridCol>
                <a:gridCol w="864000">
                  <a:extLst>
                    <a:ext uri="{9D8B030D-6E8A-4147-A177-3AD203B41FA5}">
                      <a16:colId xmlns:a16="http://schemas.microsoft.com/office/drawing/2014/main" val="3210815080"/>
                    </a:ext>
                  </a:extLst>
                </a:gridCol>
                <a:gridCol w="252000">
                  <a:extLst>
                    <a:ext uri="{9D8B030D-6E8A-4147-A177-3AD203B41FA5}">
                      <a16:colId xmlns:a16="http://schemas.microsoft.com/office/drawing/2014/main" val="1456542080"/>
                    </a:ext>
                  </a:extLst>
                </a:gridCol>
                <a:gridCol w="252000">
                  <a:extLst>
                    <a:ext uri="{9D8B030D-6E8A-4147-A177-3AD203B41FA5}">
                      <a16:colId xmlns:a16="http://schemas.microsoft.com/office/drawing/2014/main" val="2232617839"/>
                    </a:ext>
                  </a:extLst>
                </a:gridCol>
                <a:gridCol w="252000">
                  <a:extLst>
                    <a:ext uri="{9D8B030D-6E8A-4147-A177-3AD203B41FA5}">
                      <a16:colId xmlns:a16="http://schemas.microsoft.com/office/drawing/2014/main" val="306917665"/>
                    </a:ext>
                  </a:extLst>
                </a:gridCol>
                <a:gridCol w="252000">
                  <a:extLst>
                    <a:ext uri="{9D8B030D-6E8A-4147-A177-3AD203B41FA5}">
                      <a16:colId xmlns:a16="http://schemas.microsoft.com/office/drawing/2014/main" val="136943605"/>
                    </a:ext>
                  </a:extLst>
                </a:gridCol>
                <a:gridCol w="252000">
                  <a:extLst>
                    <a:ext uri="{9D8B030D-6E8A-4147-A177-3AD203B41FA5}">
                      <a16:colId xmlns:a16="http://schemas.microsoft.com/office/drawing/2014/main" val="480845854"/>
                    </a:ext>
                  </a:extLst>
                </a:gridCol>
                <a:gridCol w="252000">
                  <a:extLst>
                    <a:ext uri="{9D8B030D-6E8A-4147-A177-3AD203B41FA5}">
                      <a16:colId xmlns:a16="http://schemas.microsoft.com/office/drawing/2014/main" val="1209847908"/>
                    </a:ext>
                  </a:extLst>
                </a:gridCol>
                <a:gridCol w="252000">
                  <a:extLst>
                    <a:ext uri="{9D8B030D-6E8A-4147-A177-3AD203B41FA5}">
                      <a16:colId xmlns:a16="http://schemas.microsoft.com/office/drawing/2014/main" val="1985978704"/>
                    </a:ext>
                  </a:extLst>
                </a:gridCol>
                <a:gridCol w="252000">
                  <a:extLst>
                    <a:ext uri="{9D8B030D-6E8A-4147-A177-3AD203B41FA5}">
                      <a16:colId xmlns:a16="http://schemas.microsoft.com/office/drawing/2014/main" val="2315141814"/>
                    </a:ext>
                  </a:extLst>
                </a:gridCol>
                <a:gridCol w="252000">
                  <a:extLst>
                    <a:ext uri="{9D8B030D-6E8A-4147-A177-3AD203B41FA5}">
                      <a16:colId xmlns:a16="http://schemas.microsoft.com/office/drawing/2014/main" val="880388876"/>
                    </a:ext>
                  </a:extLst>
                </a:gridCol>
              </a:tblGrid>
              <a:tr h="42171">
                <a:tc rowSpan="2" gridSpan="2">
                  <a:txBody>
                    <a:bodyPr/>
                    <a:lstStyle/>
                    <a:p>
                      <a:pPr algn="ctr" rtl="0" fontAlgn="ctr"/>
                      <a:r>
                        <a:rPr lang="nl-BE" sz="1100" b="1" i="0" u="none" strike="noStrike" noProof="0" dirty="0">
                          <a:solidFill>
                            <a:srgbClr val="FFFFFF"/>
                          </a:solidFill>
                          <a:effectLst/>
                          <a:latin typeface="+mj-lt"/>
                        </a:rPr>
                        <a:t>Acties</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rowSpan="2" hMerge="1">
                  <a:txBody>
                    <a:bodyPr/>
                    <a:lstStyle/>
                    <a:p>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rowSpan="2">
                  <a:txBody>
                    <a:bodyPr/>
                    <a:lstStyle/>
                    <a:p>
                      <a:pPr algn="ctr" rtl="0" fontAlgn="ctr"/>
                      <a:r>
                        <a:rPr lang="nl-BE" sz="1100" b="1" i="0" u="none" strike="noStrike" noProof="0" dirty="0">
                          <a:solidFill>
                            <a:srgbClr val="FFFFFF"/>
                          </a:solidFill>
                          <a:effectLst/>
                          <a:latin typeface="+mj-lt"/>
                        </a:rPr>
                        <a:t>Afhankelijkheid</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gridSpan="3">
                  <a:txBody>
                    <a:bodyPr/>
                    <a:lstStyle/>
                    <a:p>
                      <a:pPr algn="ctr" rtl="0" fontAlgn="ctr"/>
                      <a:r>
                        <a:rPr lang="nl-BE" sz="1100" b="1" i="0" u="none" strike="noStrike" noProof="0" dirty="0">
                          <a:solidFill>
                            <a:srgbClr val="FFFFFF"/>
                          </a:solidFill>
                          <a:effectLst/>
                          <a:latin typeface="+mj-lt"/>
                        </a:rPr>
                        <a:t>2025</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hMerge="1">
                  <a:txBody>
                    <a:bodyPr/>
                    <a:lstStyle/>
                    <a:p>
                      <a:endParaRPr lang="en-GB"/>
                    </a:p>
                  </a:txBody>
                  <a:tcPr/>
                </a:tc>
                <a:tc hMerge="1">
                  <a:txBody>
                    <a:bodyPr/>
                    <a:lstStyle/>
                    <a:p>
                      <a:endParaRPr lang="en-GB"/>
                    </a:p>
                  </a:txBody>
                  <a:tcPr/>
                </a:tc>
                <a:tc gridSpan="3">
                  <a:txBody>
                    <a:bodyPr/>
                    <a:lstStyle/>
                    <a:p>
                      <a:pPr algn="ctr" rtl="0" fontAlgn="ctr"/>
                      <a:r>
                        <a:rPr lang="nl-BE" sz="1100" b="1" i="0" u="none" strike="noStrike" noProof="0" dirty="0">
                          <a:solidFill>
                            <a:srgbClr val="FFFFFF"/>
                          </a:solidFill>
                          <a:effectLst/>
                          <a:latin typeface="+mj-lt"/>
                        </a:rPr>
                        <a:t>2026</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hMerge="1">
                  <a:txBody>
                    <a:bodyPr/>
                    <a:lstStyle/>
                    <a:p>
                      <a:endParaRPr lang="en-GB"/>
                    </a:p>
                  </a:txBody>
                  <a:tcPr/>
                </a:tc>
                <a:tc hMerge="1">
                  <a:txBody>
                    <a:bodyPr/>
                    <a:lstStyle/>
                    <a:p>
                      <a:endParaRPr lang="en-GB"/>
                    </a:p>
                  </a:txBody>
                  <a:tcPr/>
                </a:tc>
                <a:tc gridSpan="3">
                  <a:txBody>
                    <a:bodyPr/>
                    <a:lstStyle/>
                    <a:p>
                      <a:pPr algn="ctr" rtl="0" fontAlgn="ctr"/>
                      <a:r>
                        <a:rPr lang="nl-BE" sz="1100" b="1" i="0" u="none" strike="noStrike" noProof="0" dirty="0">
                          <a:solidFill>
                            <a:srgbClr val="FFFFFF"/>
                          </a:solidFill>
                          <a:effectLst/>
                          <a:latin typeface="+mj-lt"/>
                        </a:rPr>
                        <a:t>2027</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97600051"/>
                  </a:ext>
                </a:extLst>
              </a:tr>
              <a:tr h="140475">
                <a:tc gridSpan="2" vMerge="1">
                  <a:txBody>
                    <a:bodyPr/>
                    <a:lstStyle/>
                    <a:p>
                      <a:endParaRPr lang="fr-BE"/>
                    </a:p>
                  </a:txBody>
                  <a:tcPr/>
                </a:tc>
                <a:tc hMerge="1" vMerge="1">
                  <a:txBody>
                    <a:bodyPr/>
                    <a:lstStyle/>
                    <a:p>
                      <a:endParaRPr lang="en-GB"/>
                    </a:p>
                  </a:txBody>
                  <a:tcPr/>
                </a:tc>
                <a:tc vMerge="1">
                  <a:txBody>
                    <a:bodyPr/>
                    <a:lstStyle/>
                    <a:p>
                      <a:pPr algn="ctr" rtl="0" fontAlgn="ctr"/>
                      <a:endParaRPr lang="en-GB" sz="1100" b="1" i="0" u="none" strike="noStrike">
                        <a:solidFill>
                          <a:srgbClr val="FFFFFF"/>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Q2</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Q3</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Q2</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Q3</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Q2</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Q3</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extLst>
                  <a:ext uri="{0D108BD9-81ED-4DB2-BD59-A6C34878D82A}">
                    <a16:rowId xmlns:a16="http://schemas.microsoft.com/office/drawing/2014/main" val="1959224745"/>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Uitvoering van het project om de schriftelijke communicatie van DG HAN te herschrijven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C5A7"/>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236764163"/>
                  </a:ext>
                </a:extLst>
              </a:tr>
              <a:tr h="252000">
                <a:tc>
                  <a:txBody>
                    <a:bodyPr/>
                    <a:lstStyle/>
                    <a:p>
                      <a:pPr marL="36000" algn="l" rtl="0" fontAlgn="ctr"/>
                      <a:r>
                        <a:rPr lang="nl-BE" sz="1100" b="0" i="0" u="none" strike="noStrike" kern="1200" noProof="0" dirty="0">
                          <a:solidFill>
                            <a:srgbClr val="000000"/>
                          </a:solidFill>
                          <a:effectLst/>
                          <a:latin typeface="+mn-lt"/>
                          <a:ea typeface="+mn-ea"/>
                          <a:cs typeface="+mn-cs"/>
                        </a:rPr>
                        <a:t>Actie 9.1</a:t>
                      </a: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rtl="0" fontAlgn="ctr"/>
                      <a:r>
                        <a:rPr lang="nl-BE" sz="1100" b="0" i="0" u="none" strike="noStrike" noProof="0" dirty="0">
                          <a:solidFill>
                            <a:srgbClr val="000000"/>
                          </a:solidFill>
                          <a:effectLst/>
                          <a:latin typeface="+mj-lt"/>
                        </a:rPr>
                        <a:t>Formuleren van aanbevelingen voor de herziening van de wet van 1987</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C5A7"/>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032312872"/>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Het initiatief uitbreiden om informatiedagen te organiseren in alle regionale centra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2418199296"/>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10.2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In kaart brengen van de mate van samenwerking op intake niveau per partner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rtl="0"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1717503086"/>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5.4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Opstellen van een actieplan voor elk centrum voor erkenning van handicap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015798527"/>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De rol van elke instelling en partner verduidelijken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720413059"/>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2.1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Collectieve evaluatie expertise versterken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361713365"/>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Verder optimaliseren van interne processen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727008323"/>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Een proces opzetten voor het </a:t>
                      </a:r>
                      <a:r>
                        <a:rPr lang="nl-BE" sz="1100" b="0" i="0" u="none" strike="noStrike" kern="1200" noProof="0" dirty="0" err="1">
                          <a:solidFill>
                            <a:srgbClr val="000000"/>
                          </a:solidFill>
                          <a:effectLst/>
                          <a:latin typeface="+mn-lt"/>
                          <a:ea typeface="+mn-ea"/>
                          <a:cs typeface="+mn-cs"/>
                        </a:rPr>
                        <a:t>hercontacteren</a:t>
                      </a:r>
                      <a:r>
                        <a:rPr lang="nl-BE" sz="1100" b="0" i="0" u="none" strike="noStrike" kern="1200" noProof="0" dirty="0">
                          <a:solidFill>
                            <a:srgbClr val="000000"/>
                          </a:solidFill>
                          <a:effectLst/>
                          <a:latin typeface="+mn-lt"/>
                          <a:ea typeface="+mn-ea"/>
                          <a:cs typeface="+mn-cs"/>
                        </a:rPr>
                        <a:t> van afhakers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679859876"/>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3.1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NTU-scholing integreren in het ontwikkelingsplan van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774541780"/>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Formaliseren van de monitoring van bestaande initiatieven en goede praktijken in het kader van NTU binnen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428109103"/>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De continuïteit van de Interministeriële Conferentie ‘Handicap’ (IMC) verzekeren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1093797766"/>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5.1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In kaart brengen van de doelgroepen van de op te leiden rechthebbenden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2356699992"/>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Organisatie van </a:t>
                      </a:r>
                      <a:r>
                        <a:rPr lang="nl-BE" sz="1100" b="0" i="0" u="none" strike="noStrike" kern="1200" noProof="0" dirty="0" err="1">
                          <a:solidFill>
                            <a:srgbClr val="000000"/>
                          </a:solidFill>
                          <a:effectLst/>
                          <a:latin typeface="+mn-lt"/>
                          <a:ea typeface="+mn-ea"/>
                          <a:cs typeface="+mn-cs"/>
                        </a:rPr>
                        <a:t>webinars</a:t>
                      </a:r>
                      <a:r>
                        <a:rPr lang="nl-BE" sz="1100" b="0" i="0" u="none" strike="noStrike" kern="1200" noProof="0" dirty="0">
                          <a:solidFill>
                            <a:srgbClr val="000000"/>
                          </a:solidFill>
                          <a:effectLst/>
                          <a:latin typeface="+mn-lt"/>
                          <a:ea typeface="+mn-ea"/>
                          <a:cs typeface="+mn-cs"/>
                        </a:rPr>
                        <a:t> die permanent beschikbaar zijn op de website van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487429049"/>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Het inzicht van rechthebbenden in het multidisciplinaire evaluatieproces verbeteren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nl-BE" sz="1100" b="1" i="0" u="none" strike="noStrike" noProof="0" dirty="0">
                          <a:solidFill>
                            <a:srgbClr val="000000"/>
                          </a:solidFill>
                          <a:effectLst/>
                          <a:latin typeface="+mj-lt"/>
                        </a:rPr>
                        <a:t>Actie 5.1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1641578998"/>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8.3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Ontwikkeling van een digitale rechtensimulator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2843662702"/>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Delen van informatie en gegevens over rechthebbenden tussen instanties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nl-BE" sz="1100" b="1" i="0" u="none" strike="noStrike" noProof="0" dirty="0">
                          <a:solidFill>
                            <a:srgbClr val="000000"/>
                          </a:solidFill>
                          <a:effectLst/>
                          <a:latin typeface="+mj-lt"/>
                        </a:rPr>
                        <a:t>Actie 9.1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2356761797"/>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Heroverweging van intake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nl-BE" sz="1100" b="1" i="0" u="none" strike="noStrike" noProof="0" dirty="0">
                          <a:solidFill>
                            <a:srgbClr val="000000"/>
                          </a:solidFill>
                          <a:effectLst/>
                          <a:latin typeface="+mj-lt"/>
                        </a:rPr>
                        <a:t>Actie 9.1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rtl="0"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rtl="0"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4122063407"/>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Verbeteringen aan </a:t>
                      </a:r>
                      <a:r>
                        <a:rPr lang="nl-BE" sz="1100" b="0" i="0" u="none" strike="noStrike" kern="1200" noProof="0" dirty="0" err="1">
                          <a:solidFill>
                            <a:srgbClr val="000000"/>
                          </a:solidFill>
                          <a:effectLst/>
                          <a:latin typeface="+mn-lt"/>
                          <a:ea typeface="+mn-ea"/>
                          <a:cs typeface="+mn-cs"/>
                        </a:rPr>
                        <a:t>MyHandicap</a:t>
                      </a:r>
                      <a:r>
                        <a:rPr lang="nl-BE" sz="1100" b="0" i="0" u="none" strike="noStrike" kern="1200" noProof="0" dirty="0">
                          <a:solidFill>
                            <a:srgbClr val="000000"/>
                          </a:solidFill>
                          <a:effectLst/>
                          <a:latin typeface="+mn-lt"/>
                          <a:ea typeface="+mn-ea"/>
                          <a:cs typeface="+mn-cs"/>
                        </a:rPr>
                        <a:t> invoeren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rtl="0" fontAlgn="ctr"/>
                      <a:r>
                        <a:rPr lang="nl-BE" sz="1100" b="0" i="0" u="none" strike="noStrike" noProof="0" dirty="0">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709567262"/>
                  </a:ext>
                </a:extLst>
              </a:tr>
              <a:tr h="252000">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De toekenning van secundaire of afgeleide rechten automatiseren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nl-BE" sz="1100" b="1" i="0" u="none" strike="noStrike" noProof="0" dirty="0">
                          <a:solidFill>
                            <a:srgbClr val="000000"/>
                          </a:solidFill>
                          <a:effectLst/>
                          <a:latin typeface="+mj-lt"/>
                        </a:rPr>
                        <a:t>Actie 9.1 </a:t>
                      </a:r>
                      <a:br>
                        <a:rPr lang="nl-BE" sz="1100" b="1" i="0" u="none" strike="noStrike" noProof="0" dirty="0">
                          <a:solidFill>
                            <a:srgbClr val="000000"/>
                          </a:solidFill>
                          <a:effectLst/>
                          <a:latin typeface="+mj-lt"/>
                        </a:rPr>
                      </a:br>
                      <a:r>
                        <a:rPr lang="nl-BE" sz="1100" b="1" i="0" u="none" strike="noStrike" noProof="0" dirty="0">
                          <a:solidFill>
                            <a:srgbClr val="000000"/>
                          </a:solidFill>
                          <a:effectLst/>
                          <a:latin typeface="+mj-lt"/>
                        </a:rPr>
                        <a:t>Actie 10.4</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endParaRPr lang="nl-BE" sz="1100" b="0"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4078218310"/>
                  </a:ext>
                </a:extLst>
              </a:tr>
            </a:tbl>
          </a:graphicData>
        </a:graphic>
      </p:graphicFrame>
    </p:spTree>
    <p:extLst>
      <p:ext uri="{BB962C8B-B14F-4D97-AF65-F5344CB8AC3E}">
        <p14:creationId xmlns:p14="http://schemas.microsoft.com/office/powerpoint/2010/main" val="1591764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A9651-FD53-78EE-4F01-F246202CA2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29DF7EC-49AF-82AA-D552-1A02D0A9047D}"/>
              </a:ext>
            </a:extLst>
          </p:cNvPr>
          <p:cNvSpPr>
            <a:spLocks noGrp="1"/>
          </p:cNvSpPr>
          <p:nvPr>
            <p:ph type="title"/>
          </p:nvPr>
        </p:nvSpPr>
        <p:spPr/>
        <p:txBody>
          <a:bodyPr/>
          <a:lstStyle/>
          <a:p>
            <a:r>
              <a:rPr lang="nl-BE" noProof="0" dirty="0"/>
              <a:t>Acties die als minder prioritair werden beoordeeld, kunnen ook worden geïntegreerd in de planning op een langere termijn</a:t>
            </a:r>
          </a:p>
        </p:txBody>
      </p:sp>
      <p:sp>
        <p:nvSpPr>
          <p:cNvPr id="17" name="Rectangle 4">
            <a:extLst>
              <a:ext uri="{FF2B5EF4-FFF2-40B4-BE49-F238E27FC236}">
                <a16:creationId xmlns:a16="http://schemas.microsoft.com/office/drawing/2014/main" id="{33DF4D69-2CA7-B1A8-31FD-CD58C6C3223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sp>
        <p:nvSpPr>
          <p:cNvPr id="11" name="Marcador de contenido 3">
            <a:extLst>
              <a:ext uri="{FF2B5EF4-FFF2-40B4-BE49-F238E27FC236}">
                <a16:creationId xmlns:a16="http://schemas.microsoft.com/office/drawing/2014/main" id="{A5DA29D4-9352-6BD3-13B9-D71DC5A99C34}"/>
              </a:ext>
            </a:extLst>
          </p:cNvPr>
          <p:cNvSpPr>
            <a:spLocks noGrp="1"/>
          </p:cNvSpPr>
          <p:nvPr>
            <p:ph idx="1"/>
          </p:nvPr>
        </p:nvSpPr>
        <p:spPr>
          <a:xfrm>
            <a:off x="498889" y="1599639"/>
            <a:ext cx="8959121" cy="1061829"/>
          </a:xfrm>
        </p:spPr>
        <p:txBody>
          <a:bodyPr/>
          <a:lstStyle/>
          <a:p>
            <a:pPr marL="0" indent="0">
              <a:lnSpc>
                <a:spcPct val="100000"/>
              </a:lnSpc>
              <a:spcBef>
                <a:spcPts val="300"/>
              </a:spcBef>
              <a:spcAft>
                <a:spcPts val="300"/>
              </a:spcAft>
              <a:buNone/>
            </a:pPr>
            <a:r>
              <a:rPr lang="nl-BE" noProof="0" dirty="0"/>
              <a:t>Hoewel de acties in </a:t>
            </a:r>
            <a:r>
              <a:rPr lang="nl-BE" noProof="0" dirty="0">
                <a:highlight>
                  <a:srgbClr val="FFE593"/>
                </a:highlight>
              </a:rPr>
              <a:t>prioriteitsgroep 3 </a:t>
            </a:r>
            <a:r>
              <a:rPr lang="nl-BE" noProof="0" dirty="0"/>
              <a:t>en </a:t>
            </a:r>
            <a:r>
              <a:rPr lang="nl-BE" noProof="0" dirty="0">
                <a:highlight>
                  <a:srgbClr val="F7BFA3"/>
                </a:highlight>
              </a:rPr>
              <a:t>prioriteitsgroep 4 </a:t>
            </a:r>
            <a:r>
              <a:rPr lang="nl-BE" noProof="0" dirty="0"/>
              <a:t>tijdens deze prioritering als minder prioritair zijn beoordeeld, kunnen ze toch worden opgenomen in het driejarenplan of later in een plan op langere termijn, zoals beslist door DG HAN.</a:t>
            </a:r>
          </a:p>
          <a:p>
            <a:pPr marL="0" indent="0">
              <a:lnSpc>
                <a:spcPct val="100000"/>
              </a:lnSpc>
              <a:spcBef>
                <a:spcPts val="300"/>
              </a:spcBef>
              <a:spcAft>
                <a:spcPts val="300"/>
              </a:spcAft>
              <a:buNone/>
            </a:pPr>
            <a:r>
              <a:rPr lang="nl-BE" noProof="0" dirty="0"/>
              <a:t>Hieronder volgt de lijst van deze acties met hun te overwegen afhankelijkheid:</a:t>
            </a:r>
          </a:p>
        </p:txBody>
      </p:sp>
      <p:graphicFrame>
        <p:nvGraphicFramePr>
          <p:cNvPr id="5" name="Tableau 5">
            <a:extLst>
              <a:ext uri="{FF2B5EF4-FFF2-40B4-BE49-F238E27FC236}">
                <a16:creationId xmlns:a16="http://schemas.microsoft.com/office/drawing/2014/main" id="{C25D04D7-E151-FAE2-DA71-B67702739C7B}"/>
              </a:ext>
            </a:extLst>
          </p:cNvPr>
          <p:cNvGraphicFramePr>
            <a:graphicFrameLocks noGrp="1"/>
          </p:cNvGraphicFramePr>
          <p:nvPr>
            <p:extLst>
              <p:ext uri="{D42A27DB-BD31-4B8C-83A1-F6EECF244321}">
                <p14:modId xmlns:p14="http://schemas.microsoft.com/office/powerpoint/2010/main" val="1573664826"/>
              </p:ext>
            </p:extLst>
          </p:nvPr>
        </p:nvGraphicFramePr>
        <p:xfrm>
          <a:off x="1036253" y="2797775"/>
          <a:ext cx="7848000" cy="3629857"/>
        </p:xfrm>
        <a:graphic>
          <a:graphicData uri="http://schemas.openxmlformats.org/drawingml/2006/table">
            <a:tbl>
              <a:tblPr/>
              <a:tblGrid>
                <a:gridCol w="504000">
                  <a:extLst>
                    <a:ext uri="{9D8B030D-6E8A-4147-A177-3AD203B41FA5}">
                      <a16:colId xmlns:a16="http://schemas.microsoft.com/office/drawing/2014/main" val="3926936249"/>
                    </a:ext>
                  </a:extLst>
                </a:gridCol>
                <a:gridCol w="720000">
                  <a:extLst>
                    <a:ext uri="{9D8B030D-6E8A-4147-A177-3AD203B41FA5}">
                      <a16:colId xmlns:a16="http://schemas.microsoft.com/office/drawing/2014/main" val="4027886627"/>
                    </a:ext>
                  </a:extLst>
                </a:gridCol>
                <a:gridCol w="5688000">
                  <a:extLst>
                    <a:ext uri="{9D8B030D-6E8A-4147-A177-3AD203B41FA5}">
                      <a16:colId xmlns:a16="http://schemas.microsoft.com/office/drawing/2014/main" val="29079117"/>
                    </a:ext>
                  </a:extLst>
                </a:gridCol>
                <a:gridCol w="936000">
                  <a:extLst>
                    <a:ext uri="{9D8B030D-6E8A-4147-A177-3AD203B41FA5}">
                      <a16:colId xmlns:a16="http://schemas.microsoft.com/office/drawing/2014/main" val="3210815080"/>
                    </a:ext>
                  </a:extLst>
                </a:gridCol>
              </a:tblGrid>
              <a:tr h="252000">
                <a:tc>
                  <a:txBody>
                    <a:bodyPr/>
                    <a:lstStyle/>
                    <a:p>
                      <a:pPr algn="ctr" rtl="0" fontAlgn="ctr"/>
                      <a:r>
                        <a:rPr lang="nl-BE" sz="1100" b="1" i="0" u="none" strike="noStrike" noProof="0" dirty="0">
                          <a:solidFill>
                            <a:srgbClr val="FFFFFF"/>
                          </a:solidFill>
                          <a:effectLst/>
                          <a:latin typeface="+mj-lt"/>
                        </a:rPr>
                        <a:t>Prioriteit</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gridSpan="2">
                  <a:txBody>
                    <a:bodyPr/>
                    <a:lstStyle/>
                    <a:p>
                      <a:pPr algn="ctr" rtl="0" fontAlgn="ctr"/>
                      <a:r>
                        <a:rPr lang="nl-BE" sz="1100" b="1" i="0" u="none" strike="noStrike" noProof="0" dirty="0">
                          <a:solidFill>
                            <a:srgbClr val="FFFFFF"/>
                          </a:solidFill>
                          <a:effectLst/>
                          <a:latin typeface="+mj-lt"/>
                        </a:rPr>
                        <a:t>Acties</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hMerge="1">
                  <a:txBody>
                    <a:bodyPr/>
                    <a:lstStyle/>
                    <a:p>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nl-BE" sz="1100" b="1" i="0" u="none" strike="noStrike" noProof="0" dirty="0">
                          <a:solidFill>
                            <a:srgbClr val="FFFFFF"/>
                          </a:solidFill>
                          <a:effectLst/>
                          <a:latin typeface="+mj-lt"/>
                        </a:rPr>
                        <a:t>Afhankelijkheid</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extLst>
                  <a:ext uri="{0D108BD9-81ED-4DB2-BD59-A6C34878D82A}">
                    <a16:rowId xmlns:a16="http://schemas.microsoft.com/office/drawing/2014/main" val="897600051"/>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Ontwikkeling van een </a:t>
                      </a:r>
                      <a:r>
                        <a:rPr lang="nl-BE" sz="1100" b="0" i="0" u="none" strike="noStrike" kern="1200" noProof="0" dirty="0" err="1">
                          <a:solidFill>
                            <a:srgbClr val="000000"/>
                          </a:solidFill>
                          <a:effectLst/>
                          <a:latin typeface="+mn-lt"/>
                          <a:ea typeface="+mn-ea"/>
                          <a:cs typeface="+mn-cs"/>
                        </a:rPr>
                        <a:t>chatbot</a:t>
                      </a:r>
                      <a:r>
                        <a:rPr lang="nl-BE" sz="1100" b="0" i="0" u="none" strike="noStrike" kern="1200" noProof="0" dirty="0">
                          <a:solidFill>
                            <a:srgbClr val="000000"/>
                          </a:solidFill>
                          <a:effectLst/>
                          <a:latin typeface="+mn-lt"/>
                          <a:ea typeface="+mn-ea"/>
                          <a:cs typeface="+mn-cs"/>
                        </a:rPr>
                        <a:t> om de intern beschikbare informatie in kaart te brengen voor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236764163"/>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Opleiding voor externe beroepsbeoefenaars aan het einde van hun studie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032312872"/>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5.2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Nadenken over een programma voor “administratieve bondgenoten”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2418199296"/>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Invoering van één aanspreekpunt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1717503086"/>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6.3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Evalueren van de relevantie van de installatie van interactieve kiosken in de centra van de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015798527"/>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6.4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Partnerschappen met innovatieve oplossingen verkennen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720413059"/>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Proactief identificeren van potentiële rechthebbenden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361713365"/>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Inclusieve verbetering van TRIA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727008323"/>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10.3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De toegang tot </a:t>
                      </a:r>
                      <a:r>
                        <a:rPr lang="nl-BE" sz="1100" b="0" i="0" u="none" strike="noStrike" kern="1200" noProof="0" dirty="0" err="1">
                          <a:solidFill>
                            <a:srgbClr val="000000"/>
                          </a:solidFill>
                          <a:effectLst/>
                          <a:latin typeface="+mn-lt"/>
                          <a:ea typeface="+mn-ea"/>
                          <a:cs typeface="+mn-cs"/>
                        </a:rPr>
                        <a:t>MyHandicap</a:t>
                      </a:r>
                      <a:r>
                        <a:rPr lang="nl-BE" sz="1100" b="0" i="0" u="none" strike="noStrike" kern="1200" noProof="0" dirty="0">
                          <a:solidFill>
                            <a:srgbClr val="000000"/>
                          </a:solidFill>
                          <a:effectLst/>
                          <a:latin typeface="+mn-lt"/>
                          <a:ea typeface="+mn-ea"/>
                          <a:cs typeface="+mn-cs"/>
                        </a:rPr>
                        <a:t> Professional vergemakkelijken voor andere externe stakeholders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nl-BE" sz="1100" b="1" i="0" u="none" strike="noStrike" noProof="0" dirty="0">
                          <a:solidFill>
                            <a:srgbClr val="000000"/>
                          </a:solidFill>
                          <a:effectLst/>
                          <a:latin typeface="+mj-lt"/>
                        </a:rPr>
                        <a:t>Actie 9.1</a:t>
                      </a:r>
                    </a:p>
                    <a:p>
                      <a:pPr marL="36000" algn="ctr" fontAlgn="ctr"/>
                      <a:r>
                        <a:rPr lang="nl-BE" sz="1100" b="1" i="0" u="none" strike="noStrike" noProof="0" dirty="0">
                          <a:solidFill>
                            <a:srgbClr val="000000"/>
                          </a:solidFill>
                          <a:effectLst/>
                          <a:latin typeface="+mj-lt"/>
                        </a:rPr>
                        <a:t>Actie 10.4</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679859876"/>
                  </a:ext>
                </a:extLst>
              </a:tr>
              <a:tr h="234000">
                <a:tc>
                  <a:txBody>
                    <a:bodyPr/>
                    <a:lstStyle/>
                    <a:p>
                      <a:pPr marL="36000" algn="ctr" defTabSz="914400" rtl="0" eaLnBrk="1" fontAlgn="ctr" latinLnBrk="0" hangingPunct="1"/>
                      <a:r>
                        <a:rPr lang="nl-BE" sz="1100" b="0" i="0" u="none" strike="noStrike" kern="1200" noProof="0" dirty="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Actie 11.2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nl-BE" sz="1100" b="0" i="0" u="none" strike="noStrike" kern="1200" noProof="0" dirty="0">
                          <a:solidFill>
                            <a:srgbClr val="000000"/>
                          </a:solidFill>
                          <a:effectLst/>
                          <a:latin typeface="+mn-lt"/>
                          <a:ea typeface="+mn-ea"/>
                          <a:cs typeface="+mn-cs"/>
                        </a:rPr>
                        <a:t>Standaardiseren van criteria voor de evaluatie van handicap op federaal en regionaal niveau</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nl-BE" sz="1100" b="1" i="0" u="none" strike="noStrike" noProof="0" dirty="0">
                          <a:solidFill>
                            <a:srgbClr val="000000"/>
                          </a:solidFill>
                          <a:effectLst/>
                          <a:latin typeface="+mj-lt"/>
                        </a:rPr>
                        <a:t>Actie 9.1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774541780"/>
                  </a:ext>
                </a:extLst>
              </a:tr>
              <a:tr h="234000">
                <a:tc>
                  <a:txBody>
                    <a:bodyPr/>
                    <a:lstStyle/>
                    <a:p>
                      <a:pPr algn="ctr" fontAlgn="b"/>
                      <a:r>
                        <a:rPr lang="nl-BE" sz="1100" b="0" i="0" u="none" strike="noStrike" kern="1200" noProof="0" dirty="0">
                          <a:solidFill>
                            <a:srgbClr val="000000"/>
                          </a:solidFill>
                          <a:effectLst/>
                          <a:latin typeface="+mn-lt"/>
                          <a:ea typeface="+mn-ea"/>
                          <a:cs typeface="+mn-cs"/>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BFA3"/>
                    </a:solidFill>
                  </a:tcPr>
                </a:tc>
                <a:tc>
                  <a:txBody>
                    <a:bodyPr/>
                    <a:lstStyle/>
                    <a:p>
                      <a:pPr algn="l" fontAlgn="b"/>
                      <a:r>
                        <a:rPr lang="nl-BE" sz="1100" b="0" i="0" u="none" strike="noStrike" kern="1200" noProof="0" dirty="0">
                          <a:solidFill>
                            <a:srgbClr val="000000"/>
                          </a:solidFill>
                          <a:effectLst/>
                          <a:latin typeface="+mn-lt"/>
                          <a:ea typeface="+mn-ea"/>
                          <a:cs typeface="+mn-cs"/>
                        </a:rPr>
                        <a:t>Actie 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b"/>
                      <a:r>
                        <a:rPr lang="nl-BE" sz="1100" b="0" i="0" u="none" strike="noStrike" kern="1200" noProof="0" dirty="0">
                          <a:solidFill>
                            <a:srgbClr val="000000"/>
                          </a:solidFill>
                          <a:effectLst/>
                          <a:latin typeface="+mn-lt"/>
                          <a:ea typeface="+mn-ea"/>
                          <a:cs typeface="+mn-cs"/>
                        </a:rPr>
                        <a:t>Nauwe ondersteuning voor rechthebbenden operationaliseren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1093797766"/>
                  </a:ext>
                </a:extLst>
              </a:tr>
              <a:tr h="234000">
                <a:tc>
                  <a:txBody>
                    <a:bodyPr/>
                    <a:lstStyle/>
                    <a:p>
                      <a:pPr algn="ctr" fontAlgn="b"/>
                      <a:r>
                        <a:rPr lang="nl-BE" sz="1100" b="0" i="0" u="none" strike="noStrike" kern="1200" noProof="0" dirty="0">
                          <a:solidFill>
                            <a:srgbClr val="000000"/>
                          </a:solidFill>
                          <a:effectLst/>
                          <a:latin typeface="+mn-lt"/>
                          <a:ea typeface="+mn-ea"/>
                          <a:cs typeface="+mn-cs"/>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BFA3"/>
                    </a:solidFill>
                  </a:tcPr>
                </a:tc>
                <a:tc>
                  <a:txBody>
                    <a:bodyPr/>
                    <a:lstStyle/>
                    <a:p>
                      <a:pPr algn="l" fontAlgn="b"/>
                      <a:r>
                        <a:rPr lang="nl-BE" sz="1100" b="0" i="0" u="none" strike="noStrike" kern="1200" noProof="0" dirty="0">
                          <a:solidFill>
                            <a:srgbClr val="000000"/>
                          </a:solidFill>
                          <a:effectLst/>
                          <a:latin typeface="+mn-lt"/>
                          <a:ea typeface="+mn-ea"/>
                          <a:cs typeface="+mn-cs"/>
                        </a:rPr>
                        <a:t>Actie 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b"/>
                      <a:r>
                        <a:rPr lang="nl-BE" sz="1100" b="0" i="0" u="none" strike="noStrike" kern="1200" noProof="0" dirty="0">
                          <a:solidFill>
                            <a:srgbClr val="000000"/>
                          </a:solidFill>
                          <a:effectLst/>
                          <a:latin typeface="+mn-lt"/>
                          <a:ea typeface="+mn-ea"/>
                          <a:cs typeface="+mn-cs"/>
                        </a:rPr>
                        <a:t>Verbetering en ontwikkeling van alternatieve informatiemedia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2356699992"/>
                  </a:ext>
                </a:extLst>
              </a:tr>
              <a:tr h="234000">
                <a:tc>
                  <a:txBody>
                    <a:bodyPr/>
                    <a:lstStyle/>
                    <a:p>
                      <a:pPr algn="ctr" fontAlgn="b"/>
                      <a:r>
                        <a:rPr lang="nl-BE" sz="1100" b="0" i="0" u="none" strike="noStrike" kern="1200" noProof="0" dirty="0">
                          <a:solidFill>
                            <a:srgbClr val="000000"/>
                          </a:solidFill>
                          <a:effectLst/>
                          <a:latin typeface="+mn-lt"/>
                          <a:ea typeface="+mn-ea"/>
                          <a:cs typeface="+mn-cs"/>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BFA3"/>
                    </a:solidFill>
                  </a:tcPr>
                </a:tc>
                <a:tc>
                  <a:txBody>
                    <a:bodyPr/>
                    <a:lstStyle/>
                    <a:p>
                      <a:pPr algn="l" fontAlgn="b"/>
                      <a:r>
                        <a:rPr lang="nl-BE" sz="1100" b="0" i="0" u="none" strike="noStrike" kern="1200" noProof="0" dirty="0">
                          <a:solidFill>
                            <a:srgbClr val="000000"/>
                          </a:solidFill>
                          <a:effectLst/>
                          <a:latin typeface="+mn-lt"/>
                          <a:ea typeface="+mn-ea"/>
                          <a:cs typeface="+mn-cs"/>
                        </a:rPr>
                        <a:t>Actie 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b"/>
                      <a:r>
                        <a:rPr lang="nl-BE" sz="1100" b="0" i="0" u="none" strike="noStrike" kern="1200" noProof="0" dirty="0">
                          <a:solidFill>
                            <a:srgbClr val="000000"/>
                          </a:solidFill>
                          <a:effectLst/>
                          <a:latin typeface="+mn-lt"/>
                          <a:ea typeface="+mn-ea"/>
                          <a:cs typeface="+mn-cs"/>
                        </a:rPr>
                        <a:t>Creëren van de </a:t>
                      </a:r>
                      <a:r>
                        <a:rPr lang="nl-BE" sz="1100" b="0" i="0" u="none" strike="noStrike" kern="1200" noProof="0" dirty="0" err="1">
                          <a:solidFill>
                            <a:srgbClr val="000000"/>
                          </a:solidFill>
                          <a:effectLst/>
                          <a:latin typeface="+mn-lt"/>
                          <a:ea typeface="+mn-ea"/>
                          <a:cs typeface="+mn-cs"/>
                        </a:rPr>
                        <a:t>Digicoach</a:t>
                      </a:r>
                      <a:r>
                        <a:rPr lang="nl-BE" sz="1100" b="0" i="0" u="none" strike="noStrike" kern="1200" noProof="0" dirty="0">
                          <a:solidFill>
                            <a:srgbClr val="000000"/>
                          </a:solidFill>
                          <a:effectLst/>
                          <a:latin typeface="+mn-lt"/>
                          <a:ea typeface="+mn-ea"/>
                          <a:cs typeface="+mn-cs"/>
                        </a:rPr>
                        <a:t>-functie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nl-BE" sz="1100" b="1" i="0" u="none" strike="noStrike" noProof="0" dirty="0">
                          <a:solidFill>
                            <a:srgbClr val="000000"/>
                          </a:solidFill>
                          <a:effectLst/>
                          <a:latin typeface="+mj-lt"/>
                        </a:rPr>
                        <a:t>Actieplan 6.4</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487429049"/>
                  </a:ext>
                </a:extLst>
              </a:tr>
              <a:tr h="234000">
                <a:tc>
                  <a:txBody>
                    <a:bodyPr/>
                    <a:lstStyle/>
                    <a:p>
                      <a:pPr algn="ctr" fontAlgn="b"/>
                      <a:r>
                        <a:rPr lang="nl-BE" sz="1100" b="0" i="0" u="none" strike="noStrike" kern="1200" noProof="0" dirty="0">
                          <a:solidFill>
                            <a:srgbClr val="000000"/>
                          </a:solidFill>
                          <a:effectLst/>
                          <a:latin typeface="+mn-lt"/>
                          <a:ea typeface="+mn-ea"/>
                          <a:cs typeface="+mn-cs"/>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BFA3"/>
                    </a:solidFill>
                  </a:tcPr>
                </a:tc>
                <a:tc>
                  <a:txBody>
                    <a:bodyPr/>
                    <a:lstStyle/>
                    <a:p>
                      <a:pPr algn="l" fontAlgn="b"/>
                      <a:r>
                        <a:rPr lang="nl-BE" sz="1100" b="0" i="0" u="none" strike="noStrike" kern="1200" noProof="0" dirty="0">
                          <a:solidFill>
                            <a:srgbClr val="000000"/>
                          </a:solidFill>
                          <a:effectLst/>
                          <a:latin typeface="+mn-lt"/>
                          <a:ea typeface="+mn-ea"/>
                          <a:cs typeface="+mn-cs"/>
                        </a:rPr>
                        <a:t>Actie 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b"/>
                      <a:r>
                        <a:rPr lang="nl-BE" sz="1100" b="0" i="0" u="none" strike="noStrike" kern="1200" noProof="0" dirty="0">
                          <a:solidFill>
                            <a:srgbClr val="000000"/>
                          </a:solidFill>
                          <a:effectLst/>
                          <a:latin typeface="+mn-lt"/>
                          <a:ea typeface="+mn-ea"/>
                          <a:cs typeface="+mn-cs"/>
                        </a:rPr>
                        <a:t>Integratie van een virtuele assistent op de website van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nl-BE"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1641578998"/>
                  </a:ext>
                </a:extLst>
              </a:tr>
            </a:tbl>
          </a:graphicData>
        </a:graphic>
      </p:graphicFrame>
    </p:spTree>
    <p:extLst>
      <p:ext uri="{BB962C8B-B14F-4D97-AF65-F5344CB8AC3E}">
        <p14:creationId xmlns:p14="http://schemas.microsoft.com/office/powerpoint/2010/main" val="20590717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0CE88-F3DA-95B7-A86C-63F58A09A8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841DF9-40C2-5712-8379-DFFF81354F6E}"/>
              </a:ext>
            </a:extLst>
          </p:cNvPr>
          <p:cNvSpPr>
            <a:spLocks noGrp="1"/>
          </p:cNvSpPr>
          <p:nvPr>
            <p:ph type="title"/>
          </p:nvPr>
        </p:nvSpPr>
        <p:spPr/>
        <p:txBody>
          <a:bodyPr/>
          <a:lstStyle/>
          <a:p>
            <a:r>
              <a:rPr lang="nl-BE" noProof="0" dirty="0"/>
              <a:t>Naast de specifieke opvolgingsindicatoren die voor elke actie zijn opgesteld (in de projectfiches beschreven), zijn er algemene NTU-meetindicatoren gedefinieerd om de algemene impact van het actieplan op te volgen</a:t>
            </a:r>
          </a:p>
        </p:txBody>
      </p:sp>
      <p:sp>
        <p:nvSpPr>
          <p:cNvPr id="17" name="Rectangle 4">
            <a:extLst>
              <a:ext uri="{FF2B5EF4-FFF2-40B4-BE49-F238E27FC236}">
                <a16:creationId xmlns:a16="http://schemas.microsoft.com/office/drawing/2014/main" id="{0C2B3815-C4B1-847A-A751-E9144B44701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sp>
        <p:nvSpPr>
          <p:cNvPr id="10" name="Arrow: Right 9">
            <a:extLst>
              <a:ext uri="{FF2B5EF4-FFF2-40B4-BE49-F238E27FC236}">
                <a16:creationId xmlns:a16="http://schemas.microsoft.com/office/drawing/2014/main" id="{A62ADB9B-F7F4-5D56-BDA3-606990772ECC}"/>
              </a:ext>
            </a:extLst>
          </p:cNvPr>
          <p:cNvSpPr/>
          <p:nvPr/>
        </p:nvSpPr>
        <p:spPr bwMode="auto">
          <a:xfrm>
            <a:off x="977537" y="2241550"/>
            <a:ext cx="3924300" cy="2595563"/>
          </a:xfrm>
          <a:prstGeom prst="rightArrow">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000" noProof="0" dirty="0">
                <a:solidFill>
                  <a:schemeClr val="bg1"/>
                </a:solidFill>
                <a:latin typeface="Calibri Light" panose="020F0302020204030204" pitchFamily="34" charset="0"/>
              </a:rPr>
              <a:t>Specifieke indicatoren voor het opvolgen van acties</a:t>
            </a:r>
          </a:p>
        </p:txBody>
      </p:sp>
      <p:sp>
        <p:nvSpPr>
          <p:cNvPr id="14" name="Arrow: Left 13">
            <a:extLst>
              <a:ext uri="{FF2B5EF4-FFF2-40B4-BE49-F238E27FC236}">
                <a16:creationId xmlns:a16="http://schemas.microsoft.com/office/drawing/2014/main" id="{729E1719-30A0-4BAE-0C0E-1AD950C0AC27}"/>
              </a:ext>
            </a:extLst>
          </p:cNvPr>
          <p:cNvSpPr/>
          <p:nvPr/>
        </p:nvSpPr>
        <p:spPr bwMode="auto">
          <a:xfrm>
            <a:off x="5004165" y="2241550"/>
            <a:ext cx="3924298" cy="2595563"/>
          </a:xfrm>
          <a:prstGeom prst="leftArrow">
            <a:avLst/>
          </a:prstGeom>
          <a:solidFill>
            <a:schemeClr val="bg2">
              <a:lumMod val="60000"/>
              <a:lumOff val="40000"/>
            </a:schemeClr>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000" noProof="0" dirty="0">
                <a:solidFill>
                  <a:schemeClr val="bg1"/>
                </a:solidFill>
                <a:latin typeface="Calibri Light" panose="020F0302020204030204" pitchFamily="34" charset="0"/>
              </a:rPr>
              <a:t>Algemene NTU-meetindicatoren</a:t>
            </a:r>
          </a:p>
        </p:txBody>
      </p:sp>
    </p:spTree>
    <p:extLst>
      <p:ext uri="{BB962C8B-B14F-4D97-AF65-F5344CB8AC3E}">
        <p14:creationId xmlns:p14="http://schemas.microsoft.com/office/powerpoint/2010/main" val="40599145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0CE88-F3DA-95B7-A86C-63F58A09A83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FB9DE9-778B-825A-159B-F6EDDAD105F0}"/>
              </a:ext>
            </a:extLst>
          </p:cNvPr>
          <p:cNvPicPr>
            <a:picLocks noChangeAspect="1"/>
          </p:cNvPicPr>
          <p:nvPr/>
        </p:nvPicPr>
        <p:blipFill>
          <a:blip r:embed="rId2"/>
          <a:stretch>
            <a:fillRect/>
          </a:stretch>
        </p:blipFill>
        <p:spPr>
          <a:xfrm>
            <a:off x="830216" y="3465456"/>
            <a:ext cx="7318265" cy="1568889"/>
          </a:xfrm>
          <a:prstGeom prst="rect">
            <a:avLst/>
          </a:prstGeom>
        </p:spPr>
      </p:pic>
      <p:sp>
        <p:nvSpPr>
          <p:cNvPr id="2" name="Título 1">
            <a:extLst>
              <a:ext uri="{FF2B5EF4-FFF2-40B4-BE49-F238E27FC236}">
                <a16:creationId xmlns:a16="http://schemas.microsoft.com/office/drawing/2014/main" id="{EF841DF9-40C2-5712-8379-DFFF81354F6E}"/>
              </a:ext>
            </a:extLst>
          </p:cNvPr>
          <p:cNvSpPr>
            <a:spLocks noGrp="1"/>
          </p:cNvSpPr>
          <p:nvPr>
            <p:ph type="title"/>
          </p:nvPr>
        </p:nvSpPr>
        <p:spPr/>
        <p:txBody>
          <a:bodyPr/>
          <a:lstStyle/>
          <a:p>
            <a:r>
              <a:rPr lang="nl-BE" noProof="0" dirty="0"/>
              <a:t>De lijst met algemene NTU-meetindicatoren werd in samenwerking met de Data Cel opgesteld</a:t>
            </a:r>
          </a:p>
        </p:txBody>
      </p:sp>
      <p:sp>
        <p:nvSpPr>
          <p:cNvPr id="17" name="Rectangle 4">
            <a:extLst>
              <a:ext uri="{FF2B5EF4-FFF2-40B4-BE49-F238E27FC236}">
                <a16:creationId xmlns:a16="http://schemas.microsoft.com/office/drawing/2014/main" id="{0C2B3815-C4B1-847A-A751-E9144B44701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sp>
        <p:nvSpPr>
          <p:cNvPr id="11" name="Marcador de contenido 3">
            <a:extLst>
              <a:ext uri="{FF2B5EF4-FFF2-40B4-BE49-F238E27FC236}">
                <a16:creationId xmlns:a16="http://schemas.microsoft.com/office/drawing/2014/main" id="{29FA567E-191A-6E7C-BDAA-D50943281BDB}"/>
              </a:ext>
            </a:extLst>
          </p:cNvPr>
          <p:cNvSpPr>
            <a:spLocks noGrp="1"/>
          </p:cNvSpPr>
          <p:nvPr>
            <p:ph idx="1"/>
          </p:nvPr>
        </p:nvSpPr>
        <p:spPr>
          <a:xfrm>
            <a:off x="498889" y="1599639"/>
            <a:ext cx="8959121" cy="1061829"/>
          </a:xfrm>
        </p:spPr>
        <p:txBody>
          <a:bodyPr/>
          <a:lstStyle/>
          <a:p>
            <a:pPr marL="0" indent="0">
              <a:lnSpc>
                <a:spcPct val="100000"/>
              </a:lnSpc>
              <a:spcBef>
                <a:spcPts val="300"/>
              </a:spcBef>
              <a:spcAft>
                <a:spcPts val="300"/>
              </a:spcAft>
              <a:buNone/>
            </a:pPr>
            <a:r>
              <a:rPr lang="nl-BE" noProof="0" dirty="0"/>
              <a:t>Deze indicatoren werden voorgesteld en </a:t>
            </a:r>
            <a:r>
              <a:rPr lang="nl-BE" b="1" noProof="0" dirty="0"/>
              <a:t>besproken met de Data Cel tijdens 2 werk sessies </a:t>
            </a:r>
            <a:r>
              <a:rPr lang="nl-BE" noProof="0" dirty="0"/>
              <a:t>om ze zo nauwkeurig mogelijk te specificeren in de context van NTU, maar ook om hun haalbaarheid en hun nut voor het opvolgen van het actieplan te beoordelen.</a:t>
            </a:r>
          </a:p>
          <a:p>
            <a:pPr marL="0" indent="0">
              <a:lnSpc>
                <a:spcPct val="100000"/>
              </a:lnSpc>
              <a:spcBef>
                <a:spcPts val="300"/>
              </a:spcBef>
              <a:spcAft>
                <a:spcPts val="300"/>
              </a:spcAft>
              <a:buNone/>
            </a:pPr>
            <a:r>
              <a:rPr lang="nl-BE" noProof="0" dirty="0"/>
              <a:t>Alle indicatoren (</a:t>
            </a:r>
            <a:r>
              <a:rPr lang="nl-BE" b="1" noProof="0" dirty="0"/>
              <a:t>36 indicatoren</a:t>
            </a:r>
            <a:r>
              <a:rPr lang="nl-BE" noProof="0" dirty="0"/>
              <a:t>) zijn gegroepeerd in een tabel met de volgende indeling:</a:t>
            </a:r>
          </a:p>
        </p:txBody>
      </p:sp>
      <p:sp>
        <p:nvSpPr>
          <p:cNvPr id="5" name="Speech Bubble: Rectangle 4">
            <a:extLst>
              <a:ext uri="{FF2B5EF4-FFF2-40B4-BE49-F238E27FC236}">
                <a16:creationId xmlns:a16="http://schemas.microsoft.com/office/drawing/2014/main" id="{3B74ADD3-0E3E-9768-4F53-742E14C30F7F}"/>
              </a:ext>
            </a:extLst>
          </p:cNvPr>
          <p:cNvSpPr/>
          <p:nvPr/>
        </p:nvSpPr>
        <p:spPr bwMode="auto">
          <a:xfrm>
            <a:off x="2905124" y="4841141"/>
            <a:ext cx="2524125" cy="757737"/>
          </a:xfrm>
          <a:prstGeom prst="wedgeRectCallout">
            <a:avLst>
              <a:gd name="adj1" fmla="val 64342"/>
              <a:gd name="adj2" fmla="val -47646"/>
            </a:avLst>
          </a:prstGeom>
          <a:solidFill>
            <a:schemeClr val="bg1"/>
          </a:solidFill>
          <a:ln w="9525">
            <a:solidFill>
              <a:schemeClr val="tx2"/>
            </a:solidFill>
            <a:prstDash val="dashDot"/>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Welk type NTU meet de indicator (primair / secundair / tertiair)?</a:t>
            </a:r>
          </a:p>
        </p:txBody>
      </p:sp>
      <p:sp>
        <p:nvSpPr>
          <p:cNvPr id="6" name="Speech Bubble: Rectangle 5">
            <a:extLst>
              <a:ext uri="{FF2B5EF4-FFF2-40B4-BE49-F238E27FC236}">
                <a16:creationId xmlns:a16="http://schemas.microsoft.com/office/drawing/2014/main" id="{4BFD8CFC-3B45-6008-C031-1C7E4D9C7245}"/>
              </a:ext>
            </a:extLst>
          </p:cNvPr>
          <p:cNvSpPr/>
          <p:nvPr/>
        </p:nvSpPr>
        <p:spPr bwMode="auto">
          <a:xfrm>
            <a:off x="5905500" y="5096437"/>
            <a:ext cx="3048000" cy="969110"/>
          </a:xfrm>
          <a:prstGeom prst="wedgeRectCallout">
            <a:avLst>
              <a:gd name="adj1" fmla="val -13618"/>
              <a:gd name="adj2" fmla="val -76929"/>
            </a:avLst>
          </a:prstGeom>
          <a:solidFill>
            <a:schemeClr val="bg1"/>
          </a:solidFill>
          <a:ln w="9525">
            <a:solidFill>
              <a:schemeClr val="tx2"/>
            </a:solidFill>
            <a:prstDash val="dashDot"/>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Frequentie waarmee de indicator wordt gemeten. Dit kan variëren afhankelijk van de beschikbaarheid van gegevens, maar ook van de behoeften van de teams.</a:t>
            </a:r>
          </a:p>
        </p:txBody>
      </p:sp>
      <p:sp>
        <p:nvSpPr>
          <p:cNvPr id="7" name="Speech Bubble: Rectangle 6">
            <a:extLst>
              <a:ext uri="{FF2B5EF4-FFF2-40B4-BE49-F238E27FC236}">
                <a16:creationId xmlns:a16="http://schemas.microsoft.com/office/drawing/2014/main" id="{9600481B-34CF-6A9F-E80C-CF868F91FC9B}"/>
              </a:ext>
            </a:extLst>
          </p:cNvPr>
          <p:cNvSpPr/>
          <p:nvPr/>
        </p:nvSpPr>
        <p:spPr bwMode="auto">
          <a:xfrm>
            <a:off x="7967505" y="3658000"/>
            <a:ext cx="1214593" cy="969109"/>
          </a:xfrm>
          <a:prstGeom prst="wedgeRectCallout">
            <a:avLst>
              <a:gd name="adj1" fmla="val -70952"/>
              <a:gd name="adj2" fmla="val 9360"/>
            </a:avLst>
          </a:prstGeom>
          <a:solidFill>
            <a:schemeClr val="bg1"/>
          </a:solidFill>
          <a:ln w="9525">
            <a:solidFill>
              <a:schemeClr val="tx2"/>
            </a:solidFill>
            <a:prstDash val="dashDot"/>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Gegevensbron voor het meten van de indicator.</a:t>
            </a:r>
          </a:p>
        </p:txBody>
      </p:sp>
      <p:sp>
        <p:nvSpPr>
          <p:cNvPr id="8" name="Speech Bubble: Rectangle 7">
            <a:extLst>
              <a:ext uri="{FF2B5EF4-FFF2-40B4-BE49-F238E27FC236}">
                <a16:creationId xmlns:a16="http://schemas.microsoft.com/office/drawing/2014/main" id="{48FD5698-5037-D9B7-A947-2EDD9B1CAA86}"/>
              </a:ext>
            </a:extLst>
          </p:cNvPr>
          <p:cNvSpPr/>
          <p:nvPr/>
        </p:nvSpPr>
        <p:spPr bwMode="auto">
          <a:xfrm>
            <a:off x="2381250" y="3280547"/>
            <a:ext cx="2724149" cy="757737"/>
          </a:xfrm>
          <a:prstGeom prst="wedgeRectCallout">
            <a:avLst>
              <a:gd name="adj1" fmla="val 64342"/>
              <a:gd name="adj2" fmla="val -11192"/>
            </a:avLst>
          </a:prstGeom>
          <a:solidFill>
            <a:schemeClr val="bg1"/>
          </a:solidFill>
          <a:ln w="9525">
            <a:solidFill>
              <a:schemeClr val="tx2"/>
            </a:solidFill>
            <a:prstDash val="dashDot"/>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Groen gekleurde indicatoren zijn indicatoren die al beschikbaar zijn en gemeten worden door de Data Cel. </a:t>
            </a:r>
          </a:p>
        </p:txBody>
      </p:sp>
    </p:spTree>
    <p:extLst>
      <p:ext uri="{BB962C8B-B14F-4D97-AF65-F5344CB8AC3E}">
        <p14:creationId xmlns:p14="http://schemas.microsoft.com/office/powerpoint/2010/main" val="35691612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693C6-2C69-35A4-A436-E6FE9364E0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017AF-704C-9BB1-A872-D0254DD79480}"/>
              </a:ext>
            </a:extLst>
          </p:cNvPr>
          <p:cNvSpPr>
            <a:spLocks noGrp="1"/>
          </p:cNvSpPr>
          <p:nvPr>
            <p:ph type="title"/>
          </p:nvPr>
        </p:nvSpPr>
        <p:spPr/>
        <p:txBody>
          <a:bodyPr/>
          <a:lstStyle/>
          <a:p>
            <a:r>
              <a:rPr lang="nl-BE" noProof="0" dirty="0"/>
              <a:t>Lijst van NTU-meetindicatoren</a:t>
            </a:r>
          </a:p>
        </p:txBody>
      </p:sp>
      <p:sp>
        <p:nvSpPr>
          <p:cNvPr id="6" name="Rectangle 5">
            <a:extLst>
              <a:ext uri="{FF2B5EF4-FFF2-40B4-BE49-F238E27FC236}">
                <a16:creationId xmlns:a16="http://schemas.microsoft.com/office/drawing/2014/main" id="{E5363FB5-3405-AE53-89E7-F07FFF4B708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graphicFrame>
        <p:nvGraphicFramePr>
          <p:cNvPr id="3" name="Table 2">
            <a:extLst>
              <a:ext uri="{FF2B5EF4-FFF2-40B4-BE49-F238E27FC236}">
                <a16:creationId xmlns:a16="http://schemas.microsoft.com/office/drawing/2014/main" id="{7DEA6BC1-9A26-0869-F687-D77553F19537}"/>
              </a:ext>
            </a:extLst>
          </p:cNvPr>
          <p:cNvGraphicFramePr>
            <a:graphicFrameLocks noGrp="1"/>
          </p:cNvGraphicFramePr>
          <p:nvPr>
            <p:extLst>
              <p:ext uri="{D42A27DB-BD31-4B8C-83A1-F6EECF244321}">
                <p14:modId xmlns:p14="http://schemas.microsoft.com/office/powerpoint/2010/main" val="3623406975"/>
              </p:ext>
            </p:extLst>
          </p:nvPr>
        </p:nvGraphicFramePr>
        <p:xfrm>
          <a:off x="484174" y="1592263"/>
          <a:ext cx="9000000" cy="451104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152000">
                  <a:extLst>
                    <a:ext uri="{9D8B030D-6E8A-4147-A177-3AD203B41FA5}">
                      <a16:colId xmlns:a16="http://schemas.microsoft.com/office/drawing/2014/main" val="2538544954"/>
                    </a:ext>
                  </a:extLst>
                </a:gridCol>
              </a:tblGrid>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solidFill>
                            <a:schemeClr val="bg1"/>
                          </a:solidFill>
                        </a:rPr>
                        <a:t>Indicator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Periode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Bron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Aantal ingediende aanvragen voor de erkenning van een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aanvragen voor de erkenning van een handicap ingediend over een bepaalde periode, vergeleken met de evolutie van de Belgische bevolking tussen 18-64 jaar.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134192209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Aantal ingediende aanvragen voor de erkenning van een handicap per regionaal centrum</a:t>
                      </a:r>
                      <a:endParaRPr lang="nl-BE" sz="13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aanvragen voor de erkenning van een handicap over een bepaalde periode, vergeleken met de evolutie van de Belgische bevolking tussen 18-64 jaar,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62483746"/>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Aantal ingediende aanvragen voor de erkenning van een handicap per type handicap</a:t>
                      </a:r>
                      <a:endParaRPr lang="nl-BE" sz="13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aanvragen voor de erkenning van een handicap over een bepaalde periode, vergeleken met de evolutie van de Belgische bevolking tussen 18-64 jaar, per type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232232134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Totaal aantal ingediende uitkeringsaanvragen (IVT en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uitkeringsaanvragen voor IVT en IT over een bepaalde periode, vergeleken met de evolutie van de Belgische bevolking tussen 18-64 jaar.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0534993"/>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Totaal aantal ingediende uitkeringsaanvragen (IVT en IT) per regionaal centrum</a:t>
                      </a:r>
                      <a:endParaRPr lang="nl-BE" sz="13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uitkeringsaanvragen voor IVT en IT over een bepaalde periode, vergeleken met de evolutie van de Belgische bevolking tussen 18-64 jaar,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98166390"/>
                  </a:ext>
                </a:extLst>
              </a:tr>
            </a:tbl>
          </a:graphicData>
        </a:graphic>
      </p:graphicFrame>
      <p:sp>
        <p:nvSpPr>
          <p:cNvPr id="5" name="Rectangle 4">
            <a:extLst>
              <a:ext uri="{FF2B5EF4-FFF2-40B4-BE49-F238E27FC236}">
                <a16:creationId xmlns:a16="http://schemas.microsoft.com/office/drawing/2014/main" id="{7CE6C22B-05D1-7287-DA80-B9706EED3958}"/>
              </a:ext>
            </a:extLst>
          </p:cNvPr>
          <p:cNvSpPr/>
          <p:nvPr/>
        </p:nvSpPr>
        <p:spPr bwMode="auto">
          <a:xfrm>
            <a:off x="6534150" y="1366960"/>
            <a:ext cx="180000" cy="180000"/>
          </a:xfrm>
          <a:prstGeom prst="rect">
            <a:avLst/>
          </a:prstGeom>
          <a:solidFill>
            <a:srgbClr val="EDF7E1"/>
          </a:solidFill>
          <a:ln>
            <a:solidFill>
              <a:srgbClr val="DDF0C6"/>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7" name="TextBox 6">
            <a:extLst>
              <a:ext uri="{FF2B5EF4-FFF2-40B4-BE49-F238E27FC236}">
                <a16:creationId xmlns:a16="http://schemas.microsoft.com/office/drawing/2014/main" id="{246C9309-1CED-883C-B589-584948725692}"/>
              </a:ext>
            </a:extLst>
          </p:cNvPr>
          <p:cNvSpPr txBox="1"/>
          <p:nvPr/>
        </p:nvSpPr>
        <p:spPr>
          <a:xfrm>
            <a:off x="6685575" y="1344144"/>
            <a:ext cx="1744388" cy="244682"/>
          </a:xfrm>
          <a:prstGeom prst="rect">
            <a:avLst/>
          </a:prstGeom>
          <a:noFill/>
        </p:spPr>
        <p:txBody>
          <a:bodyPr wrap="none" rtlCol="0">
            <a:spAutoFit/>
          </a:bodyPr>
          <a:lstStyle/>
          <a:p>
            <a:pPr marL="0" indent="0">
              <a:buClr>
                <a:schemeClr val="tx2"/>
              </a:buClr>
              <a:buFont typeface="Arial" panose="020B0604020202020204" pitchFamily="34" charset="0"/>
              <a:buNone/>
            </a:pPr>
            <a:r>
              <a:rPr lang="nl-BE" sz="1100" b="0" noProof="0" dirty="0">
                <a:latin typeface="+mn-lt"/>
              </a:rPr>
              <a:t>Indicator reeds beschikbaar</a:t>
            </a:r>
          </a:p>
        </p:txBody>
      </p:sp>
    </p:spTree>
    <p:extLst>
      <p:ext uri="{BB962C8B-B14F-4D97-AF65-F5344CB8AC3E}">
        <p14:creationId xmlns:p14="http://schemas.microsoft.com/office/powerpoint/2010/main" val="31576737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5B414-09C9-B45A-9F1C-D66BD528F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339C7-06F1-8DD7-06FD-921E3FCD7DE2}"/>
              </a:ext>
            </a:extLst>
          </p:cNvPr>
          <p:cNvSpPr>
            <a:spLocks noGrp="1"/>
          </p:cNvSpPr>
          <p:nvPr>
            <p:ph type="title"/>
          </p:nvPr>
        </p:nvSpPr>
        <p:spPr/>
        <p:txBody>
          <a:bodyPr/>
          <a:lstStyle/>
          <a:p>
            <a:r>
              <a:rPr lang="nl-BE" noProof="0" dirty="0"/>
              <a:t>Lijst van NTU-meetindicatoren</a:t>
            </a:r>
          </a:p>
        </p:txBody>
      </p:sp>
      <p:sp>
        <p:nvSpPr>
          <p:cNvPr id="6" name="Rectangle 5">
            <a:extLst>
              <a:ext uri="{FF2B5EF4-FFF2-40B4-BE49-F238E27FC236}">
                <a16:creationId xmlns:a16="http://schemas.microsoft.com/office/drawing/2014/main" id="{E12DAC15-FF0D-AD41-32C8-A7BC7397CAE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graphicFrame>
        <p:nvGraphicFramePr>
          <p:cNvPr id="3" name="Table 2">
            <a:extLst>
              <a:ext uri="{FF2B5EF4-FFF2-40B4-BE49-F238E27FC236}">
                <a16:creationId xmlns:a16="http://schemas.microsoft.com/office/drawing/2014/main" id="{E5229206-20F6-FD01-5CBD-106DFB4FED66}"/>
              </a:ext>
            </a:extLst>
          </p:cNvPr>
          <p:cNvGraphicFramePr>
            <a:graphicFrameLocks noGrp="1"/>
          </p:cNvGraphicFramePr>
          <p:nvPr>
            <p:extLst>
              <p:ext uri="{D42A27DB-BD31-4B8C-83A1-F6EECF244321}">
                <p14:modId xmlns:p14="http://schemas.microsoft.com/office/powerpoint/2010/main" val="1375480761"/>
              </p:ext>
            </p:extLst>
          </p:nvPr>
        </p:nvGraphicFramePr>
        <p:xfrm>
          <a:off x="484174" y="1592263"/>
          <a:ext cx="9000000" cy="411480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152000">
                  <a:extLst>
                    <a:ext uri="{9D8B030D-6E8A-4147-A177-3AD203B41FA5}">
                      <a16:colId xmlns:a16="http://schemas.microsoft.com/office/drawing/2014/main" val="2538544954"/>
                    </a:ext>
                  </a:extLst>
                </a:gridCol>
              </a:tblGrid>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solidFill>
                            <a:schemeClr val="bg1"/>
                          </a:solidFill>
                        </a:rPr>
                        <a:t>Indicator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Periode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Bron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Totaal aantal ingediende uitkeringsaanvragen (IVT en IT) per type handicap</a:t>
                      </a:r>
                      <a:endParaRPr lang="nl-BE" sz="13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uitkeringsaanvragen voor IVT en IT over een bepaalde periode, vergeleken met de evolutie van de Belgische bevolking tussen 18-64 jaar, per type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6752075"/>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Totaal aantal ingediende parkeerkaartaanvragen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aanvragen voor parkeerkaarten over een bepaalde periode, vergeleken met de evolutie van de Belgische bevolking.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1028418176"/>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Totaal aantal ingediende parkeerkaartaanvragen per regionaal centrum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aanvragen voor parkeerkaarten over een bepaalde periode, vergeleken met de evolutie van de Belgische bevolking,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3931314665"/>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Totaal aantal ingediende parkeerkaartaanvragen per type handicap</a:t>
                      </a:r>
                      <a:endParaRPr lang="nl-BE" sz="13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ingediende aanvragen voor parkeerkaarten over een bepaalde periode, vergeleken met de evolutie van de Belgische bevolking, per type handicap. </a:t>
                      </a:r>
                      <a:br>
                        <a:rPr lang="nl-BE" sz="1300" b="0" noProof="0" dirty="0"/>
                      </a:br>
                      <a:r>
                        <a:rPr lang="nl-BE" sz="1300" b="0" noProof="0" dirty="0"/>
                        <a:t>(Dit kan enkel na een medische evaluatie)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050" b="0" i="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3148325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het aantal personen met een erkende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personen dat in een bepaalde periode een handicap erkend kreeg, vergeleken met de evolutie van de Belgische bevolking tussen 18 en 64 jaar.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2535084387"/>
                  </a:ext>
                </a:extLst>
              </a:tr>
            </a:tbl>
          </a:graphicData>
        </a:graphic>
      </p:graphicFrame>
      <p:sp>
        <p:nvSpPr>
          <p:cNvPr id="4" name="Rectangle 3">
            <a:extLst>
              <a:ext uri="{FF2B5EF4-FFF2-40B4-BE49-F238E27FC236}">
                <a16:creationId xmlns:a16="http://schemas.microsoft.com/office/drawing/2014/main" id="{29A4E3B2-BD4A-BB0E-3211-65CBEF164CC6}"/>
              </a:ext>
            </a:extLst>
          </p:cNvPr>
          <p:cNvSpPr/>
          <p:nvPr/>
        </p:nvSpPr>
        <p:spPr bwMode="auto">
          <a:xfrm>
            <a:off x="6534150" y="1366960"/>
            <a:ext cx="180000" cy="180000"/>
          </a:xfrm>
          <a:prstGeom prst="rect">
            <a:avLst/>
          </a:prstGeom>
          <a:solidFill>
            <a:srgbClr val="EDF7E1"/>
          </a:solidFill>
          <a:ln>
            <a:solidFill>
              <a:srgbClr val="DDF0C6"/>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 name="TextBox 4">
            <a:extLst>
              <a:ext uri="{FF2B5EF4-FFF2-40B4-BE49-F238E27FC236}">
                <a16:creationId xmlns:a16="http://schemas.microsoft.com/office/drawing/2014/main" id="{4687C193-0126-25E4-C425-7F5C7BD9092A}"/>
              </a:ext>
            </a:extLst>
          </p:cNvPr>
          <p:cNvSpPr txBox="1"/>
          <p:nvPr/>
        </p:nvSpPr>
        <p:spPr>
          <a:xfrm>
            <a:off x="6685575" y="1344144"/>
            <a:ext cx="1744388" cy="244682"/>
          </a:xfrm>
          <a:prstGeom prst="rect">
            <a:avLst/>
          </a:prstGeom>
          <a:noFill/>
        </p:spPr>
        <p:txBody>
          <a:bodyPr wrap="none" rtlCol="0">
            <a:spAutoFit/>
          </a:bodyPr>
          <a:lstStyle/>
          <a:p>
            <a:pPr marL="0" indent="0">
              <a:buClr>
                <a:schemeClr val="tx2"/>
              </a:buClr>
              <a:buFont typeface="Arial" panose="020B0604020202020204" pitchFamily="34" charset="0"/>
              <a:buNone/>
            </a:pPr>
            <a:r>
              <a:rPr lang="nl-BE" sz="1100" b="0" noProof="0" dirty="0">
                <a:latin typeface="+mn-lt"/>
              </a:rPr>
              <a:t>Indicator reeds beschikbaar</a:t>
            </a:r>
          </a:p>
        </p:txBody>
      </p:sp>
    </p:spTree>
    <p:extLst>
      <p:ext uri="{BB962C8B-B14F-4D97-AF65-F5344CB8AC3E}">
        <p14:creationId xmlns:p14="http://schemas.microsoft.com/office/powerpoint/2010/main" val="42774765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45BB5C-8BBF-C175-A4F1-4B9D982074C1}"/>
              </a:ext>
            </a:extLst>
          </p:cNvPr>
          <p:cNvSpPr>
            <a:spLocks noGrp="1"/>
          </p:cNvSpPr>
          <p:nvPr>
            <p:ph type="body" sz="half" idx="1"/>
          </p:nvPr>
        </p:nvSpPr>
        <p:spPr/>
        <p:txBody>
          <a:bodyPr/>
          <a:lstStyle/>
          <a:p>
            <a:endParaRPr lang="nl-BE" noProof="0" dirty="0"/>
          </a:p>
        </p:txBody>
      </p:sp>
      <p:sp>
        <p:nvSpPr>
          <p:cNvPr id="4" name="Espace réservé du texte 3">
            <a:extLst>
              <a:ext uri="{FF2B5EF4-FFF2-40B4-BE49-F238E27FC236}">
                <a16:creationId xmlns:a16="http://schemas.microsoft.com/office/drawing/2014/main" id="{F65FCA6B-7F91-5D37-DF07-4B8C8B3672B5}"/>
              </a:ext>
            </a:extLst>
          </p:cNvPr>
          <p:cNvSpPr>
            <a:spLocks noGrp="1"/>
          </p:cNvSpPr>
          <p:nvPr>
            <p:ph type="body" sz="half" idx="10"/>
          </p:nvPr>
        </p:nvSpPr>
        <p:spPr/>
        <p:txBody>
          <a:bodyPr/>
          <a:lstStyle/>
          <a:p>
            <a:endParaRPr lang="nl-BE" noProof="0" dirty="0"/>
          </a:p>
        </p:txBody>
      </p:sp>
      <p:sp>
        <p:nvSpPr>
          <p:cNvPr id="5" name="Rectangle 4">
            <a:extLst>
              <a:ext uri="{FF2B5EF4-FFF2-40B4-BE49-F238E27FC236}">
                <a16:creationId xmlns:a16="http://schemas.microsoft.com/office/drawing/2014/main" id="{A8E96719-2B99-BD9A-C9E1-5682473C6A1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graphicFrame>
        <p:nvGraphicFramePr>
          <p:cNvPr id="6" name="Table 2">
            <a:extLst>
              <a:ext uri="{FF2B5EF4-FFF2-40B4-BE49-F238E27FC236}">
                <a16:creationId xmlns:a16="http://schemas.microsoft.com/office/drawing/2014/main" id="{5D1CF87C-AC39-CEDF-C5EF-9686C765E95B}"/>
              </a:ext>
            </a:extLst>
          </p:cNvPr>
          <p:cNvGraphicFramePr>
            <a:graphicFrameLocks noGrp="1"/>
          </p:cNvGraphicFramePr>
          <p:nvPr>
            <p:extLst>
              <p:ext uri="{D42A27DB-BD31-4B8C-83A1-F6EECF244321}">
                <p14:modId xmlns:p14="http://schemas.microsoft.com/office/powerpoint/2010/main" val="1494208629"/>
              </p:ext>
            </p:extLst>
          </p:nvPr>
        </p:nvGraphicFramePr>
        <p:xfrm>
          <a:off x="484174" y="1592263"/>
          <a:ext cx="9000000" cy="470916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152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solidFill>
                            <a:schemeClr val="bg1"/>
                          </a:solidFill>
                        </a:rPr>
                        <a:t>Indicator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Periode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Bron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het aantal personen met een erkende handicap per regionaal centrum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personen dat in een bepaalde periode een handicap erkend kreeg, vergeleken met de evolutie van de Belgische bevolking tussen 18 en 64 jaar,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5938691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het aantal personen met een erkende handicap per type handicap</a:t>
                      </a:r>
                      <a:endParaRPr lang="nl-BE" sz="13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personen dat in een bepaalde periode een handicap erkend kreeg, vergeleken met de evolutie van de Belgische bevolking tussen 18 en 64 jaar, per type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94215218"/>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de ontvangers van </a:t>
                      </a:r>
                      <a:r>
                        <a:rPr lang="nl-BE" sz="1300" b="1" noProof="0" dirty="0" err="1"/>
                        <a:t>inkomensvervangende</a:t>
                      </a:r>
                      <a:r>
                        <a:rPr lang="nl-BE" sz="1300" b="1" noProof="0" dirty="0"/>
                        <a:t> uitkeringen (IVT</a:t>
                      </a:r>
                      <a:r>
                        <a:rPr lang="nl-BE" sz="1300" b="0" noProof="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IVT-ontvangers in een bepaalde periode, vergeleken met de evolutie van de Belgische bevolking tussen 18-64 jaar.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21238955"/>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de ontvangers van </a:t>
                      </a:r>
                      <a:r>
                        <a:rPr lang="nl-BE" sz="1300" b="1" noProof="0" dirty="0" err="1"/>
                        <a:t>inkomensvervangende</a:t>
                      </a:r>
                      <a:r>
                        <a:rPr lang="nl-BE" sz="1300" b="1" noProof="0" dirty="0"/>
                        <a:t> uitkeringen (IVT) per regionaal centrum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IVT-ontvangers in een bepaalde periode, vergeleken met de evolutie van de Belgische bevolking tussen 18-64 jaar,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48041429"/>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de ontvangers van </a:t>
                      </a:r>
                      <a:r>
                        <a:rPr lang="nl-BE" sz="1300" b="1" noProof="0" dirty="0" err="1"/>
                        <a:t>inkomensvervangende</a:t>
                      </a:r>
                      <a:r>
                        <a:rPr lang="nl-BE" sz="1300" b="1" noProof="0" dirty="0"/>
                        <a:t> uitkeringen (IVT) per type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IVT-ontvangers in een bepaalde periode, vergeleken met de evolutie van de Belgische bevolking tussen 18-64 jaar, per type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52979718"/>
                  </a:ext>
                </a:extLst>
              </a:tr>
            </a:tbl>
          </a:graphicData>
        </a:graphic>
      </p:graphicFrame>
      <p:sp>
        <p:nvSpPr>
          <p:cNvPr id="10" name="Title 1">
            <a:extLst>
              <a:ext uri="{FF2B5EF4-FFF2-40B4-BE49-F238E27FC236}">
                <a16:creationId xmlns:a16="http://schemas.microsoft.com/office/drawing/2014/main" id="{06611166-2186-23AE-33A1-B07BAA1E5CF1}"/>
              </a:ext>
            </a:extLst>
          </p:cNvPr>
          <p:cNvSpPr>
            <a:spLocks noGrp="1"/>
          </p:cNvSpPr>
          <p:nvPr>
            <p:ph type="title"/>
          </p:nvPr>
        </p:nvSpPr>
        <p:spPr>
          <a:xfrm>
            <a:off x="512749" y="502271"/>
            <a:ext cx="8935322" cy="889207"/>
          </a:xfrm>
        </p:spPr>
        <p:txBody>
          <a:bodyPr/>
          <a:lstStyle/>
          <a:p>
            <a:r>
              <a:rPr lang="nl-BE" noProof="0" dirty="0"/>
              <a:t>Lijst van NTU-meetindicatoren</a:t>
            </a:r>
          </a:p>
        </p:txBody>
      </p:sp>
    </p:spTree>
    <p:extLst>
      <p:ext uri="{BB962C8B-B14F-4D97-AF65-F5344CB8AC3E}">
        <p14:creationId xmlns:p14="http://schemas.microsoft.com/office/powerpoint/2010/main" val="22387327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ED6F8-CB4B-61AA-351D-B3DBA5DD5B9A}"/>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D35345E-D507-1DFE-5BAB-336E2DA0DD91}"/>
              </a:ext>
            </a:extLst>
          </p:cNvPr>
          <p:cNvSpPr>
            <a:spLocks noGrp="1"/>
          </p:cNvSpPr>
          <p:nvPr>
            <p:ph type="body" sz="half" idx="1"/>
          </p:nvPr>
        </p:nvSpPr>
        <p:spPr/>
        <p:txBody>
          <a:bodyPr/>
          <a:lstStyle/>
          <a:p>
            <a:endParaRPr lang="nl-BE" noProof="0" dirty="0"/>
          </a:p>
        </p:txBody>
      </p:sp>
      <p:sp>
        <p:nvSpPr>
          <p:cNvPr id="4" name="Espace réservé du texte 3">
            <a:extLst>
              <a:ext uri="{FF2B5EF4-FFF2-40B4-BE49-F238E27FC236}">
                <a16:creationId xmlns:a16="http://schemas.microsoft.com/office/drawing/2014/main" id="{10A26F93-A8A4-116C-C4C3-73C64DDC242C}"/>
              </a:ext>
            </a:extLst>
          </p:cNvPr>
          <p:cNvSpPr>
            <a:spLocks noGrp="1"/>
          </p:cNvSpPr>
          <p:nvPr>
            <p:ph type="body" sz="half" idx="10"/>
          </p:nvPr>
        </p:nvSpPr>
        <p:spPr/>
        <p:txBody>
          <a:bodyPr/>
          <a:lstStyle/>
          <a:p>
            <a:endParaRPr lang="nl-BE" noProof="0" dirty="0"/>
          </a:p>
        </p:txBody>
      </p:sp>
      <p:sp>
        <p:nvSpPr>
          <p:cNvPr id="5" name="Rectangle 4">
            <a:extLst>
              <a:ext uri="{FF2B5EF4-FFF2-40B4-BE49-F238E27FC236}">
                <a16:creationId xmlns:a16="http://schemas.microsoft.com/office/drawing/2014/main" id="{3A22D9DA-95DC-E8C4-5EFF-321B6651D7E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graphicFrame>
        <p:nvGraphicFramePr>
          <p:cNvPr id="6" name="Table 2">
            <a:extLst>
              <a:ext uri="{FF2B5EF4-FFF2-40B4-BE49-F238E27FC236}">
                <a16:creationId xmlns:a16="http://schemas.microsoft.com/office/drawing/2014/main" id="{4719D3EE-F12B-2360-B2A9-50B0F8015ABA}"/>
              </a:ext>
            </a:extLst>
          </p:cNvPr>
          <p:cNvGraphicFramePr>
            <a:graphicFrameLocks noGrp="1"/>
          </p:cNvGraphicFramePr>
          <p:nvPr>
            <p:extLst>
              <p:ext uri="{D42A27DB-BD31-4B8C-83A1-F6EECF244321}">
                <p14:modId xmlns:p14="http://schemas.microsoft.com/office/powerpoint/2010/main" val="619432354"/>
              </p:ext>
            </p:extLst>
          </p:nvPr>
        </p:nvGraphicFramePr>
        <p:xfrm>
          <a:off x="484174" y="1592263"/>
          <a:ext cx="9000000" cy="460248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152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solidFill>
                            <a:schemeClr val="bg1"/>
                          </a:solidFill>
                        </a:rPr>
                        <a:t>Indicator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Periode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Bron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de ontvangers van een integratie-uitkering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IT-ontvangers over een bepaalde periode, vergeleken met de evolutie van de Belgische bevolking tussen 18-64 jaar.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28050648"/>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de ontvangers van een integratie-uitkering (IT) per regionaal centrum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IT-ontvangers over een bepaalde periode, vergeleken met de evolutie van de Belgische bevolking tussen 18-64 jaar,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2327399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van de ontvangers van een integratie-uitkering (IT) per type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IT-ontvangers over een bepaalde periode, vergeleken met de evolutie van de Belgische bevolking tussen 18-64 jaar, per type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1938526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houders van een parkeerkaart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houders van een parkeerkaart over een bepaalde periode, vergeleken met de evolutie van de Belgische bevolking.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40632383"/>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houders van een parkeerkaart per regionaal centrum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houders van een parkeerkaart over een bepaalde periode, vergeleken met de evolutie van de Belgische bevolking,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69102722"/>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Stijgingspercentage houders van een parkeerkaart per type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houders van een parkeerkaart over een bepaalde periode, vergeleken met de evolutie van de Belgische bevolking, per type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28860823"/>
                  </a:ext>
                </a:extLst>
              </a:tr>
            </a:tbl>
          </a:graphicData>
        </a:graphic>
      </p:graphicFrame>
      <p:sp>
        <p:nvSpPr>
          <p:cNvPr id="8" name="Title 1">
            <a:extLst>
              <a:ext uri="{FF2B5EF4-FFF2-40B4-BE49-F238E27FC236}">
                <a16:creationId xmlns:a16="http://schemas.microsoft.com/office/drawing/2014/main" id="{0CCC4229-C6EA-46CB-B4E2-B504906530EA}"/>
              </a:ext>
            </a:extLst>
          </p:cNvPr>
          <p:cNvSpPr>
            <a:spLocks noGrp="1"/>
          </p:cNvSpPr>
          <p:nvPr>
            <p:ph type="title"/>
          </p:nvPr>
        </p:nvSpPr>
        <p:spPr>
          <a:xfrm>
            <a:off x="512749" y="502271"/>
            <a:ext cx="8935322" cy="889207"/>
          </a:xfrm>
        </p:spPr>
        <p:txBody>
          <a:bodyPr/>
          <a:lstStyle/>
          <a:p>
            <a:r>
              <a:rPr lang="nl-BE" noProof="0" dirty="0"/>
              <a:t>Lijst van NTU-meetindicatoren</a:t>
            </a:r>
          </a:p>
        </p:txBody>
      </p:sp>
    </p:spTree>
    <p:extLst>
      <p:ext uri="{BB962C8B-B14F-4D97-AF65-F5344CB8AC3E}">
        <p14:creationId xmlns:p14="http://schemas.microsoft.com/office/powerpoint/2010/main" val="23381397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8B1A6-A910-B871-5614-BB16CEF65788}"/>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4F63E27-3E5B-85AF-3709-481114EBBC4A}"/>
              </a:ext>
            </a:extLst>
          </p:cNvPr>
          <p:cNvSpPr>
            <a:spLocks noGrp="1"/>
          </p:cNvSpPr>
          <p:nvPr>
            <p:ph type="body" sz="half" idx="1"/>
          </p:nvPr>
        </p:nvSpPr>
        <p:spPr/>
        <p:txBody>
          <a:bodyPr/>
          <a:lstStyle/>
          <a:p>
            <a:endParaRPr lang="nl-BE" noProof="0" dirty="0"/>
          </a:p>
        </p:txBody>
      </p:sp>
      <p:sp>
        <p:nvSpPr>
          <p:cNvPr id="4" name="Espace réservé du texte 3">
            <a:extLst>
              <a:ext uri="{FF2B5EF4-FFF2-40B4-BE49-F238E27FC236}">
                <a16:creationId xmlns:a16="http://schemas.microsoft.com/office/drawing/2014/main" id="{3AB27ABD-91D5-1E93-C884-C0AE40F39A5B}"/>
              </a:ext>
            </a:extLst>
          </p:cNvPr>
          <p:cNvSpPr>
            <a:spLocks noGrp="1"/>
          </p:cNvSpPr>
          <p:nvPr>
            <p:ph type="body" sz="half" idx="10"/>
          </p:nvPr>
        </p:nvSpPr>
        <p:spPr/>
        <p:txBody>
          <a:bodyPr/>
          <a:lstStyle/>
          <a:p>
            <a:endParaRPr lang="nl-BE" noProof="0" dirty="0"/>
          </a:p>
        </p:txBody>
      </p:sp>
      <p:sp>
        <p:nvSpPr>
          <p:cNvPr id="5" name="Rectangle 4">
            <a:extLst>
              <a:ext uri="{FF2B5EF4-FFF2-40B4-BE49-F238E27FC236}">
                <a16:creationId xmlns:a16="http://schemas.microsoft.com/office/drawing/2014/main" id="{4CAF0A63-8874-C930-5CF8-32DD484EB9A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graphicFrame>
        <p:nvGraphicFramePr>
          <p:cNvPr id="6" name="Table 2">
            <a:extLst>
              <a:ext uri="{FF2B5EF4-FFF2-40B4-BE49-F238E27FC236}">
                <a16:creationId xmlns:a16="http://schemas.microsoft.com/office/drawing/2014/main" id="{67DE3F12-51D7-D74A-494F-1563BFF7D60F}"/>
              </a:ext>
            </a:extLst>
          </p:cNvPr>
          <p:cNvGraphicFramePr>
            <a:graphicFrameLocks noGrp="1"/>
          </p:cNvGraphicFramePr>
          <p:nvPr>
            <p:extLst>
              <p:ext uri="{D42A27DB-BD31-4B8C-83A1-F6EECF244321}">
                <p14:modId xmlns:p14="http://schemas.microsoft.com/office/powerpoint/2010/main" val="3374975969"/>
              </p:ext>
            </p:extLst>
          </p:nvPr>
        </p:nvGraphicFramePr>
        <p:xfrm>
          <a:off x="484174" y="1592263"/>
          <a:ext cx="9000000" cy="460248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152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solidFill>
                            <a:schemeClr val="bg1"/>
                          </a:solidFill>
                        </a:rPr>
                        <a:t>Indicator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Periode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Bron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Percentage stopgezette aanvragen tijdens intake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Percentage verzoeken dat is gestart in </a:t>
                      </a:r>
                      <a:r>
                        <a:rPr lang="nl-BE" sz="1300" b="0" noProof="0" dirty="0" err="1"/>
                        <a:t>MyHandicap</a:t>
                      </a:r>
                      <a:r>
                        <a:rPr lang="nl-BE" sz="1300" b="0" noProof="0" dirty="0"/>
                        <a:t>, maar niet is afgerond of is stopgezet tijdens de bewerking.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Secundair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dirty="0">
                          <a:ln>
                            <a:noFill/>
                          </a:ln>
                          <a:solidFill>
                            <a:srgbClr val="000000"/>
                          </a:solidFill>
                          <a:effectLst/>
                          <a:uLnTx/>
                          <a:uFillTx/>
                          <a:latin typeface="Calibri Light"/>
                          <a:ea typeface="+mn-ea"/>
                          <a:cs typeface="+mn-cs"/>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89329494"/>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Percentage stopgezette aanvragen tijdens intake, per regionaal centrum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Percentage verzoeken dat is gestart in </a:t>
                      </a:r>
                      <a:r>
                        <a:rPr lang="nl-BE" sz="1300" b="0" noProof="0" dirty="0" err="1"/>
                        <a:t>MyHandicap</a:t>
                      </a:r>
                      <a:r>
                        <a:rPr lang="nl-BE" sz="1300" b="0" noProof="0" dirty="0"/>
                        <a:t>, maar niet is afgerond of is stopgezet tijdens de bewerking,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Secundair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dirty="0">
                          <a:ln>
                            <a:noFill/>
                          </a:ln>
                          <a:solidFill>
                            <a:srgbClr val="000000"/>
                          </a:solidFill>
                          <a:effectLst/>
                          <a:uLnTx/>
                          <a:uFillTx/>
                          <a:latin typeface="Calibri Light"/>
                          <a:ea typeface="+mn-ea"/>
                          <a:cs typeface="+mn-cs"/>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8890359"/>
                  </a:ext>
                </a:extLst>
              </a:tr>
              <a:tr h="267947">
                <a:tc>
                  <a:txBody>
                    <a:bodyPr/>
                    <a:lstStyle/>
                    <a:p>
                      <a:pPr marL="0" indent="0">
                        <a:buFont typeface="Arial" panose="020B0604020202020204" pitchFamily="34" charset="0"/>
                        <a:buNone/>
                      </a:pPr>
                      <a:r>
                        <a:rPr lang="nl-BE" sz="1300" b="1" noProof="0" dirty="0"/>
                        <a:t>Weigeringspercentage voor aanvragen, per reden</a:t>
                      </a:r>
                    </a:p>
                    <a:p>
                      <a:pPr marL="0" indent="0">
                        <a:buFont typeface="Arial" panose="020B0604020202020204" pitchFamily="34" charset="0"/>
                        <a:buNone/>
                      </a:pPr>
                      <a:r>
                        <a:rPr lang="nl-BE" sz="1300" b="0" noProof="0" dirty="0"/>
                        <a:t>Evolutie van het aantal geweigerde aanvragen per type reden (categorieën nader te definiëren, bijv. medisch, administratief, etc.).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nl-BE" sz="1300" b="0" noProof="0" dirty="0">
                          <a:solidFill>
                            <a:schemeClr val="tx1"/>
                          </a:solidFill>
                        </a:rPr>
                        <a:t>Secundair / Tertiair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496956504"/>
                  </a:ext>
                </a:extLst>
              </a:tr>
              <a:tr h="267947">
                <a:tc>
                  <a:txBody>
                    <a:bodyPr/>
                    <a:lstStyle/>
                    <a:p>
                      <a:pPr marL="0" indent="0">
                        <a:buFont typeface="Arial" panose="020B0604020202020204" pitchFamily="34" charset="0"/>
                        <a:buNone/>
                      </a:pPr>
                      <a:r>
                        <a:rPr lang="nl-BE" sz="1300" b="1" noProof="0" dirty="0"/>
                        <a:t>Weigeringspercentage voor aanvragen, per reden, per regionaal centrum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0" noProof="0" dirty="0"/>
                        <a:t>Evolutie van het aantal geweigerde aanvragen per type reden (categorieën nader te definiëren, bijv. medisch, administratief, etc.),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nl-BE" sz="1300" b="0" noProof="0" dirty="0">
                          <a:solidFill>
                            <a:schemeClr val="tx1"/>
                          </a:solidFill>
                        </a:rPr>
                        <a:t>Secundair / Tertiair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2853681026"/>
                  </a:ext>
                </a:extLst>
              </a:tr>
              <a:tr h="267947">
                <a:tc>
                  <a:txBody>
                    <a:bodyPr/>
                    <a:lstStyle/>
                    <a:p>
                      <a:pPr marL="0" indent="0">
                        <a:buFont typeface="Arial" panose="020B0604020202020204" pitchFamily="34" charset="0"/>
                        <a:buNone/>
                      </a:pPr>
                      <a:r>
                        <a:rPr lang="nl-BE" sz="1300" b="1" noProof="0" dirty="0"/>
                        <a:t>Gemiddelde tijd nodig om een aanvraag te verwerken, per regionaal centrum</a:t>
                      </a:r>
                    </a:p>
                    <a:p>
                      <a:pPr marL="0" indent="0">
                        <a:buFont typeface="Arial" panose="020B0604020202020204" pitchFamily="34" charset="0"/>
                        <a:buNone/>
                      </a:pPr>
                      <a:r>
                        <a:rPr lang="nl-BE" sz="1300" b="0" noProof="0" dirty="0"/>
                        <a:t>Tijd die verstrijkt tussen de indiening van een aanvraag en de beslissing,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nl-BE" sz="1300" b="0" noProof="0" dirty="0">
                          <a:solidFill>
                            <a:schemeClr val="tx1"/>
                          </a:solidFill>
                        </a:rPr>
                        <a:t>Primair / Secundair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85351547"/>
                  </a:ext>
                </a:extLst>
              </a:tr>
              <a:tr h="267947">
                <a:tc>
                  <a:txBody>
                    <a:bodyPr/>
                    <a:lstStyle/>
                    <a:p>
                      <a:pPr marL="0" indent="0">
                        <a:buFont typeface="Arial" panose="020B0604020202020204" pitchFamily="34" charset="0"/>
                        <a:buNone/>
                      </a:pPr>
                      <a:r>
                        <a:rPr lang="nl-BE" sz="1300" b="1" noProof="0" dirty="0"/>
                        <a:t>Tevredenheid van rechthebbenden</a:t>
                      </a:r>
                    </a:p>
                    <a:p>
                      <a:pPr marL="0" indent="0">
                        <a:buFont typeface="Arial" panose="020B0604020202020204" pitchFamily="34" charset="0"/>
                        <a:buNone/>
                      </a:pPr>
                      <a:r>
                        <a:rPr lang="nl-BE" sz="1300" b="0" noProof="0" dirty="0"/>
                        <a:t>Tevredenheid van gebruikers over de duidelijkheid van procedures en ondersteuning. </a:t>
                      </a:r>
                      <a:br>
                        <a:rPr lang="nl-BE" sz="1300" b="0" noProof="0" dirty="0"/>
                      </a:br>
                      <a:r>
                        <a:rPr lang="nl-BE" sz="1300" b="0" i="1" noProof="0" dirty="0"/>
                        <a:t>Te bepalen met het team van de kwaliteitsafdeling. </a:t>
                      </a:r>
                      <a:br>
                        <a:rPr lang="nl-BE" sz="1300" b="0" i="1" noProof="0" dirty="0"/>
                      </a:br>
                      <a:r>
                        <a:rPr lang="nl-BE" sz="1300" b="0" i="1" noProof="0" dirty="0"/>
                        <a:t>Haalbaarheid van implementatie te bepalen.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Primair / Secundair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kern="1200" noProof="0" dirty="0">
                          <a:solidFill>
                            <a:schemeClr val="tx1"/>
                          </a:solidFill>
                          <a:latin typeface="+mn-lt"/>
                          <a:ea typeface="+mn-ea"/>
                          <a:cs typeface="+mn-cs"/>
                        </a:rPr>
                        <a:t>Tevredenheids-onderzoek en terminals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74892315"/>
                  </a:ext>
                </a:extLst>
              </a:tr>
            </a:tbl>
          </a:graphicData>
        </a:graphic>
      </p:graphicFrame>
      <p:sp>
        <p:nvSpPr>
          <p:cNvPr id="8" name="Title 1">
            <a:extLst>
              <a:ext uri="{FF2B5EF4-FFF2-40B4-BE49-F238E27FC236}">
                <a16:creationId xmlns:a16="http://schemas.microsoft.com/office/drawing/2014/main" id="{8E2710A4-3A91-5E43-1157-2DDEC1569471}"/>
              </a:ext>
            </a:extLst>
          </p:cNvPr>
          <p:cNvSpPr>
            <a:spLocks noGrp="1"/>
          </p:cNvSpPr>
          <p:nvPr>
            <p:ph type="title"/>
          </p:nvPr>
        </p:nvSpPr>
        <p:spPr>
          <a:xfrm>
            <a:off x="512749" y="502271"/>
            <a:ext cx="8935322" cy="889207"/>
          </a:xfrm>
        </p:spPr>
        <p:txBody>
          <a:bodyPr/>
          <a:lstStyle/>
          <a:p>
            <a:r>
              <a:rPr lang="nl-BE" noProof="0" dirty="0"/>
              <a:t>Lijst van NTU-meetindicatoren</a:t>
            </a:r>
          </a:p>
        </p:txBody>
      </p:sp>
      <p:sp>
        <p:nvSpPr>
          <p:cNvPr id="2" name="Rectangle 1">
            <a:extLst>
              <a:ext uri="{FF2B5EF4-FFF2-40B4-BE49-F238E27FC236}">
                <a16:creationId xmlns:a16="http://schemas.microsoft.com/office/drawing/2014/main" id="{F7C7D561-E204-6AE0-A647-7FFE9952E521}"/>
              </a:ext>
            </a:extLst>
          </p:cNvPr>
          <p:cNvSpPr/>
          <p:nvPr/>
        </p:nvSpPr>
        <p:spPr bwMode="auto">
          <a:xfrm>
            <a:off x="6534150" y="1366960"/>
            <a:ext cx="180000" cy="180000"/>
          </a:xfrm>
          <a:prstGeom prst="rect">
            <a:avLst/>
          </a:prstGeom>
          <a:solidFill>
            <a:srgbClr val="EDF7E1"/>
          </a:solidFill>
          <a:ln>
            <a:solidFill>
              <a:srgbClr val="DDF0C6"/>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7" name="TextBox 6">
            <a:extLst>
              <a:ext uri="{FF2B5EF4-FFF2-40B4-BE49-F238E27FC236}">
                <a16:creationId xmlns:a16="http://schemas.microsoft.com/office/drawing/2014/main" id="{A65DEAE2-0EA9-C928-A0F0-E2D3244AE19F}"/>
              </a:ext>
            </a:extLst>
          </p:cNvPr>
          <p:cNvSpPr txBox="1"/>
          <p:nvPr/>
        </p:nvSpPr>
        <p:spPr>
          <a:xfrm>
            <a:off x="6685575" y="1344144"/>
            <a:ext cx="1744388" cy="244682"/>
          </a:xfrm>
          <a:prstGeom prst="rect">
            <a:avLst/>
          </a:prstGeom>
          <a:noFill/>
        </p:spPr>
        <p:txBody>
          <a:bodyPr wrap="none" rtlCol="0">
            <a:spAutoFit/>
          </a:bodyPr>
          <a:lstStyle/>
          <a:p>
            <a:pPr marL="0" indent="0">
              <a:buClr>
                <a:schemeClr val="tx2"/>
              </a:buClr>
              <a:buFont typeface="Arial" panose="020B0604020202020204" pitchFamily="34" charset="0"/>
              <a:buNone/>
            </a:pPr>
            <a:r>
              <a:rPr lang="nl-BE" sz="1100" b="0" noProof="0" dirty="0">
                <a:latin typeface="+mn-lt"/>
              </a:rPr>
              <a:t>Indicator reeds beschikbaar</a:t>
            </a:r>
          </a:p>
        </p:txBody>
      </p:sp>
    </p:spTree>
    <p:extLst>
      <p:ext uri="{BB962C8B-B14F-4D97-AF65-F5344CB8AC3E}">
        <p14:creationId xmlns:p14="http://schemas.microsoft.com/office/powerpoint/2010/main" val="13783060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31A6-D382-8B6A-EB8F-5238F97C58CB}"/>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75BAFC5-9E03-96CA-B38F-03A2E629CD97}"/>
              </a:ext>
            </a:extLst>
          </p:cNvPr>
          <p:cNvSpPr>
            <a:spLocks noGrp="1"/>
          </p:cNvSpPr>
          <p:nvPr>
            <p:ph type="body" sz="half" idx="1"/>
          </p:nvPr>
        </p:nvSpPr>
        <p:spPr/>
        <p:txBody>
          <a:bodyPr/>
          <a:lstStyle/>
          <a:p>
            <a:endParaRPr lang="nl-BE" noProof="0" dirty="0"/>
          </a:p>
        </p:txBody>
      </p:sp>
      <p:sp>
        <p:nvSpPr>
          <p:cNvPr id="4" name="Espace réservé du texte 3">
            <a:extLst>
              <a:ext uri="{FF2B5EF4-FFF2-40B4-BE49-F238E27FC236}">
                <a16:creationId xmlns:a16="http://schemas.microsoft.com/office/drawing/2014/main" id="{8E953EC0-76D9-E65A-5C72-47533B550C74}"/>
              </a:ext>
            </a:extLst>
          </p:cNvPr>
          <p:cNvSpPr>
            <a:spLocks noGrp="1"/>
          </p:cNvSpPr>
          <p:nvPr>
            <p:ph type="body" sz="half" idx="10"/>
          </p:nvPr>
        </p:nvSpPr>
        <p:spPr/>
        <p:txBody>
          <a:bodyPr/>
          <a:lstStyle/>
          <a:p>
            <a:endParaRPr lang="nl-BE" noProof="0" dirty="0"/>
          </a:p>
        </p:txBody>
      </p:sp>
      <p:sp>
        <p:nvSpPr>
          <p:cNvPr id="5" name="Rectangle 4">
            <a:extLst>
              <a:ext uri="{FF2B5EF4-FFF2-40B4-BE49-F238E27FC236}">
                <a16:creationId xmlns:a16="http://schemas.microsoft.com/office/drawing/2014/main" id="{E8F330A0-9FC8-4E1E-6312-36F3A325949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graphicFrame>
        <p:nvGraphicFramePr>
          <p:cNvPr id="6" name="Table 2">
            <a:extLst>
              <a:ext uri="{FF2B5EF4-FFF2-40B4-BE49-F238E27FC236}">
                <a16:creationId xmlns:a16="http://schemas.microsoft.com/office/drawing/2014/main" id="{FD2107F9-5C01-4E81-F1F6-A6808DB74E0F}"/>
              </a:ext>
            </a:extLst>
          </p:cNvPr>
          <p:cNvGraphicFramePr>
            <a:graphicFrameLocks noGrp="1"/>
          </p:cNvGraphicFramePr>
          <p:nvPr>
            <p:extLst>
              <p:ext uri="{D42A27DB-BD31-4B8C-83A1-F6EECF244321}">
                <p14:modId xmlns:p14="http://schemas.microsoft.com/office/powerpoint/2010/main" val="1996848868"/>
              </p:ext>
            </p:extLst>
          </p:nvPr>
        </p:nvGraphicFramePr>
        <p:xfrm>
          <a:off x="484174" y="1592263"/>
          <a:ext cx="9000000" cy="480060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152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solidFill>
                            <a:schemeClr val="bg1"/>
                          </a:solidFill>
                        </a:rPr>
                        <a:t>Indicator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Periode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Bron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indent="0">
                        <a:buFont typeface="Arial" panose="020B0604020202020204" pitchFamily="34" charset="0"/>
                        <a:buNone/>
                      </a:pPr>
                      <a:r>
                        <a:rPr lang="nl-BE" sz="1300" b="1" noProof="0" dirty="0"/>
                        <a:t>Aantal oproepen naar informatiediensten, per code « reden voor oproep »</a:t>
                      </a:r>
                    </a:p>
                    <a:p>
                      <a:pPr marL="0" indent="0">
                        <a:buFont typeface="Arial" panose="020B0604020202020204" pitchFamily="34" charset="0"/>
                        <a:buNone/>
                      </a:pPr>
                      <a:r>
                        <a:rPr lang="nl-BE" sz="1300" b="0" noProof="0" dirty="0"/>
                        <a:t>Aantal oproepen in verband met verzoeken om informatie over rechten, per code "reden voor oproep" (lijst van oproepcodes die moeten worden herzien en gehergroepeerd, zie actie 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Primair / Secundair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r>
                        <a:rPr lang="nl-BE" sz="1300" b="0" kern="1200" noProof="0" dirty="0" err="1">
                          <a:solidFill>
                            <a:schemeClr val="tx1"/>
                          </a:solidFill>
                          <a:latin typeface="+mn-lt"/>
                          <a:ea typeface="+mn-ea"/>
                          <a:cs typeface="+mn-cs"/>
                        </a:rPr>
                        <a:t>Genesys</a:t>
                      </a:r>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898561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Aantal schriftelijke contacten met informatiediensten</a:t>
                      </a:r>
                    </a:p>
                    <a:p>
                      <a:pPr marL="0" indent="0">
                        <a:buFont typeface="Arial" panose="020B0604020202020204" pitchFamily="34" charset="0"/>
                        <a:buNone/>
                      </a:pPr>
                      <a:r>
                        <a:rPr lang="nl-BE" sz="1300" b="0" noProof="0" dirty="0"/>
                        <a:t>Aantal verzoeken om informatie via het contactformulier op de website van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Primair / Secundair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r>
                        <a:rPr lang="nl-BE" sz="1300" b="0" kern="1200" noProof="0" dirty="0" err="1">
                          <a:solidFill>
                            <a:schemeClr val="tx1"/>
                          </a:solidFill>
                          <a:latin typeface="+mn-lt"/>
                          <a:ea typeface="+mn-ea"/>
                          <a:cs typeface="+mn-cs"/>
                        </a:rPr>
                        <a:t>Genesys</a:t>
                      </a:r>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36067949"/>
                  </a:ext>
                </a:extLst>
              </a:tr>
              <a:tr h="267947">
                <a:tc>
                  <a:txBody>
                    <a:bodyPr/>
                    <a:lstStyle/>
                    <a:p>
                      <a:pPr marL="0" indent="0">
                        <a:buFont typeface="Arial" panose="020B0604020202020204" pitchFamily="34" charset="0"/>
                        <a:buNone/>
                      </a:pPr>
                      <a:r>
                        <a:rPr lang="nl-BE" sz="1300" b="1" noProof="0" dirty="0"/>
                        <a:t>Percentage gebruik van ondersteunende diensten</a:t>
                      </a:r>
                    </a:p>
                    <a:p>
                      <a:pPr marL="0" indent="0">
                        <a:buFont typeface="Arial" panose="020B0604020202020204" pitchFamily="34" charset="0"/>
                        <a:buNone/>
                      </a:pPr>
                      <a:r>
                        <a:rPr lang="nl-BE" sz="1300" b="0" noProof="0" dirty="0"/>
                        <a:t>Percentage rechthebbenden dat gebruik heeft gemaakt van een ondersteunende dienst (administratieve bondgenoten, </a:t>
                      </a:r>
                      <a:r>
                        <a:rPr lang="nl-BE" sz="1300" b="0" noProof="0" dirty="0" err="1"/>
                        <a:t>Digicoach</a:t>
                      </a:r>
                      <a:r>
                        <a:rPr lang="nl-BE" sz="1300" b="0" noProof="0" dirty="0"/>
                        <a:t>, "help"-knop, enz.) – </a:t>
                      </a:r>
                      <a:r>
                        <a:rPr lang="nl-BE" sz="1300" b="0" i="1" noProof="0" dirty="0"/>
                        <a:t>op basis van actieplan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Primair / Secundair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41393126"/>
                  </a:ext>
                </a:extLst>
              </a:tr>
              <a:tr h="267947">
                <a:tc>
                  <a:txBody>
                    <a:bodyPr/>
                    <a:lstStyle/>
                    <a:p>
                      <a:pPr marL="0" indent="0">
                        <a:buFontTx/>
                        <a:buNone/>
                      </a:pPr>
                      <a:r>
                        <a:rPr lang="nl-BE" sz="1300" b="1" noProof="0" dirty="0"/>
                        <a:t>Aantal klachten tegen toekenningsbesluiten </a:t>
                      </a:r>
                    </a:p>
                    <a:p>
                      <a:pPr marL="0" indent="0">
                        <a:buFontTx/>
                        <a:buNone/>
                      </a:pPr>
                      <a:r>
                        <a:rPr lang="nl-BE" sz="1300" b="0" noProof="0" dirty="0"/>
                        <a:t>Totaal aantal klachten ontvangen door de klachtenafdeling van DG HAN, met classificatie van de gronden van de klacht (gegrond/ongegrond/gedeeltelijk gegrond).</a:t>
                      </a:r>
                      <a:br>
                        <a:rPr lang="nl-BE" sz="1300" b="0" noProof="0" dirty="0"/>
                      </a:br>
                      <a:r>
                        <a:rPr lang="nl-BE" sz="1300" b="0" noProof="0" dirty="0"/>
                        <a:t>In het geval van gegronde klachten kan de reden voor de klacht (bijv. medische beslissing niet voldoende gerechtvaardigd, enz.) worden geëxtraheerd voor analyse.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Primair / Secundair / Tertiair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kern="1200" noProof="0" dirty="0">
                          <a:solidFill>
                            <a:schemeClr val="tx1"/>
                          </a:solidFill>
                          <a:latin typeface="+mn-lt"/>
                          <a:ea typeface="+mn-ea"/>
                          <a:cs typeface="+mn-cs"/>
                        </a:rPr>
                        <a:t>Tool voor klachten-beheer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73291178"/>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t>Aantal klachten tegen toekenningsbesluiten per regionaal centrum</a:t>
                      </a:r>
                      <a:br>
                        <a:rPr lang="nl-BE" sz="1300" b="1" noProof="0" dirty="0"/>
                      </a:br>
                      <a:r>
                        <a:rPr lang="nl-BE" sz="1300" b="0" noProof="0" dirty="0"/>
                        <a:t>Totale aantal klachten ontvangen door de klachtenafdeling van DG HAN tegen medische en administratieve beslissingen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Primair / Secundair / Tertiair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kern="1200" noProof="0" dirty="0">
                          <a:solidFill>
                            <a:schemeClr val="tx1"/>
                          </a:solidFill>
                          <a:latin typeface="+mn-lt"/>
                          <a:ea typeface="+mn-ea"/>
                          <a:cs typeface="+mn-cs"/>
                        </a:rPr>
                        <a:t>Tool voor klachten-beheer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51814739"/>
                  </a:ext>
                </a:extLst>
              </a:tr>
              <a:tr h="267947">
                <a:tc>
                  <a:txBody>
                    <a:bodyPr/>
                    <a:lstStyle/>
                    <a:p>
                      <a:pPr marL="0" indent="0">
                        <a:buFont typeface="Arial" panose="020B0604020202020204" pitchFamily="34" charset="0"/>
                        <a:buNone/>
                      </a:pPr>
                      <a:r>
                        <a:rPr lang="nl-BE" sz="1300" b="1" noProof="0" dirty="0"/>
                        <a:t>Aantal ingediende beroepen tegen beslissingen voor de rechtbank, per regionaal centrum</a:t>
                      </a:r>
                      <a:br>
                        <a:rPr lang="nl-BE" sz="1300" b="1" noProof="0" dirty="0"/>
                      </a:br>
                      <a:r>
                        <a:rPr lang="nl-BE" sz="1300" b="0" noProof="0" dirty="0"/>
                        <a:t>Aantal ingediende beroepen tegen beslissingen voor de rechtbank,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Primair / Secundair / Tertiair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0" kern="1200" noProof="0" dirty="0">
                          <a:solidFill>
                            <a:schemeClr val="tx1"/>
                          </a:solidFill>
                          <a:latin typeface="+mn-lt"/>
                          <a:ea typeface="+mn-ea"/>
                          <a:cs typeface="+mn-cs"/>
                        </a:rPr>
                        <a:t>Tool voor klachten-beheer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13624460"/>
                  </a:ext>
                </a:extLst>
              </a:tr>
            </a:tbl>
          </a:graphicData>
        </a:graphic>
      </p:graphicFrame>
      <p:sp>
        <p:nvSpPr>
          <p:cNvPr id="8" name="Title 1">
            <a:extLst>
              <a:ext uri="{FF2B5EF4-FFF2-40B4-BE49-F238E27FC236}">
                <a16:creationId xmlns:a16="http://schemas.microsoft.com/office/drawing/2014/main" id="{8C95179F-1F14-8AE0-588F-9C1DBEC4B901}"/>
              </a:ext>
            </a:extLst>
          </p:cNvPr>
          <p:cNvSpPr>
            <a:spLocks noGrp="1"/>
          </p:cNvSpPr>
          <p:nvPr>
            <p:ph type="title"/>
          </p:nvPr>
        </p:nvSpPr>
        <p:spPr>
          <a:xfrm>
            <a:off x="512749" y="502271"/>
            <a:ext cx="8935322" cy="889207"/>
          </a:xfrm>
        </p:spPr>
        <p:txBody>
          <a:bodyPr/>
          <a:lstStyle/>
          <a:p>
            <a:r>
              <a:rPr lang="nl-BE" noProof="0" dirty="0"/>
              <a:t>Lijst van NTU-meetindicatoren</a:t>
            </a:r>
          </a:p>
        </p:txBody>
      </p:sp>
    </p:spTree>
    <p:extLst>
      <p:ext uri="{BB962C8B-B14F-4D97-AF65-F5344CB8AC3E}">
        <p14:creationId xmlns:p14="http://schemas.microsoft.com/office/powerpoint/2010/main" val="155388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9CA1A-8B11-7084-AF57-80B2C84C24A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1478920-167A-03B0-3948-7A15CA91D509}"/>
              </a:ext>
            </a:extLst>
          </p:cNvPr>
          <p:cNvSpPr>
            <a:spLocks noGrp="1"/>
          </p:cNvSpPr>
          <p:nvPr>
            <p:ph type="title"/>
          </p:nvPr>
        </p:nvSpPr>
        <p:spPr/>
        <p:txBody>
          <a:bodyPr/>
          <a:lstStyle/>
          <a:p>
            <a:r>
              <a:rPr lang="nl-BE" noProof="0" dirty="0"/>
              <a:t>Op basis van de geïdentificeerde reflectiegebieden werd een strategie ontwikkeld die werd geïntegreerd in een strategische kaart</a:t>
            </a:r>
          </a:p>
        </p:txBody>
      </p:sp>
      <p:sp>
        <p:nvSpPr>
          <p:cNvPr id="13" name="Rectangle 12">
            <a:extLst>
              <a:ext uri="{FF2B5EF4-FFF2-40B4-BE49-F238E27FC236}">
                <a16:creationId xmlns:a16="http://schemas.microsoft.com/office/drawing/2014/main" id="{902D7244-35B0-4754-E4B6-5FD0D3C3809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Inleiding</a:t>
            </a:r>
          </a:p>
        </p:txBody>
      </p:sp>
      <p:sp>
        <p:nvSpPr>
          <p:cNvPr id="24" name="TextBox 23">
            <a:extLst>
              <a:ext uri="{FF2B5EF4-FFF2-40B4-BE49-F238E27FC236}">
                <a16:creationId xmlns:a16="http://schemas.microsoft.com/office/drawing/2014/main" id="{F11DBC7B-926A-157B-212C-048481BDE196}"/>
              </a:ext>
            </a:extLst>
          </p:cNvPr>
          <p:cNvSpPr txBox="1"/>
          <p:nvPr/>
        </p:nvSpPr>
        <p:spPr>
          <a:xfrm>
            <a:off x="500491" y="1598098"/>
            <a:ext cx="8953071" cy="1426031"/>
          </a:xfrm>
          <a:prstGeom prst="rect">
            <a:avLst/>
          </a:prstGeom>
          <a:noFill/>
        </p:spPr>
        <p:txBody>
          <a:bodyPr wrap="square" rtlCol="0">
            <a:spAutoFit/>
          </a:bodyPr>
          <a:lstStyle/>
          <a:p>
            <a:pPr>
              <a:lnSpc>
                <a:spcPct val="100000"/>
              </a:lnSpc>
              <a:spcBef>
                <a:spcPts val="200"/>
              </a:spcBef>
              <a:spcAft>
                <a:spcPts val="200"/>
              </a:spcAft>
              <a:buClr>
                <a:schemeClr val="tx2"/>
              </a:buClr>
            </a:pPr>
            <a:r>
              <a:rPr lang="nl-BE" sz="1600" b="0" noProof="0" dirty="0">
                <a:latin typeface="+mn-lt"/>
              </a:rPr>
              <a:t>Door alle elementen van de SWOT te vergelijken, konden we </a:t>
            </a:r>
            <a:r>
              <a:rPr lang="nl-BE" sz="1600" noProof="0" dirty="0">
                <a:latin typeface="+mn-lt"/>
              </a:rPr>
              <a:t>11 denkpistes </a:t>
            </a:r>
            <a:r>
              <a:rPr lang="nl-BE" sz="1600" b="0" noProof="0" dirty="0">
                <a:latin typeface="+mn-lt"/>
              </a:rPr>
              <a:t>definiëren.</a:t>
            </a:r>
          </a:p>
          <a:p>
            <a:pPr>
              <a:lnSpc>
                <a:spcPct val="100000"/>
              </a:lnSpc>
              <a:spcBef>
                <a:spcPts val="200"/>
              </a:spcBef>
              <a:spcAft>
                <a:spcPts val="200"/>
              </a:spcAft>
              <a:buClr>
                <a:schemeClr val="tx2"/>
              </a:buClr>
            </a:pPr>
            <a:r>
              <a:rPr lang="nl-BE" sz="1600" b="0" noProof="0" dirty="0">
                <a:latin typeface="+mn-lt"/>
              </a:rPr>
              <a:t>Met deze konden we een </a:t>
            </a:r>
            <a:r>
              <a:rPr lang="nl-BE" sz="1600" noProof="0" dirty="0">
                <a:latin typeface="+mn-lt"/>
              </a:rPr>
              <a:t>globale strategie </a:t>
            </a:r>
            <a:r>
              <a:rPr lang="nl-BE" sz="1600" b="0" noProof="0" dirty="0">
                <a:latin typeface="+mn-lt"/>
              </a:rPr>
              <a:t>voor het actieplan definiëren, met te behalen </a:t>
            </a:r>
            <a:r>
              <a:rPr lang="nl-BE" sz="1600" noProof="0" dirty="0">
                <a:latin typeface="+mn-lt"/>
              </a:rPr>
              <a:t>resultaten</a:t>
            </a:r>
            <a:r>
              <a:rPr lang="nl-BE" sz="1600" b="0" noProof="0" dirty="0">
                <a:latin typeface="+mn-lt"/>
              </a:rPr>
              <a:t>, </a:t>
            </a:r>
            <a:r>
              <a:rPr lang="nl-BE" sz="1600" noProof="0" dirty="0">
                <a:latin typeface="+mn-lt"/>
              </a:rPr>
              <a:t>stakeholders</a:t>
            </a:r>
            <a:r>
              <a:rPr lang="nl-BE" sz="1600" b="0" noProof="0" dirty="0">
                <a:latin typeface="+mn-lt"/>
              </a:rPr>
              <a:t>, </a:t>
            </a:r>
            <a:r>
              <a:rPr lang="nl-BE" sz="1600" noProof="0" dirty="0">
                <a:latin typeface="+mn-lt"/>
              </a:rPr>
              <a:t>projecten</a:t>
            </a:r>
            <a:r>
              <a:rPr lang="nl-BE" sz="1600" b="0" noProof="0" dirty="0">
                <a:latin typeface="+mn-lt"/>
              </a:rPr>
              <a:t> en </a:t>
            </a:r>
            <a:r>
              <a:rPr lang="nl-BE" sz="1600" noProof="0" dirty="0">
                <a:latin typeface="+mn-lt"/>
              </a:rPr>
              <a:t>acties</a:t>
            </a:r>
            <a:r>
              <a:rPr lang="nl-BE" sz="1600" b="0" noProof="0" dirty="0">
                <a:latin typeface="+mn-lt"/>
              </a:rPr>
              <a:t> om de </a:t>
            </a:r>
            <a:r>
              <a:rPr lang="nl-BE" sz="1600" noProof="0" dirty="0">
                <a:latin typeface="+mn-lt"/>
              </a:rPr>
              <a:t>strategie te operationaliseren</a:t>
            </a:r>
            <a:r>
              <a:rPr lang="nl-BE" sz="1600" b="0" noProof="0" dirty="0">
                <a:latin typeface="+mn-lt"/>
              </a:rPr>
              <a:t>.</a:t>
            </a:r>
          </a:p>
          <a:p>
            <a:pPr>
              <a:lnSpc>
                <a:spcPct val="100000"/>
              </a:lnSpc>
              <a:spcBef>
                <a:spcPts val="200"/>
              </a:spcBef>
              <a:spcAft>
                <a:spcPts val="200"/>
              </a:spcAft>
              <a:buClr>
                <a:schemeClr val="tx2"/>
              </a:buClr>
            </a:pPr>
            <a:r>
              <a:rPr lang="nl-BE" sz="1600" b="0" noProof="0" dirty="0">
                <a:latin typeface="+mn-lt"/>
              </a:rPr>
              <a:t>Al deze elementen zijn omgezet in de vorm van een </a:t>
            </a:r>
            <a:r>
              <a:rPr lang="nl-BE" sz="1600" noProof="0" dirty="0">
                <a:latin typeface="+mn-lt"/>
              </a:rPr>
              <a:t>strategische kaart</a:t>
            </a:r>
            <a:r>
              <a:rPr lang="nl-BE" sz="1600" b="0" noProof="0" dirty="0">
                <a:latin typeface="+mn-lt"/>
              </a:rPr>
              <a:t>, waarmee het mogelijk is om het verhaal van de strategie grafisch weer te geven.</a:t>
            </a:r>
          </a:p>
        </p:txBody>
      </p:sp>
      <p:pic>
        <p:nvPicPr>
          <p:cNvPr id="2" name="Picture 1">
            <a:extLst>
              <a:ext uri="{FF2B5EF4-FFF2-40B4-BE49-F238E27FC236}">
                <a16:creationId xmlns:a16="http://schemas.microsoft.com/office/drawing/2014/main" id="{7F239B56-224B-0B06-06BF-9B83C878F788}"/>
              </a:ext>
            </a:extLst>
          </p:cNvPr>
          <p:cNvPicPr>
            <a:picLocks noChangeAspect="1"/>
          </p:cNvPicPr>
          <p:nvPr/>
        </p:nvPicPr>
        <p:blipFill>
          <a:blip r:embed="rId2"/>
          <a:stretch>
            <a:fillRect/>
          </a:stretch>
        </p:blipFill>
        <p:spPr>
          <a:xfrm>
            <a:off x="646402" y="3664527"/>
            <a:ext cx="3263040" cy="2074299"/>
          </a:xfrm>
          <a:prstGeom prst="rect">
            <a:avLst/>
          </a:prstGeom>
        </p:spPr>
      </p:pic>
      <p:sp>
        <p:nvSpPr>
          <p:cNvPr id="3" name="Text Box 85">
            <a:extLst>
              <a:ext uri="{FF2B5EF4-FFF2-40B4-BE49-F238E27FC236}">
                <a16:creationId xmlns:a16="http://schemas.microsoft.com/office/drawing/2014/main" id="{8E28FD46-F617-1CF7-0B04-BCCB1AA1EDBE}"/>
              </a:ext>
            </a:extLst>
          </p:cNvPr>
          <p:cNvSpPr txBox="1">
            <a:spLocks noChangeArrowheads="1"/>
          </p:cNvSpPr>
          <p:nvPr/>
        </p:nvSpPr>
        <p:spPr bwMode="auto">
          <a:xfrm>
            <a:off x="4187836" y="3627723"/>
            <a:ext cx="2795588" cy="504000"/>
          </a:xfrm>
          <a:prstGeom prst="rect">
            <a:avLst/>
          </a:prstGeom>
          <a:noFill/>
          <a:ln>
            <a:solidFill>
              <a:schemeClr val="tx1"/>
            </a:solidFill>
          </a:ln>
        </p:spPr>
        <p:txBody>
          <a:bodyPr lIns="90000" tIns="46800" rIns="90000" bIns="46800" anchor="ct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nl-BE" sz="1400" b="0" i="1" u="none" strike="noStrike" kern="0" cap="none" spc="0" normalizeH="0" baseline="0" noProof="0" dirty="0">
                <a:ln>
                  <a:noFill/>
                </a:ln>
                <a:solidFill>
                  <a:srgbClr val="000000"/>
                </a:solidFill>
                <a:effectLst/>
                <a:uLnTx/>
                <a:uFillTx/>
                <a:latin typeface="+mn-lt"/>
              </a:rPr>
              <a:t>Wat zijn de verwachte </a:t>
            </a:r>
            <a:r>
              <a:rPr kumimoji="0" lang="nl-BE" sz="1400" i="1" u="none" strike="noStrike" kern="0" cap="none" spc="0" normalizeH="0" baseline="0" noProof="0" dirty="0">
                <a:ln>
                  <a:noFill/>
                </a:ln>
                <a:solidFill>
                  <a:srgbClr val="000000"/>
                </a:solidFill>
                <a:effectLst/>
                <a:uLnTx/>
                <a:uFillTx/>
                <a:latin typeface="+mn-lt"/>
              </a:rPr>
              <a:t>resultaten</a:t>
            </a:r>
            <a:r>
              <a:rPr kumimoji="0" lang="nl-BE" sz="1400" b="0" i="1" u="none" strike="noStrike" kern="0" cap="none" spc="0" normalizeH="0" baseline="0" noProof="0" dirty="0">
                <a:ln>
                  <a:noFill/>
                </a:ln>
                <a:solidFill>
                  <a:srgbClr val="000000"/>
                </a:solidFill>
                <a:effectLst/>
                <a:uLnTx/>
                <a:uFillTx/>
                <a:latin typeface="+mn-lt"/>
              </a:rPr>
              <a:t>?</a:t>
            </a:r>
          </a:p>
        </p:txBody>
      </p:sp>
      <p:sp>
        <p:nvSpPr>
          <p:cNvPr id="4" name="Rectangle 86">
            <a:extLst>
              <a:ext uri="{FF2B5EF4-FFF2-40B4-BE49-F238E27FC236}">
                <a16:creationId xmlns:a16="http://schemas.microsoft.com/office/drawing/2014/main" id="{FA04BF5B-9679-126B-0557-E42AD358A26A}"/>
              </a:ext>
            </a:extLst>
          </p:cNvPr>
          <p:cNvSpPr>
            <a:spLocks noChangeArrowheads="1"/>
          </p:cNvSpPr>
          <p:nvPr/>
        </p:nvSpPr>
        <p:spPr bwMode="auto">
          <a:xfrm>
            <a:off x="4187836" y="4196366"/>
            <a:ext cx="2795588" cy="504000"/>
          </a:xfrm>
          <a:prstGeom prst="rect">
            <a:avLst/>
          </a:prstGeom>
          <a:noFill/>
          <a:ln>
            <a:solidFill>
              <a:schemeClr val="tx1"/>
            </a:solidFill>
          </a:ln>
        </p:spPr>
        <p:txBody>
          <a:bodyPr lIns="0" tIns="36000" rIns="0" bIns="36000" anchor="ct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nl-BE" sz="1400" b="0" i="1" u="none" strike="noStrike" kern="0" cap="none" spc="0" normalizeH="0" baseline="0" noProof="0" dirty="0">
                <a:ln>
                  <a:noFill/>
                </a:ln>
                <a:solidFill>
                  <a:srgbClr val="000000"/>
                </a:solidFill>
                <a:effectLst/>
                <a:uLnTx/>
                <a:uFillTx/>
                <a:latin typeface="+mn-lt"/>
              </a:rPr>
              <a:t>Wat zijn de </a:t>
            </a:r>
            <a:r>
              <a:rPr kumimoji="0" lang="nl-BE" sz="1400" i="1" u="none" strike="noStrike" kern="0" cap="none" spc="0" normalizeH="0" baseline="0" noProof="0" dirty="0">
                <a:ln>
                  <a:noFill/>
                </a:ln>
                <a:solidFill>
                  <a:srgbClr val="000000"/>
                </a:solidFill>
                <a:effectLst/>
                <a:uLnTx/>
                <a:uFillTx/>
                <a:latin typeface="+mn-lt"/>
              </a:rPr>
              <a:t>behoeften/ verwachtingen </a:t>
            </a:r>
            <a:r>
              <a:rPr kumimoji="0" lang="nl-BE" sz="1400" b="0" i="1" u="none" strike="noStrike" kern="0" cap="none" spc="0" normalizeH="0" baseline="0" noProof="0" dirty="0">
                <a:ln>
                  <a:noFill/>
                </a:ln>
                <a:solidFill>
                  <a:srgbClr val="000000"/>
                </a:solidFill>
                <a:effectLst/>
                <a:uLnTx/>
                <a:uFillTx/>
                <a:latin typeface="+mn-lt"/>
              </a:rPr>
              <a:t>van onze </a:t>
            </a:r>
            <a:r>
              <a:rPr kumimoji="0" lang="nl-BE" sz="1400" i="1" u="none" strike="noStrike" kern="0" cap="none" spc="0" normalizeH="0" baseline="0" noProof="0" dirty="0">
                <a:ln>
                  <a:noFill/>
                </a:ln>
                <a:solidFill>
                  <a:srgbClr val="000000"/>
                </a:solidFill>
                <a:effectLst/>
                <a:uLnTx/>
                <a:uFillTx/>
                <a:latin typeface="+mn-lt"/>
              </a:rPr>
              <a:t>stakeholders</a:t>
            </a:r>
            <a:r>
              <a:rPr kumimoji="0" lang="nl-BE" sz="1400" b="0" i="1" u="none" strike="noStrike" kern="0" cap="none" spc="0" normalizeH="0" baseline="0" noProof="0" dirty="0">
                <a:ln>
                  <a:noFill/>
                </a:ln>
                <a:solidFill>
                  <a:srgbClr val="000000"/>
                </a:solidFill>
                <a:effectLst/>
                <a:uLnTx/>
                <a:uFillTx/>
                <a:latin typeface="+mn-lt"/>
              </a:rPr>
              <a:t>?</a:t>
            </a:r>
          </a:p>
        </p:txBody>
      </p:sp>
      <p:sp>
        <p:nvSpPr>
          <p:cNvPr id="5" name="Rectangle 87">
            <a:extLst>
              <a:ext uri="{FF2B5EF4-FFF2-40B4-BE49-F238E27FC236}">
                <a16:creationId xmlns:a16="http://schemas.microsoft.com/office/drawing/2014/main" id="{C3C70C15-ABB1-6D95-585B-CAA42DA9095C}"/>
              </a:ext>
            </a:extLst>
          </p:cNvPr>
          <p:cNvSpPr>
            <a:spLocks noChangeArrowheads="1"/>
          </p:cNvSpPr>
          <p:nvPr/>
        </p:nvSpPr>
        <p:spPr bwMode="auto">
          <a:xfrm>
            <a:off x="4193159" y="4767512"/>
            <a:ext cx="2795588" cy="504000"/>
          </a:xfrm>
          <a:prstGeom prst="rect">
            <a:avLst/>
          </a:prstGeom>
          <a:noFill/>
          <a:ln>
            <a:solidFill>
              <a:schemeClr val="tx1"/>
            </a:solidFill>
          </a:ln>
        </p:spPr>
        <p:txBody>
          <a:bodyPr lIns="90000" tIns="46800" rIns="90000" bIns="46800" anchor="ct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nl-BE" sz="1400" b="0" i="1" u="none" strike="noStrike" kern="0" cap="none" spc="0" normalizeH="0" baseline="0" noProof="0" dirty="0">
                <a:ln>
                  <a:noFill/>
                </a:ln>
                <a:solidFill>
                  <a:srgbClr val="000000"/>
                </a:solidFill>
                <a:effectLst/>
                <a:uLnTx/>
                <a:uFillTx/>
                <a:latin typeface="+mn-lt"/>
              </a:rPr>
              <a:t>Wat zijn de </a:t>
            </a:r>
            <a:r>
              <a:rPr kumimoji="0" lang="nl-BE" sz="1400" i="1" u="none" strike="noStrike" kern="0" cap="none" spc="0" normalizeH="0" baseline="0" noProof="0" dirty="0">
                <a:ln>
                  <a:noFill/>
                </a:ln>
                <a:solidFill>
                  <a:srgbClr val="000000"/>
                </a:solidFill>
                <a:effectLst/>
                <a:uLnTx/>
                <a:uFillTx/>
                <a:latin typeface="+mn-lt"/>
              </a:rPr>
              <a:t>processen</a:t>
            </a:r>
            <a:r>
              <a:rPr kumimoji="0" lang="nl-BE" sz="1400" b="0" i="1" u="none" strike="noStrike" kern="0" cap="none" spc="0" normalizeH="0" baseline="0" noProof="0" dirty="0">
                <a:ln>
                  <a:noFill/>
                </a:ln>
                <a:solidFill>
                  <a:srgbClr val="000000"/>
                </a:solidFill>
                <a:effectLst/>
                <a:uLnTx/>
                <a:uFillTx/>
                <a:latin typeface="+mn-lt"/>
              </a:rPr>
              <a:t> waarin we moeten uitblinken?</a:t>
            </a:r>
          </a:p>
        </p:txBody>
      </p:sp>
      <p:sp>
        <p:nvSpPr>
          <p:cNvPr id="6" name="Rectangle 88">
            <a:extLst>
              <a:ext uri="{FF2B5EF4-FFF2-40B4-BE49-F238E27FC236}">
                <a16:creationId xmlns:a16="http://schemas.microsoft.com/office/drawing/2014/main" id="{2154D5AF-BB3A-5BF6-6094-7D7D15656826}"/>
              </a:ext>
            </a:extLst>
          </p:cNvPr>
          <p:cNvSpPr>
            <a:spLocks noChangeArrowheads="1"/>
          </p:cNvSpPr>
          <p:nvPr/>
        </p:nvSpPr>
        <p:spPr bwMode="auto">
          <a:xfrm>
            <a:off x="4193159" y="5336155"/>
            <a:ext cx="2795588" cy="504000"/>
          </a:xfrm>
          <a:prstGeom prst="rect">
            <a:avLst/>
          </a:prstGeom>
          <a:noFill/>
          <a:ln>
            <a:solidFill>
              <a:schemeClr val="tx1"/>
            </a:solidFill>
          </a:ln>
        </p:spPr>
        <p:txBody>
          <a:bodyPr lIns="0" tIns="46800" rIns="0" bIns="46800" anchor="ct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nl-BE" sz="1400" b="0" i="1" u="none" strike="noStrike" kern="0" cap="none" spc="0" normalizeH="0" baseline="0" noProof="0" dirty="0">
                <a:ln>
                  <a:noFill/>
                </a:ln>
                <a:solidFill>
                  <a:srgbClr val="000000"/>
                </a:solidFill>
                <a:effectLst/>
                <a:uLnTx/>
                <a:uFillTx/>
                <a:latin typeface="+mn-lt"/>
              </a:rPr>
              <a:t>Wat zijn de </a:t>
            </a:r>
            <a:r>
              <a:rPr kumimoji="0" lang="nl-BE" sz="1400" i="1" u="none" strike="noStrike" kern="0" cap="none" spc="0" normalizeH="0" baseline="0" noProof="0" dirty="0">
                <a:ln>
                  <a:noFill/>
                </a:ln>
                <a:solidFill>
                  <a:srgbClr val="000000"/>
                </a:solidFill>
                <a:effectLst/>
                <a:uLnTx/>
                <a:uFillTx/>
                <a:latin typeface="+mn-lt"/>
              </a:rPr>
              <a:t>kritieke punten </a:t>
            </a:r>
            <a:r>
              <a:rPr kumimoji="0" lang="nl-BE" sz="1400" b="0" i="1" u="none" strike="noStrike" kern="0" cap="none" spc="0" normalizeH="0" baseline="0" noProof="0" dirty="0">
                <a:ln>
                  <a:noFill/>
                </a:ln>
                <a:solidFill>
                  <a:srgbClr val="000000"/>
                </a:solidFill>
                <a:effectLst/>
                <a:uLnTx/>
                <a:uFillTx/>
                <a:latin typeface="+mn-lt"/>
              </a:rPr>
              <a:t>die verband houden met </a:t>
            </a:r>
            <a:r>
              <a:rPr kumimoji="0" lang="nl-BE" sz="1400" i="1" u="none" strike="noStrike" kern="0" cap="none" spc="0" normalizeH="0" baseline="0" noProof="0" dirty="0">
                <a:ln>
                  <a:noFill/>
                </a:ln>
                <a:solidFill>
                  <a:srgbClr val="000000"/>
                </a:solidFill>
                <a:effectLst/>
                <a:uLnTx/>
                <a:uFillTx/>
                <a:latin typeface="+mn-lt"/>
              </a:rPr>
              <a:t>externe aspecten</a:t>
            </a:r>
            <a:r>
              <a:rPr kumimoji="0" lang="nl-BE" sz="1400" b="0" i="1" u="none" strike="noStrike" kern="0" cap="none" spc="0" normalizeH="0" baseline="0" noProof="0" dirty="0">
                <a:ln>
                  <a:noFill/>
                </a:ln>
                <a:solidFill>
                  <a:srgbClr val="000000"/>
                </a:solidFill>
                <a:effectLst/>
                <a:uLnTx/>
                <a:uFillTx/>
                <a:latin typeface="+mn-lt"/>
              </a:rPr>
              <a:t>?</a:t>
            </a:r>
          </a:p>
        </p:txBody>
      </p:sp>
      <p:sp>
        <p:nvSpPr>
          <p:cNvPr id="8" name="Text Box 94">
            <a:extLst>
              <a:ext uri="{FF2B5EF4-FFF2-40B4-BE49-F238E27FC236}">
                <a16:creationId xmlns:a16="http://schemas.microsoft.com/office/drawing/2014/main" id="{9E966136-558B-707C-5CB3-6C7395153DA5}"/>
              </a:ext>
            </a:extLst>
          </p:cNvPr>
          <p:cNvSpPr txBox="1">
            <a:spLocks noChangeArrowheads="1"/>
          </p:cNvSpPr>
          <p:nvPr/>
        </p:nvSpPr>
        <p:spPr bwMode="auto">
          <a:xfrm>
            <a:off x="7721200" y="3629727"/>
            <a:ext cx="1692000" cy="504000"/>
          </a:xfrm>
          <a:prstGeom prst="rect">
            <a:avLst/>
          </a:prstGeom>
          <a:solidFill>
            <a:schemeClr val="accent1">
              <a:lumMod val="20000"/>
              <a:lumOff val="80000"/>
            </a:schemeClr>
          </a:solidFill>
          <a:ln>
            <a:noFill/>
          </a:ln>
        </p:spPr>
        <p:txBody>
          <a:bodyPr wrap="square" lIns="90000" tIns="46800" rIns="90000" bIns="46800" anchor="ctr">
            <a:no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algn="ctr" defTabSz="914400" eaLnBrk="0" fontAlgn="base" hangingPunct="0">
              <a:lnSpc>
                <a:spcPct val="90000"/>
              </a:lnSpc>
              <a:spcBef>
                <a:spcPct val="50000"/>
              </a:spcBef>
              <a:spcAft>
                <a:spcPct val="0"/>
              </a:spcAft>
            </a:pPr>
            <a:r>
              <a:rPr lang="nl-BE" sz="1400" noProof="0" dirty="0">
                <a:solidFill>
                  <a:sysClr val="windowText" lastClr="000000"/>
                </a:solidFill>
                <a:latin typeface="Calibri Light"/>
              </a:rPr>
              <a:t>Visie</a:t>
            </a:r>
          </a:p>
        </p:txBody>
      </p:sp>
      <p:sp>
        <p:nvSpPr>
          <p:cNvPr id="22" name="Text Box 95">
            <a:extLst>
              <a:ext uri="{FF2B5EF4-FFF2-40B4-BE49-F238E27FC236}">
                <a16:creationId xmlns:a16="http://schemas.microsoft.com/office/drawing/2014/main" id="{7FFE9B32-A757-89D3-A4AC-FB9D4836A46E}"/>
              </a:ext>
            </a:extLst>
          </p:cNvPr>
          <p:cNvSpPr txBox="1">
            <a:spLocks noChangeArrowheads="1"/>
          </p:cNvSpPr>
          <p:nvPr/>
        </p:nvSpPr>
        <p:spPr bwMode="auto">
          <a:xfrm>
            <a:off x="7721200" y="4196366"/>
            <a:ext cx="1692000" cy="504000"/>
          </a:xfrm>
          <a:prstGeom prst="rect">
            <a:avLst/>
          </a:prstGeom>
          <a:solidFill>
            <a:schemeClr val="bg2">
              <a:lumMod val="20000"/>
              <a:lumOff val="80000"/>
            </a:schemeClr>
          </a:solidFill>
          <a:ln>
            <a:noFill/>
          </a:ln>
        </p:spPr>
        <p:txBody>
          <a:bodyPr lIns="90000" tIns="46800" rIns="90000" bIns="46800" anchor="ctr">
            <a:no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algn="ctr" defTabSz="914400" eaLnBrk="0" fontAlgn="base" hangingPunct="0">
              <a:lnSpc>
                <a:spcPct val="90000"/>
              </a:lnSpc>
              <a:spcBef>
                <a:spcPct val="50000"/>
              </a:spcBef>
              <a:spcAft>
                <a:spcPct val="0"/>
              </a:spcAft>
            </a:pPr>
            <a:r>
              <a:rPr lang="nl-BE" sz="1400" i="1" noProof="0" dirty="0">
                <a:solidFill>
                  <a:sysClr val="windowText" lastClr="000000"/>
                </a:solidFill>
                <a:latin typeface="Calibri Light"/>
              </a:rPr>
              <a:t>Toegevoegde waarde</a:t>
            </a:r>
          </a:p>
        </p:txBody>
      </p:sp>
      <p:sp>
        <p:nvSpPr>
          <p:cNvPr id="23" name="Text Box 96">
            <a:extLst>
              <a:ext uri="{FF2B5EF4-FFF2-40B4-BE49-F238E27FC236}">
                <a16:creationId xmlns:a16="http://schemas.microsoft.com/office/drawing/2014/main" id="{7D945C0D-9363-3C65-3AE1-A48BA658D2B6}"/>
              </a:ext>
            </a:extLst>
          </p:cNvPr>
          <p:cNvSpPr txBox="1">
            <a:spLocks noChangeArrowheads="1"/>
          </p:cNvSpPr>
          <p:nvPr/>
        </p:nvSpPr>
        <p:spPr bwMode="auto">
          <a:xfrm>
            <a:off x="7721200" y="4762616"/>
            <a:ext cx="1692000" cy="504000"/>
          </a:xfrm>
          <a:prstGeom prst="rect">
            <a:avLst/>
          </a:prstGeom>
          <a:solidFill>
            <a:srgbClr val="D1C5A7"/>
          </a:solidFill>
          <a:ln>
            <a:noFill/>
          </a:ln>
        </p:spPr>
        <p:txBody>
          <a:bodyPr lIns="90000" tIns="46800" rIns="90000" bIns="46800" anchor="ctr">
            <a:no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algn="ctr" defTabSz="914400" eaLnBrk="0" fontAlgn="base" hangingPunct="0">
              <a:lnSpc>
                <a:spcPct val="90000"/>
              </a:lnSpc>
              <a:spcBef>
                <a:spcPct val="50000"/>
              </a:spcBef>
              <a:spcAft>
                <a:spcPct val="0"/>
              </a:spcAft>
            </a:pPr>
            <a:r>
              <a:rPr lang="nl-BE" sz="1400" i="1" noProof="0" dirty="0">
                <a:solidFill>
                  <a:sysClr val="windowText" lastClr="000000"/>
                </a:solidFill>
                <a:latin typeface="Calibri Light"/>
              </a:rPr>
              <a:t>Operationele ontwikkelingsassen</a:t>
            </a:r>
          </a:p>
        </p:txBody>
      </p:sp>
      <p:sp>
        <p:nvSpPr>
          <p:cNvPr id="26" name="AutoShape 98">
            <a:extLst>
              <a:ext uri="{FF2B5EF4-FFF2-40B4-BE49-F238E27FC236}">
                <a16:creationId xmlns:a16="http://schemas.microsoft.com/office/drawing/2014/main" id="{9A4D7997-18CF-461E-93E9-86151D552062}"/>
              </a:ext>
            </a:extLst>
          </p:cNvPr>
          <p:cNvSpPr>
            <a:spLocks noChangeArrowheads="1"/>
          </p:cNvSpPr>
          <p:nvPr/>
        </p:nvSpPr>
        <p:spPr bwMode="auto">
          <a:xfrm>
            <a:off x="7069695" y="4836846"/>
            <a:ext cx="552450" cy="365332"/>
          </a:xfrm>
          <a:prstGeom prst="leftArrow">
            <a:avLst>
              <a:gd name="adj1" fmla="val 50000"/>
              <a:gd name="adj2" fmla="val 31295"/>
            </a:avLst>
          </a:prstGeom>
          <a:solidFill>
            <a:srgbClr val="FFFFFF">
              <a:lumMod val="75000"/>
            </a:srgbClr>
          </a:solidFill>
          <a:ln>
            <a:noFill/>
          </a:ln>
        </p:spPr>
        <p:txBody>
          <a:bodyPr wrap="none"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1" i="0" u="none" strike="noStrike" kern="0" cap="none" spc="0" normalizeH="0" baseline="0" noProof="0" dirty="0">
              <a:ln>
                <a:noFill/>
              </a:ln>
              <a:solidFill>
                <a:srgbClr val="000000"/>
              </a:solidFill>
              <a:effectLst/>
              <a:uLnTx/>
              <a:uFillTx/>
            </a:endParaRPr>
          </a:p>
        </p:txBody>
      </p:sp>
      <p:sp>
        <p:nvSpPr>
          <p:cNvPr id="27" name="AutoShape 99">
            <a:extLst>
              <a:ext uri="{FF2B5EF4-FFF2-40B4-BE49-F238E27FC236}">
                <a16:creationId xmlns:a16="http://schemas.microsoft.com/office/drawing/2014/main" id="{06E0F24F-9CEB-52A9-8A0A-A2AAF17AFA47}"/>
              </a:ext>
            </a:extLst>
          </p:cNvPr>
          <p:cNvSpPr>
            <a:spLocks noChangeArrowheads="1"/>
          </p:cNvSpPr>
          <p:nvPr/>
        </p:nvSpPr>
        <p:spPr bwMode="auto">
          <a:xfrm>
            <a:off x="7082920" y="4230800"/>
            <a:ext cx="552450" cy="365332"/>
          </a:xfrm>
          <a:prstGeom prst="leftArrow">
            <a:avLst>
              <a:gd name="adj1" fmla="val 50000"/>
              <a:gd name="adj2" fmla="val 31295"/>
            </a:avLst>
          </a:prstGeom>
          <a:solidFill>
            <a:srgbClr val="FFFFFF">
              <a:lumMod val="75000"/>
            </a:srgbClr>
          </a:solidFill>
          <a:ln>
            <a:noFill/>
          </a:ln>
        </p:spPr>
        <p:txBody>
          <a:bodyPr wrap="none"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1" i="0" u="none" strike="noStrike" kern="0" cap="none" spc="0" normalizeH="0" baseline="0" noProof="0" dirty="0">
              <a:ln>
                <a:noFill/>
              </a:ln>
              <a:solidFill>
                <a:srgbClr val="000000"/>
              </a:solidFill>
              <a:effectLst/>
              <a:uLnTx/>
              <a:uFillTx/>
            </a:endParaRPr>
          </a:p>
        </p:txBody>
      </p:sp>
      <p:sp>
        <p:nvSpPr>
          <p:cNvPr id="28" name="AutoShape 100">
            <a:extLst>
              <a:ext uri="{FF2B5EF4-FFF2-40B4-BE49-F238E27FC236}">
                <a16:creationId xmlns:a16="http://schemas.microsoft.com/office/drawing/2014/main" id="{FC4ABF95-E870-04CA-8CFC-C861C585DEF3}"/>
              </a:ext>
            </a:extLst>
          </p:cNvPr>
          <p:cNvSpPr>
            <a:spLocks noChangeArrowheads="1"/>
          </p:cNvSpPr>
          <p:nvPr/>
        </p:nvSpPr>
        <p:spPr bwMode="auto">
          <a:xfrm>
            <a:off x="7069695" y="3697057"/>
            <a:ext cx="552450" cy="365332"/>
          </a:xfrm>
          <a:prstGeom prst="leftArrow">
            <a:avLst>
              <a:gd name="adj1" fmla="val 50000"/>
              <a:gd name="adj2" fmla="val 31295"/>
            </a:avLst>
          </a:prstGeom>
          <a:solidFill>
            <a:srgbClr val="FFFFFF">
              <a:lumMod val="75000"/>
            </a:srgbClr>
          </a:solidFill>
          <a:ln>
            <a:noFill/>
          </a:ln>
        </p:spPr>
        <p:txBody>
          <a:bodyPr wrap="none"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1" i="0" u="none" strike="noStrike" kern="0" cap="none" spc="0" normalizeH="0" baseline="0" noProof="0" dirty="0">
              <a:ln>
                <a:noFill/>
              </a:ln>
              <a:solidFill>
                <a:srgbClr val="000000"/>
              </a:solidFill>
              <a:effectLst/>
              <a:uLnTx/>
              <a:uFillTx/>
            </a:endParaRPr>
          </a:p>
        </p:txBody>
      </p:sp>
      <p:sp>
        <p:nvSpPr>
          <p:cNvPr id="29" name="Text Box 96">
            <a:extLst>
              <a:ext uri="{FF2B5EF4-FFF2-40B4-BE49-F238E27FC236}">
                <a16:creationId xmlns:a16="http://schemas.microsoft.com/office/drawing/2014/main" id="{FE4A90AB-452B-8922-8DDD-8BC98EA0AAC7}"/>
              </a:ext>
            </a:extLst>
          </p:cNvPr>
          <p:cNvSpPr txBox="1">
            <a:spLocks noChangeArrowheads="1"/>
          </p:cNvSpPr>
          <p:nvPr/>
        </p:nvSpPr>
        <p:spPr bwMode="auto">
          <a:xfrm>
            <a:off x="7721200" y="5333773"/>
            <a:ext cx="1692000" cy="504000"/>
          </a:xfrm>
          <a:prstGeom prst="rect">
            <a:avLst/>
          </a:prstGeom>
          <a:solidFill>
            <a:srgbClr val="A2D2EC"/>
          </a:solidFill>
          <a:ln>
            <a:noFill/>
          </a:ln>
        </p:spPr>
        <p:txBody>
          <a:bodyPr lIns="90000" tIns="46800" rIns="90000" bIns="46800" anchor="ctr">
            <a:no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algn="ctr" defTabSz="914400" eaLnBrk="0" fontAlgn="base" hangingPunct="0">
              <a:lnSpc>
                <a:spcPct val="90000"/>
              </a:lnSpc>
              <a:spcBef>
                <a:spcPct val="50000"/>
              </a:spcBef>
              <a:spcAft>
                <a:spcPct val="0"/>
              </a:spcAft>
            </a:pPr>
            <a:r>
              <a:rPr lang="nl-BE" sz="1400" i="1" noProof="0" dirty="0">
                <a:solidFill>
                  <a:sysClr val="windowText" lastClr="000000"/>
                </a:solidFill>
                <a:latin typeface="Calibri Light"/>
              </a:rPr>
              <a:t>Strategische ontwikkelingsassen</a:t>
            </a:r>
          </a:p>
        </p:txBody>
      </p:sp>
      <p:sp>
        <p:nvSpPr>
          <p:cNvPr id="30" name="AutoShape 98">
            <a:extLst>
              <a:ext uri="{FF2B5EF4-FFF2-40B4-BE49-F238E27FC236}">
                <a16:creationId xmlns:a16="http://schemas.microsoft.com/office/drawing/2014/main" id="{DEC2BAFE-FBC2-4ABA-7C41-71731CEE3142}"/>
              </a:ext>
            </a:extLst>
          </p:cNvPr>
          <p:cNvSpPr>
            <a:spLocks noChangeArrowheads="1"/>
          </p:cNvSpPr>
          <p:nvPr/>
        </p:nvSpPr>
        <p:spPr bwMode="auto">
          <a:xfrm>
            <a:off x="7078748" y="5415516"/>
            <a:ext cx="552450" cy="365332"/>
          </a:xfrm>
          <a:prstGeom prst="leftArrow">
            <a:avLst>
              <a:gd name="adj1" fmla="val 50000"/>
              <a:gd name="adj2" fmla="val 31295"/>
            </a:avLst>
          </a:prstGeom>
          <a:solidFill>
            <a:srgbClr val="FFFFFF">
              <a:lumMod val="75000"/>
            </a:srgbClr>
          </a:solidFill>
          <a:ln>
            <a:noFill/>
          </a:ln>
        </p:spPr>
        <p:txBody>
          <a:bodyPr wrap="none"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1" i="0" u="none" strike="noStrike" kern="0" cap="none" spc="0" normalizeH="0" baseline="0" noProof="0" dirty="0">
              <a:ln>
                <a:noFill/>
              </a:ln>
              <a:solidFill>
                <a:srgbClr val="000000"/>
              </a:solidFill>
              <a:effectLst/>
              <a:uLnTx/>
              <a:uFillTx/>
            </a:endParaRPr>
          </a:p>
        </p:txBody>
      </p:sp>
      <p:sp>
        <p:nvSpPr>
          <p:cNvPr id="31" name="Line 90">
            <a:extLst>
              <a:ext uri="{FF2B5EF4-FFF2-40B4-BE49-F238E27FC236}">
                <a16:creationId xmlns:a16="http://schemas.microsoft.com/office/drawing/2014/main" id="{EC75951B-32CE-FFD6-4338-A84F4CFE7615}"/>
              </a:ext>
            </a:extLst>
          </p:cNvPr>
          <p:cNvSpPr>
            <a:spLocks noChangeShapeType="1"/>
          </p:cNvSpPr>
          <p:nvPr/>
        </p:nvSpPr>
        <p:spPr bwMode="auto">
          <a:xfrm flipV="1">
            <a:off x="3723911" y="4303896"/>
            <a:ext cx="439737" cy="0"/>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1" i="0" u="none" strike="noStrike" kern="0" cap="none" spc="0" normalizeH="0" baseline="0" noProof="0" dirty="0">
              <a:ln>
                <a:noFill/>
              </a:ln>
              <a:solidFill>
                <a:srgbClr val="000000"/>
              </a:solidFill>
              <a:effectLst/>
              <a:uLnTx/>
              <a:uFillTx/>
            </a:endParaRPr>
          </a:p>
        </p:txBody>
      </p:sp>
      <p:sp>
        <p:nvSpPr>
          <p:cNvPr id="32" name="12 Rectángulo">
            <a:extLst>
              <a:ext uri="{FF2B5EF4-FFF2-40B4-BE49-F238E27FC236}">
                <a16:creationId xmlns:a16="http://schemas.microsoft.com/office/drawing/2014/main" id="{3EFC92F6-9C2C-BD44-3C19-D10E477C2C17}"/>
              </a:ext>
            </a:extLst>
          </p:cNvPr>
          <p:cNvSpPr/>
          <p:nvPr/>
        </p:nvSpPr>
        <p:spPr bwMode="auto">
          <a:xfrm>
            <a:off x="649977" y="4413466"/>
            <a:ext cx="3259465" cy="1351706"/>
          </a:xfrm>
          <a:prstGeom prst="rect">
            <a:avLst/>
          </a:prstGeom>
          <a:noFill/>
          <a:ln w="19050" cap="flat" cmpd="sng" algn="ctr">
            <a:solidFill>
              <a:srgbClr val="000000"/>
            </a:solidFill>
            <a:prstDash val="dash"/>
            <a:round/>
            <a:headEnd type="none" w="sm" len="sm"/>
            <a:tailEnd type="none" w="sm" len="sm"/>
          </a:ln>
          <a:effectLst/>
        </p:spPr>
        <p:txBody>
          <a:bodyPr vert="horz" wrap="square" lIns="90000" tIns="46800" rIns="90000" bIns="46800" numCol="1" rtlCol="0" anchor="ctr" anchorCtr="0" compatLnSpc="1">
            <a:prstTxWarp prst="textNoShape">
              <a:avLst/>
            </a:prstTxWarp>
          </a:bodyP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0" i="0" u="none" strike="noStrike" kern="0" cap="none" spc="0" normalizeH="0" baseline="0" noProof="0" dirty="0">
              <a:ln>
                <a:noFill/>
              </a:ln>
              <a:solidFill>
                <a:srgbClr val="000000"/>
              </a:solidFill>
              <a:effectLst/>
              <a:uLnTx/>
              <a:uFillTx/>
            </a:endParaRPr>
          </a:p>
        </p:txBody>
      </p:sp>
      <p:sp>
        <p:nvSpPr>
          <p:cNvPr id="33" name="Line 89">
            <a:extLst>
              <a:ext uri="{FF2B5EF4-FFF2-40B4-BE49-F238E27FC236}">
                <a16:creationId xmlns:a16="http://schemas.microsoft.com/office/drawing/2014/main" id="{CCC59B9C-E42B-198B-553F-9C5F32BE643C}"/>
              </a:ext>
            </a:extLst>
          </p:cNvPr>
          <p:cNvSpPr>
            <a:spLocks noChangeShapeType="1"/>
          </p:cNvSpPr>
          <p:nvPr/>
        </p:nvSpPr>
        <p:spPr bwMode="auto">
          <a:xfrm>
            <a:off x="3764855" y="3854952"/>
            <a:ext cx="422981" cy="11672"/>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1" i="0" u="none" strike="noStrike" kern="0" cap="none" spc="0" normalizeH="0" baseline="0" noProof="0" dirty="0">
              <a:ln>
                <a:noFill/>
              </a:ln>
              <a:solidFill>
                <a:srgbClr val="000000"/>
              </a:solidFill>
              <a:effectLst/>
              <a:uLnTx/>
              <a:uFillTx/>
            </a:endParaRPr>
          </a:p>
        </p:txBody>
      </p:sp>
      <p:sp>
        <p:nvSpPr>
          <p:cNvPr id="34" name="Line 91">
            <a:extLst>
              <a:ext uri="{FF2B5EF4-FFF2-40B4-BE49-F238E27FC236}">
                <a16:creationId xmlns:a16="http://schemas.microsoft.com/office/drawing/2014/main" id="{E2C7CFA5-0987-89DC-DB1B-B66B884A5D98}"/>
              </a:ext>
            </a:extLst>
          </p:cNvPr>
          <p:cNvSpPr>
            <a:spLocks noChangeShapeType="1"/>
          </p:cNvSpPr>
          <p:nvPr/>
        </p:nvSpPr>
        <p:spPr bwMode="auto">
          <a:xfrm>
            <a:off x="3723911" y="5008596"/>
            <a:ext cx="451556" cy="0"/>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1" i="0" u="none" strike="noStrike" kern="0" cap="none" spc="0" normalizeH="0" baseline="0" noProof="0" dirty="0">
              <a:ln>
                <a:noFill/>
              </a:ln>
              <a:solidFill>
                <a:srgbClr val="000000"/>
              </a:solidFill>
              <a:effectLst/>
              <a:uLnTx/>
              <a:uFillTx/>
            </a:endParaRPr>
          </a:p>
        </p:txBody>
      </p:sp>
      <p:sp>
        <p:nvSpPr>
          <p:cNvPr id="35" name="Line 92">
            <a:extLst>
              <a:ext uri="{FF2B5EF4-FFF2-40B4-BE49-F238E27FC236}">
                <a16:creationId xmlns:a16="http://schemas.microsoft.com/office/drawing/2014/main" id="{62ABC822-8CC5-9CFC-40B6-3157D3803F43}"/>
              </a:ext>
            </a:extLst>
          </p:cNvPr>
          <p:cNvSpPr>
            <a:spLocks noChangeShapeType="1"/>
          </p:cNvSpPr>
          <p:nvPr/>
        </p:nvSpPr>
        <p:spPr bwMode="auto">
          <a:xfrm>
            <a:off x="3718001" y="5585773"/>
            <a:ext cx="451556" cy="24818"/>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nl-BE" sz="14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42302905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5674-5F36-D2AF-B200-9058E0E7B331}"/>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B16DFF-90BB-97F0-8578-68C524C61DCF}"/>
              </a:ext>
            </a:extLst>
          </p:cNvPr>
          <p:cNvSpPr>
            <a:spLocks noGrp="1"/>
          </p:cNvSpPr>
          <p:nvPr>
            <p:ph type="body" sz="half" idx="1"/>
          </p:nvPr>
        </p:nvSpPr>
        <p:spPr/>
        <p:txBody>
          <a:bodyPr/>
          <a:lstStyle/>
          <a:p>
            <a:endParaRPr lang="nl-BE" noProof="0" dirty="0"/>
          </a:p>
        </p:txBody>
      </p:sp>
      <p:sp>
        <p:nvSpPr>
          <p:cNvPr id="4" name="Espace réservé du texte 3">
            <a:extLst>
              <a:ext uri="{FF2B5EF4-FFF2-40B4-BE49-F238E27FC236}">
                <a16:creationId xmlns:a16="http://schemas.microsoft.com/office/drawing/2014/main" id="{859502EF-809B-56AD-1ED3-710CEE567E5F}"/>
              </a:ext>
            </a:extLst>
          </p:cNvPr>
          <p:cNvSpPr>
            <a:spLocks noGrp="1"/>
          </p:cNvSpPr>
          <p:nvPr>
            <p:ph type="body" sz="half" idx="10"/>
          </p:nvPr>
        </p:nvSpPr>
        <p:spPr/>
        <p:txBody>
          <a:bodyPr/>
          <a:lstStyle/>
          <a:p>
            <a:endParaRPr lang="nl-BE" noProof="0" dirty="0"/>
          </a:p>
        </p:txBody>
      </p:sp>
      <p:sp>
        <p:nvSpPr>
          <p:cNvPr id="5" name="Rectangle 4">
            <a:extLst>
              <a:ext uri="{FF2B5EF4-FFF2-40B4-BE49-F238E27FC236}">
                <a16:creationId xmlns:a16="http://schemas.microsoft.com/office/drawing/2014/main" id="{1F820D08-2E7A-F2EA-26F8-66363B9CD3D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graphicFrame>
        <p:nvGraphicFramePr>
          <p:cNvPr id="6" name="Table 2">
            <a:extLst>
              <a:ext uri="{FF2B5EF4-FFF2-40B4-BE49-F238E27FC236}">
                <a16:creationId xmlns:a16="http://schemas.microsoft.com/office/drawing/2014/main" id="{49E9EEFC-96C0-242B-0E47-950AED39B0A6}"/>
              </a:ext>
            </a:extLst>
          </p:cNvPr>
          <p:cNvGraphicFramePr>
            <a:graphicFrameLocks noGrp="1"/>
          </p:cNvGraphicFramePr>
          <p:nvPr>
            <p:extLst>
              <p:ext uri="{D42A27DB-BD31-4B8C-83A1-F6EECF244321}">
                <p14:modId xmlns:p14="http://schemas.microsoft.com/office/powerpoint/2010/main" val="3633464920"/>
              </p:ext>
            </p:extLst>
          </p:nvPr>
        </p:nvGraphicFramePr>
        <p:xfrm>
          <a:off x="484174" y="1592263"/>
          <a:ext cx="9000000" cy="294132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152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1" noProof="0" dirty="0">
                          <a:solidFill>
                            <a:schemeClr val="bg1"/>
                          </a:solidFill>
                        </a:rPr>
                        <a:t>Indicator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Periode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300" b="1" noProof="0" dirty="0">
                          <a:solidFill>
                            <a:schemeClr val="bg1"/>
                          </a:solidFill>
                        </a:rPr>
                        <a:t>Bron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indent="0">
                        <a:buFont typeface="Arial" panose="020B0604020202020204" pitchFamily="34" charset="0"/>
                        <a:buNone/>
                      </a:pPr>
                      <a:r>
                        <a:rPr lang="nl-BE" sz="1300" b="1" noProof="0" dirty="0"/>
                        <a:t>Aantal ingediende beroepen tegen beslissingen die leiden tot de heropening van een dossier, per regionaal centrum</a:t>
                      </a:r>
                    </a:p>
                    <a:p>
                      <a:pPr marL="0" indent="0">
                        <a:buFont typeface="Arial" panose="020B0604020202020204" pitchFamily="34" charset="0"/>
                        <a:buNone/>
                      </a:pPr>
                      <a:r>
                        <a:rPr lang="nl-BE" sz="1300" b="0" noProof="0" dirty="0"/>
                        <a:t>Aantal ingediende beroepen bij de rechtbank die hebben geleid tot een administratieve/ medische heropening van het dossier,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Primair / Secundair / Tertiair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95059075"/>
                  </a:ext>
                </a:extLst>
              </a:tr>
              <a:tr h="267947">
                <a:tc>
                  <a:txBody>
                    <a:bodyPr/>
                    <a:lstStyle/>
                    <a:p>
                      <a:pPr marL="0" indent="0">
                        <a:buFont typeface="Arial" panose="020B0604020202020204" pitchFamily="34" charset="0"/>
                        <a:buNone/>
                      </a:pPr>
                      <a:r>
                        <a:rPr lang="nl-BE" sz="1300" b="1" noProof="0" dirty="0"/>
                        <a:t>Percentage heropende dossiers dat tot een andere beslissing heeft geleid, per regionaal centrum</a:t>
                      </a:r>
                      <a:br>
                        <a:rPr lang="nl-BE" sz="1300" b="1" noProof="0" dirty="0"/>
                      </a:br>
                      <a:r>
                        <a:rPr lang="nl-BE" sz="1300" b="0" noProof="0" dirty="0"/>
                        <a:t>Aantal van dossiers die heropend zijn, per regionaal centrum, na een klacht of beroep bij de rechtbank, leidend tot een andere beslissing, per regionaal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Primair / Secundair / Tertiair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0859583"/>
                  </a:ext>
                </a:extLst>
              </a:tr>
              <a:tr h="267947">
                <a:tc>
                  <a:txBody>
                    <a:bodyPr/>
                    <a:lstStyle/>
                    <a:p>
                      <a:pPr marL="0" indent="0">
                        <a:buFont typeface="Arial" panose="020B0604020202020204" pitchFamily="34" charset="0"/>
                        <a:buNone/>
                      </a:pPr>
                      <a:r>
                        <a:rPr lang="nl-BE" sz="1300" b="1" noProof="0" dirty="0"/>
                        <a:t>Aantal herhaalde verzoeken</a:t>
                      </a:r>
                    </a:p>
                    <a:p>
                      <a:pPr marL="0" indent="0">
                        <a:buFont typeface="Arial" panose="020B0604020202020204" pitchFamily="34" charset="0"/>
                        <a:buNone/>
                      </a:pPr>
                      <a:r>
                        <a:rPr lang="nl-BE" sz="1300" b="0" noProof="0" dirty="0"/>
                        <a:t>Percentage herhaalde verzoeken voor dezelfde aanvrager en hetzelfde probleem. </a:t>
                      </a:r>
                      <a:br>
                        <a:rPr lang="nl-BE" sz="1300" b="0" noProof="0" dirty="0"/>
                      </a:br>
                      <a:r>
                        <a:rPr lang="nl-BE" sz="1300" b="0" i="1" noProof="0" dirty="0"/>
                        <a:t>Indicator moet worden verfijnd om onderscheid te maken tussen gerechtvaardigde en niet-gerechtvaardigde herhaalde verzoeken.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Secundair / Tertiair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nl-BE" sz="1300" b="0" noProof="0" dirty="0">
                          <a:solidFill>
                            <a:schemeClr val="tx1"/>
                          </a:solidFill>
                        </a:rPr>
                        <a:t>Jaarlijks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nl-BE" sz="13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99416811"/>
                  </a:ext>
                </a:extLst>
              </a:tr>
            </a:tbl>
          </a:graphicData>
        </a:graphic>
      </p:graphicFrame>
      <p:sp>
        <p:nvSpPr>
          <p:cNvPr id="8" name="Title 1">
            <a:extLst>
              <a:ext uri="{FF2B5EF4-FFF2-40B4-BE49-F238E27FC236}">
                <a16:creationId xmlns:a16="http://schemas.microsoft.com/office/drawing/2014/main" id="{7AD2B9FF-EFC6-A74E-62E1-0E1F17203E64}"/>
              </a:ext>
            </a:extLst>
          </p:cNvPr>
          <p:cNvSpPr>
            <a:spLocks noGrp="1"/>
          </p:cNvSpPr>
          <p:nvPr>
            <p:ph type="title"/>
          </p:nvPr>
        </p:nvSpPr>
        <p:spPr>
          <a:xfrm>
            <a:off x="512749" y="502271"/>
            <a:ext cx="8935322" cy="889207"/>
          </a:xfrm>
        </p:spPr>
        <p:txBody>
          <a:bodyPr/>
          <a:lstStyle/>
          <a:p>
            <a:r>
              <a:rPr lang="nl-BE" noProof="0" dirty="0"/>
              <a:t>Lijst van NTU-meetindicatoren</a:t>
            </a:r>
          </a:p>
        </p:txBody>
      </p:sp>
    </p:spTree>
    <p:extLst>
      <p:ext uri="{BB962C8B-B14F-4D97-AF65-F5344CB8AC3E}">
        <p14:creationId xmlns:p14="http://schemas.microsoft.com/office/powerpoint/2010/main" val="1346201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FDDF3-8F8C-C493-4E1C-2CCF9BD2C275}"/>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E2FC8EE9-CD99-C886-15A3-1443C79C5F9A}"/>
              </a:ext>
            </a:extLst>
          </p:cNvPr>
          <p:cNvSpPr>
            <a:spLocks noGrp="1" noChangeArrowheads="1"/>
          </p:cNvSpPr>
          <p:nvPr>
            <p:ph type="title"/>
          </p:nvPr>
        </p:nvSpPr>
        <p:spPr/>
        <p:txBody>
          <a:bodyPr anchor="t" anchorCtr="0"/>
          <a:lstStyle/>
          <a:p>
            <a:pPr>
              <a:lnSpc>
                <a:spcPts val="2800"/>
              </a:lnSpc>
            </a:pPr>
            <a:r>
              <a:rPr lang="nl-BE" sz="2800" noProof="0" dirty="0">
                <a:solidFill>
                  <a:schemeClr val="tx2"/>
                </a:solidFill>
              </a:rPr>
              <a:t>7</a:t>
            </a:r>
            <a:br>
              <a:rPr lang="nl-BE" sz="2800" noProof="0" dirty="0"/>
            </a:br>
            <a:r>
              <a:rPr lang="nl-BE" sz="2800" noProof="0" dirty="0">
                <a:solidFill>
                  <a:srgbClr val="80234A"/>
                </a:solidFill>
                <a:latin typeface="Calibri Light"/>
                <a:cs typeface="Calibri Light"/>
              </a:rPr>
              <a:t>Bijlagen</a:t>
            </a:r>
            <a:br>
              <a:rPr lang="nl-BE" sz="2800" noProof="0" dirty="0">
                <a:solidFill>
                  <a:srgbClr val="80234A"/>
                </a:solidFill>
                <a:latin typeface="Calibri Light"/>
                <a:cs typeface="Calibri Light"/>
              </a:rPr>
            </a:br>
            <a:endParaRPr lang="nl-BE" sz="2800" noProof="0" dirty="0">
              <a:latin typeface="Calibri Light"/>
              <a:cs typeface="Calibri Light"/>
            </a:endParaRPr>
          </a:p>
        </p:txBody>
      </p:sp>
    </p:spTree>
    <p:extLst>
      <p:ext uri="{BB962C8B-B14F-4D97-AF65-F5344CB8AC3E}">
        <p14:creationId xmlns:p14="http://schemas.microsoft.com/office/powerpoint/2010/main" val="21865574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BBC38-FF66-1825-A49B-72D4F787D0DB}"/>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BA16C2D3-4E02-8C22-FDC4-666508FB5389}"/>
              </a:ext>
            </a:extLst>
          </p:cNvPr>
          <p:cNvSpPr>
            <a:spLocks noGrp="1" noChangeArrowheads="1"/>
          </p:cNvSpPr>
          <p:nvPr>
            <p:ph type="title"/>
          </p:nvPr>
        </p:nvSpPr>
        <p:spPr/>
        <p:txBody>
          <a:bodyPr anchor="t" anchorCtr="0"/>
          <a:lstStyle/>
          <a:p>
            <a:pPr>
              <a:lnSpc>
                <a:spcPts val="2800"/>
              </a:lnSpc>
            </a:pPr>
            <a:r>
              <a:rPr lang="nl-BE" sz="2800" noProof="0" dirty="0">
                <a:solidFill>
                  <a:schemeClr val="tx2"/>
                </a:solidFill>
              </a:rPr>
              <a:t>7.1</a:t>
            </a:r>
            <a:br>
              <a:rPr lang="nl-BE" sz="2800" noProof="0" dirty="0"/>
            </a:br>
            <a:r>
              <a:rPr lang="nl-BE" sz="2800" noProof="0" dirty="0">
                <a:solidFill>
                  <a:srgbClr val="80234A"/>
                </a:solidFill>
                <a:latin typeface="Calibri Light"/>
                <a:cs typeface="Calibri Light"/>
              </a:rPr>
              <a:t>Bijlagen</a:t>
            </a:r>
            <a:br>
              <a:rPr lang="nl-BE" sz="2800" noProof="0" dirty="0">
                <a:solidFill>
                  <a:srgbClr val="80234A"/>
                </a:solidFill>
                <a:latin typeface="Calibri Light"/>
                <a:cs typeface="Calibri Light"/>
              </a:rPr>
            </a:br>
            <a:r>
              <a:rPr lang="nl-BE" sz="2800" b="0" noProof="0" dirty="0">
                <a:latin typeface="Calibri Light"/>
                <a:cs typeface="Calibri Light"/>
              </a:rPr>
              <a:t>Haalbaarheidscriteria</a:t>
            </a:r>
            <a:br>
              <a:rPr lang="nl-BE" sz="2800" noProof="0" dirty="0">
                <a:solidFill>
                  <a:srgbClr val="80234A"/>
                </a:solidFill>
                <a:latin typeface="Calibri Light"/>
                <a:cs typeface="Calibri Light"/>
              </a:rPr>
            </a:br>
            <a:endParaRPr lang="nl-BE" sz="2800" noProof="0" dirty="0">
              <a:latin typeface="Calibri Light"/>
              <a:cs typeface="Calibri Light"/>
            </a:endParaRPr>
          </a:p>
        </p:txBody>
      </p:sp>
    </p:spTree>
    <p:extLst>
      <p:ext uri="{BB962C8B-B14F-4D97-AF65-F5344CB8AC3E}">
        <p14:creationId xmlns:p14="http://schemas.microsoft.com/office/powerpoint/2010/main" val="19813529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7405B-17DF-8A15-9200-9AE6021BAE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EBA00D4-E18C-DF5B-C038-08FD304A2FB9}"/>
              </a:ext>
            </a:extLst>
          </p:cNvPr>
          <p:cNvSpPr>
            <a:spLocks noGrp="1"/>
          </p:cNvSpPr>
          <p:nvPr>
            <p:ph type="title"/>
          </p:nvPr>
        </p:nvSpPr>
        <p:spPr/>
        <p:txBody>
          <a:bodyPr/>
          <a:lstStyle/>
          <a:p>
            <a:r>
              <a:rPr lang="nl-BE" noProof="0" dirty="0"/>
              <a:t>De haalbaarheid van een actie wordt beoordeeld aan de hand van verschillende dimensies</a:t>
            </a:r>
          </a:p>
        </p:txBody>
      </p:sp>
      <p:sp>
        <p:nvSpPr>
          <p:cNvPr id="4" name="Marcador de contenido 3">
            <a:extLst>
              <a:ext uri="{FF2B5EF4-FFF2-40B4-BE49-F238E27FC236}">
                <a16:creationId xmlns:a16="http://schemas.microsoft.com/office/drawing/2014/main" id="{90F22890-99C3-B3A6-ECBE-EE51C9759FB3}"/>
              </a:ext>
            </a:extLst>
          </p:cNvPr>
          <p:cNvSpPr>
            <a:spLocks noGrp="1"/>
          </p:cNvSpPr>
          <p:nvPr>
            <p:ph idx="1"/>
          </p:nvPr>
        </p:nvSpPr>
        <p:spPr>
          <a:xfrm>
            <a:off x="498475" y="1595912"/>
            <a:ext cx="8955088" cy="4447371"/>
          </a:xfrm>
        </p:spPr>
        <p:txBody>
          <a:bodyPr/>
          <a:lstStyle/>
          <a:p>
            <a:pPr marL="0" indent="0">
              <a:lnSpc>
                <a:spcPct val="100000"/>
              </a:lnSpc>
              <a:spcBef>
                <a:spcPts val="300"/>
              </a:spcBef>
              <a:spcAft>
                <a:spcPts val="300"/>
              </a:spcAft>
              <a:buNone/>
            </a:pPr>
            <a:r>
              <a:rPr lang="nl-BE" noProof="0" dirty="0"/>
              <a:t>Als onderdeel van dit project zullen we 6 dimensies analyseren om de haalbaarheid te beoordelen:</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Niet alle dimensies zijn van toepassing op alle acties. </a:t>
            </a:r>
          </a:p>
        </p:txBody>
      </p:sp>
      <p:sp>
        <p:nvSpPr>
          <p:cNvPr id="17" name="Rectangle 4">
            <a:extLst>
              <a:ext uri="{FF2B5EF4-FFF2-40B4-BE49-F238E27FC236}">
                <a16:creationId xmlns:a16="http://schemas.microsoft.com/office/drawing/2014/main" id="{4F9E268D-08E3-627C-30EC-3EF53DE1F9C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Bijlagen : Haalbaarheidscriteria</a:t>
            </a:r>
          </a:p>
        </p:txBody>
      </p:sp>
      <p:sp>
        <p:nvSpPr>
          <p:cNvPr id="6" name="Rectangle 5">
            <a:extLst>
              <a:ext uri="{FF2B5EF4-FFF2-40B4-BE49-F238E27FC236}">
                <a16:creationId xmlns:a16="http://schemas.microsoft.com/office/drawing/2014/main" id="{F75B6D37-BECA-6525-1972-482ADAB5D42C}"/>
              </a:ext>
            </a:extLst>
          </p:cNvPr>
          <p:cNvSpPr/>
          <p:nvPr/>
        </p:nvSpPr>
        <p:spPr bwMode="auto">
          <a:xfrm>
            <a:off x="5038723" y="4052255"/>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Politieke haalbaarheid</a:t>
            </a:r>
          </a:p>
        </p:txBody>
      </p:sp>
      <p:sp>
        <p:nvSpPr>
          <p:cNvPr id="7" name="Rectangle 6">
            <a:extLst>
              <a:ext uri="{FF2B5EF4-FFF2-40B4-BE49-F238E27FC236}">
                <a16:creationId xmlns:a16="http://schemas.microsoft.com/office/drawing/2014/main" id="{6A68CABA-FEFD-96F4-1512-7B5E19D1E513}"/>
              </a:ext>
            </a:extLst>
          </p:cNvPr>
          <p:cNvSpPr/>
          <p:nvPr/>
        </p:nvSpPr>
        <p:spPr bwMode="auto">
          <a:xfrm>
            <a:off x="2830512" y="2465388"/>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Haalbaarheid in termen van middelen</a:t>
            </a:r>
          </a:p>
        </p:txBody>
      </p:sp>
      <p:sp>
        <p:nvSpPr>
          <p:cNvPr id="8" name="Rectangle 7">
            <a:extLst>
              <a:ext uri="{FF2B5EF4-FFF2-40B4-BE49-F238E27FC236}">
                <a16:creationId xmlns:a16="http://schemas.microsoft.com/office/drawing/2014/main" id="{A0F58123-D91D-9AE4-E3A7-DAEBD199AF1E}"/>
              </a:ext>
            </a:extLst>
          </p:cNvPr>
          <p:cNvSpPr/>
          <p:nvPr/>
        </p:nvSpPr>
        <p:spPr bwMode="auto">
          <a:xfrm>
            <a:off x="622300" y="2465388"/>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Economische haalbaarheid</a:t>
            </a:r>
          </a:p>
        </p:txBody>
      </p:sp>
      <p:sp>
        <p:nvSpPr>
          <p:cNvPr id="9" name="Rectangle 8">
            <a:extLst>
              <a:ext uri="{FF2B5EF4-FFF2-40B4-BE49-F238E27FC236}">
                <a16:creationId xmlns:a16="http://schemas.microsoft.com/office/drawing/2014/main" id="{AC50F9D0-FDA8-CA87-D484-FA417CA2B88B}"/>
              </a:ext>
            </a:extLst>
          </p:cNvPr>
          <p:cNvSpPr/>
          <p:nvPr/>
        </p:nvSpPr>
        <p:spPr bwMode="auto">
          <a:xfrm>
            <a:off x="5038724" y="2465388"/>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Technische haalbaarheid</a:t>
            </a:r>
          </a:p>
        </p:txBody>
      </p:sp>
      <p:sp>
        <p:nvSpPr>
          <p:cNvPr id="11" name="Rectangle 10">
            <a:extLst>
              <a:ext uri="{FF2B5EF4-FFF2-40B4-BE49-F238E27FC236}">
                <a16:creationId xmlns:a16="http://schemas.microsoft.com/office/drawing/2014/main" id="{C5CD2B24-98A5-3FB2-EC07-02EB7E98834B}"/>
              </a:ext>
            </a:extLst>
          </p:cNvPr>
          <p:cNvSpPr/>
          <p:nvPr/>
        </p:nvSpPr>
        <p:spPr bwMode="auto">
          <a:xfrm>
            <a:off x="2830512" y="4052255"/>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Sociale en culturele haalbaarheid</a:t>
            </a:r>
          </a:p>
        </p:txBody>
      </p:sp>
      <p:sp>
        <p:nvSpPr>
          <p:cNvPr id="12" name="Rectangle 11">
            <a:extLst>
              <a:ext uri="{FF2B5EF4-FFF2-40B4-BE49-F238E27FC236}">
                <a16:creationId xmlns:a16="http://schemas.microsoft.com/office/drawing/2014/main" id="{9460C02D-DB4E-6C0E-671D-4A667554DB89}"/>
              </a:ext>
            </a:extLst>
          </p:cNvPr>
          <p:cNvSpPr/>
          <p:nvPr/>
        </p:nvSpPr>
        <p:spPr bwMode="auto">
          <a:xfrm>
            <a:off x="622300" y="4052255"/>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700" noProof="0" dirty="0">
                <a:solidFill>
                  <a:schemeClr val="bg1"/>
                </a:solidFill>
                <a:latin typeface="Calibri Light" panose="020F0302020204030204" pitchFamily="34" charset="0"/>
              </a:rPr>
              <a:t>Organisatorische </a:t>
            </a:r>
            <a:r>
              <a:rPr lang="nl-BE" sz="1800" noProof="0" dirty="0">
                <a:solidFill>
                  <a:schemeClr val="bg1"/>
                </a:solidFill>
                <a:latin typeface="Calibri Light" panose="020F0302020204030204" pitchFamily="34" charset="0"/>
              </a:rPr>
              <a:t>haalbaarheid</a:t>
            </a:r>
          </a:p>
        </p:txBody>
      </p:sp>
      <p:sp>
        <p:nvSpPr>
          <p:cNvPr id="3" name="Right Brace 2">
            <a:extLst>
              <a:ext uri="{FF2B5EF4-FFF2-40B4-BE49-F238E27FC236}">
                <a16:creationId xmlns:a16="http://schemas.microsoft.com/office/drawing/2014/main" id="{5278A2BF-4053-9B2F-5909-72F06D58FE42}"/>
              </a:ext>
            </a:extLst>
          </p:cNvPr>
          <p:cNvSpPr/>
          <p:nvPr/>
        </p:nvSpPr>
        <p:spPr bwMode="auto">
          <a:xfrm>
            <a:off x="7029450" y="2465388"/>
            <a:ext cx="247650" cy="2844167"/>
          </a:xfrm>
          <a:prstGeom prst="rightBrac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nl-BE" sz="1400" b="1" i="0" u="none" strike="noStrike" cap="none" normalizeH="0" baseline="0" noProof="0" dirty="0">
              <a:ln>
                <a:noFill/>
              </a:ln>
              <a:solidFill>
                <a:schemeClr val="tx1"/>
              </a:solidFill>
              <a:effectLst/>
              <a:latin typeface="Verdana" panose="020B0604030504040204" pitchFamily="34" charset="0"/>
            </a:endParaRPr>
          </a:p>
        </p:txBody>
      </p:sp>
      <p:sp>
        <p:nvSpPr>
          <p:cNvPr id="5" name="TextBox 4">
            <a:extLst>
              <a:ext uri="{FF2B5EF4-FFF2-40B4-BE49-F238E27FC236}">
                <a16:creationId xmlns:a16="http://schemas.microsoft.com/office/drawing/2014/main" id="{0BF96061-771E-6283-6D07-FA2756E9EA84}"/>
              </a:ext>
            </a:extLst>
          </p:cNvPr>
          <p:cNvSpPr txBox="1"/>
          <p:nvPr/>
        </p:nvSpPr>
        <p:spPr>
          <a:xfrm>
            <a:off x="7395672" y="2738458"/>
            <a:ext cx="2181716" cy="2308324"/>
          </a:xfrm>
          <a:prstGeom prst="rect">
            <a:avLst/>
          </a:prstGeom>
          <a:noFill/>
        </p:spPr>
        <p:txBody>
          <a:bodyPr wrap="square" rtlCol="0">
            <a:spAutoFit/>
          </a:bodyPr>
          <a:lstStyle/>
          <a:p>
            <a:pPr marL="0" indent="0">
              <a:buClr>
                <a:schemeClr val="tx2"/>
              </a:buClr>
              <a:buFont typeface="Arial" panose="020B0604020202020204" pitchFamily="34" charset="0"/>
              <a:buNone/>
            </a:pPr>
            <a:r>
              <a:rPr lang="nl-BE" sz="1600" b="0" noProof="0" dirty="0">
                <a:latin typeface="+mn-lt"/>
              </a:rPr>
              <a:t>Voor elke actie en elke dimensie wordt een score van 1 tot 4 toegekend om de haalbaarheid te beoordelen, met :</a:t>
            </a:r>
          </a:p>
          <a:p>
            <a:pPr marL="0" indent="0">
              <a:buClr>
                <a:schemeClr val="tx2"/>
              </a:buClr>
              <a:buFont typeface="Arial" panose="020B0604020202020204" pitchFamily="34" charset="0"/>
              <a:buNone/>
            </a:pPr>
            <a:endParaRPr lang="nl-BE" sz="1600" b="0" noProof="0" dirty="0">
              <a:latin typeface="+mn-lt"/>
            </a:endParaRPr>
          </a:p>
          <a:p>
            <a:pPr marL="180975" indent="-180975">
              <a:buClr>
                <a:schemeClr val="tx2"/>
              </a:buClr>
              <a:buFont typeface="+mj-lt"/>
              <a:buAutoNum type="arabicPeriod"/>
            </a:pPr>
            <a:r>
              <a:rPr lang="nl-BE" sz="1600" b="0" noProof="0" dirty="0">
                <a:latin typeface="+mn-lt"/>
              </a:rPr>
              <a:t>Lage haalbaarheid</a:t>
            </a:r>
          </a:p>
          <a:p>
            <a:pPr marL="180975" indent="-180975">
              <a:buClr>
                <a:schemeClr val="tx2"/>
              </a:buClr>
              <a:buFont typeface="+mj-lt"/>
              <a:buAutoNum type="arabicPeriod"/>
            </a:pPr>
            <a:r>
              <a:rPr lang="nl-BE" sz="1600" b="0" noProof="0" dirty="0">
                <a:latin typeface="+mn-lt"/>
              </a:rPr>
              <a:t>Matige haalbaarheid</a:t>
            </a:r>
          </a:p>
          <a:p>
            <a:pPr marL="180975" indent="-180975">
              <a:buClr>
                <a:schemeClr val="tx2"/>
              </a:buClr>
              <a:buFont typeface="+mj-lt"/>
              <a:buAutoNum type="arabicPeriod"/>
            </a:pPr>
            <a:r>
              <a:rPr lang="nl-BE" sz="1600" b="0" noProof="0" dirty="0">
                <a:latin typeface="+mn-lt"/>
              </a:rPr>
              <a:t>Hoge haalbaarheid</a:t>
            </a:r>
          </a:p>
          <a:p>
            <a:pPr marL="180975" indent="-180975">
              <a:buClr>
                <a:schemeClr val="tx2"/>
              </a:buClr>
              <a:buFont typeface="+mj-lt"/>
              <a:buAutoNum type="arabicPeriod"/>
            </a:pPr>
            <a:r>
              <a:rPr lang="nl-BE" sz="1600" b="0" noProof="0" dirty="0">
                <a:latin typeface="+mn-lt"/>
              </a:rPr>
              <a:t>Zeer hoge haalbaarheid </a:t>
            </a:r>
          </a:p>
        </p:txBody>
      </p:sp>
    </p:spTree>
    <p:extLst>
      <p:ext uri="{BB962C8B-B14F-4D97-AF65-F5344CB8AC3E}">
        <p14:creationId xmlns:p14="http://schemas.microsoft.com/office/powerpoint/2010/main" val="37307331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0EE0-A70C-6C0A-D660-AD3506D7072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7242BC-2D7C-E805-2715-30C83361BE1C}"/>
              </a:ext>
            </a:extLst>
          </p:cNvPr>
          <p:cNvSpPr>
            <a:spLocks noGrp="1"/>
          </p:cNvSpPr>
          <p:nvPr>
            <p:ph type="title"/>
          </p:nvPr>
        </p:nvSpPr>
        <p:spPr/>
        <p:txBody>
          <a:bodyPr/>
          <a:lstStyle/>
          <a:p>
            <a:r>
              <a:rPr lang="nl-BE" noProof="0" dirty="0"/>
              <a:t>Overweging van economische haalbaarheid</a:t>
            </a:r>
          </a:p>
        </p:txBody>
      </p:sp>
      <p:sp>
        <p:nvSpPr>
          <p:cNvPr id="4" name="Marcador de contenido 3">
            <a:extLst>
              <a:ext uri="{FF2B5EF4-FFF2-40B4-BE49-F238E27FC236}">
                <a16:creationId xmlns:a16="http://schemas.microsoft.com/office/drawing/2014/main" id="{C80333F6-80E9-2111-078F-2F1DD918794C}"/>
              </a:ext>
            </a:extLst>
          </p:cNvPr>
          <p:cNvSpPr>
            <a:spLocks noGrp="1"/>
          </p:cNvSpPr>
          <p:nvPr>
            <p:ph idx="1"/>
          </p:nvPr>
        </p:nvSpPr>
        <p:spPr>
          <a:xfrm>
            <a:off x="2495550" y="1595912"/>
            <a:ext cx="6958013" cy="2754600"/>
          </a:xfrm>
        </p:spPr>
        <p:txBody>
          <a:bodyPr/>
          <a:lstStyle/>
          <a:p>
            <a:pPr marL="0" indent="0">
              <a:lnSpc>
                <a:spcPct val="100000"/>
              </a:lnSpc>
              <a:spcBef>
                <a:spcPts val="300"/>
              </a:spcBef>
              <a:spcAft>
                <a:spcPts val="300"/>
              </a:spcAft>
              <a:buNone/>
            </a:pPr>
            <a:r>
              <a:rPr lang="nl-BE" noProof="0" dirty="0"/>
              <a:t>Hierbij worden de initiële en terugkerende kosten van een actie beoordeeld in verhouding tot de beschikbare financiële middelen en de verwachte voordelen.</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Welke vragen moeten worden gesteld?</a:t>
            </a:r>
          </a:p>
          <a:p>
            <a:pPr>
              <a:lnSpc>
                <a:spcPct val="100000"/>
              </a:lnSpc>
              <a:spcBef>
                <a:spcPts val="300"/>
              </a:spcBef>
              <a:spcAft>
                <a:spcPts val="300"/>
              </a:spcAft>
            </a:pPr>
            <a:r>
              <a:rPr lang="nl-BE" noProof="0" dirty="0"/>
              <a:t>Wat zijn de initiële en terugkerende kosten van de actie?</a:t>
            </a:r>
          </a:p>
          <a:p>
            <a:pPr>
              <a:lnSpc>
                <a:spcPct val="100000"/>
              </a:lnSpc>
              <a:spcBef>
                <a:spcPts val="300"/>
              </a:spcBef>
              <a:spcAft>
                <a:spcPts val="300"/>
              </a:spcAft>
            </a:pPr>
            <a:r>
              <a:rPr lang="nl-BE" noProof="0" dirty="0"/>
              <a:t>Zijn de benodigde financiële middelen beschikbaar?</a:t>
            </a:r>
          </a:p>
          <a:p>
            <a:pPr>
              <a:lnSpc>
                <a:spcPct val="100000"/>
              </a:lnSpc>
              <a:spcBef>
                <a:spcPts val="300"/>
              </a:spcBef>
              <a:spcAft>
                <a:spcPts val="300"/>
              </a:spcAft>
            </a:pPr>
            <a:r>
              <a:rPr lang="nl-BE" noProof="0" dirty="0"/>
              <a:t>Is er externe financiering beschikbaar om de actie te ondersteunen?</a:t>
            </a:r>
          </a:p>
          <a:p>
            <a:pPr>
              <a:lnSpc>
                <a:spcPct val="100000"/>
              </a:lnSpc>
              <a:spcBef>
                <a:spcPts val="300"/>
              </a:spcBef>
              <a:spcAft>
                <a:spcPts val="300"/>
              </a:spcAft>
            </a:pPr>
            <a:r>
              <a:rPr lang="nl-BE" noProof="0" dirty="0"/>
              <a:t>Is de kosten-batenverhouding gunstig?</a:t>
            </a:r>
          </a:p>
          <a:p>
            <a:pPr>
              <a:lnSpc>
                <a:spcPct val="100000"/>
              </a:lnSpc>
              <a:spcBef>
                <a:spcPts val="300"/>
              </a:spcBef>
              <a:spcAft>
                <a:spcPts val="300"/>
              </a:spcAft>
            </a:pPr>
            <a:r>
              <a:rPr lang="nl-BE" noProof="0" dirty="0"/>
              <a:t>Is het project op lange termijn financieel duurzaam?</a:t>
            </a:r>
          </a:p>
        </p:txBody>
      </p:sp>
      <p:sp>
        <p:nvSpPr>
          <p:cNvPr id="17" name="Rectangle 4">
            <a:extLst>
              <a:ext uri="{FF2B5EF4-FFF2-40B4-BE49-F238E27FC236}">
                <a16:creationId xmlns:a16="http://schemas.microsoft.com/office/drawing/2014/main" id="{0546C64E-F662-FF45-8B98-307E4224FB4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Bijlagen : Haalbaarheidscriteria</a:t>
            </a:r>
          </a:p>
        </p:txBody>
      </p:sp>
      <p:sp>
        <p:nvSpPr>
          <p:cNvPr id="8" name="Rectangle 7">
            <a:extLst>
              <a:ext uri="{FF2B5EF4-FFF2-40B4-BE49-F238E27FC236}">
                <a16:creationId xmlns:a16="http://schemas.microsoft.com/office/drawing/2014/main" id="{2CD4FCBC-C220-305E-BCB3-4E94650CE8F0}"/>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Economische haalbaarheid</a:t>
            </a:r>
          </a:p>
        </p:txBody>
      </p:sp>
    </p:spTree>
    <p:extLst>
      <p:ext uri="{BB962C8B-B14F-4D97-AF65-F5344CB8AC3E}">
        <p14:creationId xmlns:p14="http://schemas.microsoft.com/office/powerpoint/2010/main" val="37336140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79E7C-F804-7F80-742E-47D60CEB95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BE916BA-AFA0-899B-E251-7C4D9C62BAEC}"/>
              </a:ext>
            </a:extLst>
          </p:cNvPr>
          <p:cNvSpPr>
            <a:spLocks noGrp="1"/>
          </p:cNvSpPr>
          <p:nvPr>
            <p:ph type="title"/>
          </p:nvPr>
        </p:nvSpPr>
        <p:spPr/>
        <p:txBody>
          <a:bodyPr/>
          <a:lstStyle/>
          <a:p>
            <a:r>
              <a:rPr lang="nl-BE" noProof="0" dirty="0"/>
              <a:t>Overweging van haalbaarheid in termen van middelen</a:t>
            </a:r>
          </a:p>
        </p:txBody>
      </p:sp>
      <p:sp>
        <p:nvSpPr>
          <p:cNvPr id="4" name="Marcador de contenido 3">
            <a:extLst>
              <a:ext uri="{FF2B5EF4-FFF2-40B4-BE49-F238E27FC236}">
                <a16:creationId xmlns:a16="http://schemas.microsoft.com/office/drawing/2014/main" id="{623C67E1-9DA9-5F0E-9EA7-1960C6C1627E}"/>
              </a:ext>
            </a:extLst>
          </p:cNvPr>
          <p:cNvSpPr>
            <a:spLocks noGrp="1"/>
          </p:cNvSpPr>
          <p:nvPr>
            <p:ph idx="1"/>
          </p:nvPr>
        </p:nvSpPr>
        <p:spPr>
          <a:xfrm>
            <a:off x="2495550" y="1595912"/>
            <a:ext cx="6958013" cy="3000821"/>
          </a:xfrm>
        </p:spPr>
        <p:txBody>
          <a:bodyPr/>
          <a:lstStyle/>
          <a:p>
            <a:pPr marL="0" indent="0">
              <a:lnSpc>
                <a:spcPct val="100000"/>
              </a:lnSpc>
              <a:spcBef>
                <a:spcPts val="300"/>
              </a:spcBef>
              <a:spcAft>
                <a:spcPts val="300"/>
              </a:spcAft>
              <a:buNone/>
            </a:pPr>
            <a:r>
              <a:rPr lang="nl-BE" noProof="0" dirty="0"/>
              <a:t>Analyse van de beschikbaarheid van de vaardigheden, het personeel en de infrastructuur die nodig zijn om de actie uit te voeren.</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Welke vragen moeten worden gesteld?</a:t>
            </a:r>
          </a:p>
          <a:p>
            <a:pPr>
              <a:lnSpc>
                <a:spcPct val="100000"/>
              </a:lnSpc>
              <a:spcBef>
                <a:spcPts val="300"/>
              </a:spcBef>
              <a:spcAft>
                <a:spcPts val="300"/>
              </a:spcAft>
            </a:pPr>
            <a:r>
              <a:rPr lang="nl-BE" noProof="0" dirty="0"/>
              <a:t>Hebben we de benodigde vaardigheden in huis?</a:t>
            </a:r>
          </a:p>
          <a:p>
            <a:pPr>
              <a:lnSpc>
                <a:spcPct val="100000"/>
              </a:lnSpc>
              <a:spcBef>
                <a:spcPts val="300"/>
              </a:spcBef>
              <a:spcAft>
                <a:spcPts val="300"/>
              </a:spcAft>
            </a:pPr>
            <a:r>
              <a:rPr lang="nl-BE" noProof="0" dirty="0"/>
              <a:t>Vereist het project werving of training?</a:t>
            </a:r>
          </a:p>
          <a:p>
            <a:pPr>
              <a:lnSpc>
                <a:spcPct val="100000"/>
              </a:lnSpc>
              <a:spcBef>
                <a:spcPts val="300"/>
              </a:spcBef>
              <a:spcAft>
                <a:spcPts val="300"/>
              </a:spcAft>
            </a:pPr>
            <a:r>
              <a:rPr lang="nl-BE" noProof="0" dirty="0"/>
              <a:t>Kan de werklast worden opgevangen door bestaande teams?</a:t>
            </a:r>
          </a:p>
          <a:p>
            <a:pPr>
              <a:lnSpc>
                <a:spcPct val="100000"/>
              </a:lnSpc>
              <a:spcBef>
                <a:spcPts val="300"/>
              </a:spcBef>
              <a:spcAft>
                <a:spcPts val="300"/>
              </a:spcAft>
            </a:pPr>
            <a:r>
              <a:rPr lang="nl-BE" noProof="0" dirty="0"/>
              <a:t>Kunnen partners of dienstverleners worden gemobiliseerd om een tekort aan middelen op te vullen?</a:t>
            </a:r>
          </a:p>
          <a:p>
            <a:pPr>
              <a:lnSpc>
                <a:spcPct val="100000"/>
              </a:lnSpc>
              <a:spcBef>
                <a:spcPts val="300"/>
              </a:spcBef>
              <a:spcAft>
                <a:spcPts val="300"/>
              </a:spcAft>
            </a:pPr>
            <a:r>
              <a:rPr lang="nl-BE" noProof="0" dirty="0"/>
              <a:t>Is de nodige infrastructuur en uitrusting toegankelijk?</a:t>
            </a:r>
          </a:p>
        </p:txBody>
      </p:sp>
      <p:sp>
        <p:nvSpPr>
          <p:cNvPr id="17" name="Rectangle 4">
            <a:extLst>
              <a:ext uri="{FF2B5EF4-FFF2-40B4-BE49-F238E27FC236}">
                <a16:creationId xmlns:a16="http://schemas.microsoft.com/office/drawing/2014/main" id="{611AA3D2-B985-59E9-020B-A81CB39F8B5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Bijlagen : Haalbaarheidscriteria</a:t>
            </a:r>
          </a:p>
        </p:txBody>
      </p:sp>
      <p:sp>
        <p:nvSpPr>
          <p:cNvPr id="8" name="Rectangle 7">
            <a:extLst>
              <a:ext uri="{FF2B5EF4-FFF2-40B4-BE49-F238E27FC236}">
                <a16:creationId xmlns:a16="http://schemas.microsoft.com/office/drawing/2014/main" id="{78D3448A-4330-964A-1127-E61810E20161}"/>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Haalbaarheid in termen van middelen</a:t>
            </a:r>
          </a:p>
        </p:txBody>
      </p:sp>
    </p:spTree>
    <p:extLst>
      <p:ext uri="{BB962C8B-B14F-4D97-AF65-F5344CB8AC3E}">
        <p14:creationId xmlns:p14="http://schemas.microsoft.com/office/powerpoint/2010/main" val="41739266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998FA-3D70-2638-6A48-77D99FE930C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E4024B-47A8-B076-FF1E-DD86A87270AB}"/>
              </a:ext>
            </a:extLst>
          </p:cNvPr>
          <p:cNvSpPr>
            <a:spLocks noGrp="1"/>
          </p:cNvSpPr>
          <p:nvPr>
            <p:ph type="title"/>
          </p:nvPr>
        </p:nvSpPr>
        <p:spPr/>
        <p:txBody>
          <a:bodyPr/>
          <a:lstStyle/>
          <a:p>
            <a:r>
              <a:rPr lang="nl-BE" noProof="0" dirty="0"/>
              <a:t>Overweging van technische haalbaarheid</a:t>
            </a:r>
          </a:p>
        </p:txBody>
      </p:sp>
      <p:sp>
        <p:nvSpPr>
          <p:cNvPr id="4" name="Marcador de contenido 3">
            <a:extLst>
              <a:ext uri="{FF2B5EF4-FFF2-40B4-BE49-F238E27FC236}">
                <a16:creationId xmlns:a16="http://schemas.microsoft.com/office/drawing/2014/main" id="{8B32FA29-0862-469C-2669-E05933A821D8}"/>
              </a:ext>
            </a:extLst>
          </p:cNvPr>
          <p:cNvSpPr>
            <a:spLocks noGrp="1"/>
          </p:cNvSpPr>
          <p:nvPr>
            <p:ph idx="1"/>
          </p:nvPr>
        </p:nvSpPr>
        <p:spPr>
          <a:xfrm>
            <a:off x="2495550" y="1595912"/>
            <a:ext cx="6958013" cy="3000821"/>
          </a:xfrm>
        </p:spPr>
        <p:txBody>
          <a:bodyPr/>
          <a:lstStyle/>
          <a:p>
            <a:pPr marL="0" indent="0">
              <a:lnSpc>
                <a:spcPct val="100000"/>
              </a:lnSpc>
              <a:spcBef>
                <a:spcPts val="300"/>
              </a:spcBef>
              <a:spcAft>
                <a:spcPts val="300"/>
              </a:spcAft>
              <a:buNone/>
            </a:pPr>
            <a:r>
              <a:rPr lang="nl-BE" noProof="0" dirty="0"/>
              <a:t>Het vermogen om de actie te implementeren in lijn met bestaande technologieën, compatibiliteit met huidige infrastructuren en technische beperkingen.</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Welke vragen moeten worden gesteld?</a:t>
            </a:r>
          </a:p>
          <a:p>
            <a:pPr>
              <a:lnSpc>
                <a:spcPct val="100000"/>
              </a:lnSpc>
              <a:spcBef>
                <a:spcPts val="300"/>
              </a:spcBef>
              <a:spcAft>
                <a:spcPts val="300"/>
              </a:spcAft>
            </a:pPr>
            <a:r>
              <a:rPr lang="nl-BE" noProof="0" dirty="0"/>
              <a:t>Bestaan de nodige technologieën en tools of moeten ze ontwikkeld worden?</a:t>
            </a:r>
          </a:p>
          <a:p>
            <a:pPr>
              <a:lnSpc>
                <a:spcPct val="100000"/>
              </a:lnSpc>
              <a:spcBef>
                <a:spcPts val="300"/>
              </a:spcBef>
              <a:spcAft>
                <a:spcPts val="300"/>
              </a:spcAft>
            </a:pPr>
            <a:r>
              <a:rPr lang="nl-BE" noProof="0" dirty="0"/>
              <a:t>Is het project compatibel met bestaande systemen en infrastructuren?</a:t>
            </a:r>
          </a:p>
          <a:p>
            <a:pPr>
              <a:lnSpc>
                <a:spcPct val="100000"/>
              </a:lnSpc>
              <a:spcBef>
                <a:spcPts val="300"/>
              </a:spcBef>
              <a:spcAft>
                <a:spcPts val="300"/>
              </a:spcAft>
            </a:pPr>
            <a:r>
              <a:rPr lang="nl-BE" noProof="0" dirty="0"/>
              <a:t>Zijn er technische risico's of belangrijke beperkingen die overwonnen moeten worden?</a:t>
            </a:r>
          </a:p>
          <a:p>
            <a:pPr>
              <a:lnSpc>
                <a:spcPct val="100000"/>
              </a:lnSpc>
              <a:spcBef>
                <a:spcPts val="300"/>
              </a:spcBef>
              <a:spcAft>
                <a:spcPts val="300"/>
              </a:spcAft>
            </a:pPr>
            <a:r>
              <a:rPr lang="nl-BE" noProof="0" dirty="0"/>
              <a:t>Is de actie veilig en voldoet deze aan de wettelijke vereisten (bijv. RGPD)?</a:t>
            </a:r>
          </a:p>
          <a:p>
            <a:pPr>
              <a:lnSpc>
                <a:spcPct val="100000"/>
              </a:lnSpc>
              <a:spcBef>
                <a:spcPts val="300"/>
              </a:spcBef>
              <a:spcAft>
                <a:spcPts val="300"/>
              </a:spcAft>
            </a:pPr>
            <a:r>
              <a:rPr lang="nl-BE" noProof="0" dirty="0"/>
              <a:t>Kan de actie op de lange termijn worden gehandhaafd en ontwikkeld?</a:t>
            </a:r>
          </a:p>
        </p:txBody>
      </p:sp>
      <p:sp>
        <p:nvSpPr>
          <p:cNvPr id="17" name="Rectangle 4">
            <a:extLst>
              <a:ext uri="{FF2B5EF4-FFF2-40B4-BE49-F238E27FC236}">
                <a16:creationId xmlns:a16="http://schemas.microsoft.com/office/drawing/2014/main" id="{0D4285F3-8439-3403-9A6E-5C2DEC3438A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Bijlagen : Haalbaarheidscriteria</a:t>
            </a:r>
          </a:p>
        </p:txBody>
      </p:sp>
      <p:sp>
        <p:nvSpPr>
          <p:cNvPr id="8" name="Rectangle 7">
            <a:extLst>
              <a:ext uri="{FF2B5EF4-FFF2-40B4-BE49-F238E27FC236}">
                <a16:creationId xmlns:a16="http://schemas.microsoft.com/office/drawing/2014/main" id="{058E88CE-D677-EA05-7E40-3A75C815F225}"/>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Technische haalbaarheid</a:t>
            </a:r>
          </a:p>
        </p:txBody>
      </p:sp>
    </p:spTree>
    <p:extLst>
      <p:ext uri="{BB962C8B-B14F-4D97-AF65-F5344CB8AC3E}">
        <p14:creationId xmlns:p14="http://schemas.microsoft.com/office/powerpoint/2010/main" val="17853543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D528-84EB-08D0-2F7F-91DB3B3510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0549EA0-0836-EAD1-0BA4-4C76CE8B3ABF}"/>
              </a:ext>
            </a:extLst>
          </p:cNvPr>
          <p:cNvSpPr>
            <a:spLocks noGrp="1"/>
          </p:cNvSpPr>
          <p:nvPr>
            <p:ph type="title"/>
          </p:nvPr>
        </p:nvSpPr>
        <p:spPr/>
        <p:txBody>
          <a:bodyPr/>
          <a:lstStyle/>
          <a:p>
            <a:r>
              <a:rPr lang="nl-BE" noProof="0" dirty="0"/>
              <a:t>Overweging van organisatorische haalbaarheid</a:t>
            </a:r>
          </a:p>
        </p:txBody>
      </p:sp>
      <p:sp>
        <p:nvSpPr>
          <p:cNvPr id="4" name="Marcador de contenido 3">
            <a:extLst>
              <a:ext uri="{FF2B5EF4-FFF2-40B4-BE49-F238E27FC236}">
                <a16:creationId xmlns:a16="http://schemas.microsoft.com/office/drawing/2014/main" id="{C910E917-A3EA-0BEF-90A6-3528EC7EE234}"/>
              </a:ext>
            </a:extLst>
          </p:cNvPr>
          <p:cNvSpPr>
            <a:spLocks noGrp="1"/>
          </p:cNvSpPr>
          <p:nvPr>
            <p:ph idx="1"/>
          </p:nvPr>
        </p:nvSpPr>
        <p:spPr>
          <a:xfrm>
            <a:off x="2495550" y="1595912"/>
            <a:ext cx="6958013" cy="3493264"/>
          </a:xfrm>
        </p:spPr>
        <p:txBody>
          <a:bodyPr/>
          <a:lstStyle/>
          <a:p>
            <a:pPr marL="0" indent="0">
              <a:lnSpc>
                <a:spcPct val="100000"/>
              </a:lnSpc>
              <a:spcBef>
                <a:spcPts val="300"/>
              </a:spcBef>
              <a:spcAft>
                <a:spcPts val="300"/>
              </a:spcAft>
              <a:buNone/>
            </a:pPr>
            <a:r>
              <a:rPr lang="nl-BE" noProof="0" dirty="0"/>
              <a:t>Past de actie binnen de interne processen, de </a:t>
            </a:r>
            <a:r>
              <a:rPr lang="nl-BE" i="1" noProof="0" dirty="0" err="1"/>
              <a:t>governance</a:t>
            </a:r>
            <a:r>
              <a:rPr lang="nl-BE" noProof="0" dirty="0"/>
              <a:t> en de opvolgingscapaciteiten, rekening houdend met het tijdschema voor de implementatie?</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Welke vragen moeten worden gesteld?</a:t>
            </a:r>
          </a:p>
          <a:p>
            <a:pPr>
              <a:lnSpc>
                <a:spcPct val="100000"/>
              </a:lnSpc>
              <a:spcBef>
                <a:spcPts val="300"/>
              </a:spcBef>
              <a:spcAft>
                <a:spcPts val="300"/>
              </a:spcAft>
            </a:pPr>
            <a:r>
              <a:rPr lang="nl-BE" noProof="0" dirty="0"/>
              <a:t>Wie is verantwoordelijk voor de uitvoering en monitoring van de actie?</a:t>
            </a:r>
          </a:p>
          <a:p>
            <a:pPr>
              <a:lnSpc>
                <a:spcPct val="100000"/>
              </a:lnSpc>
              <a:spcBef>
                <a:spcPts val="300"/>
              </a:spcBef>
              <a:spcAft>
                <a:spcPts val="300"/>
              </a:spcAft>
            </a:pPr>
            <a:r>
              <a:rPr lang="nl-BE" noProof="0" dirty="0"/>
              <a:t>Is het met de interne processen mogelijk om de actie effectief uit te voeren?</a:t>
            </a:r>
          </a:p>
          <a:p>
            <a:pPr>
              <a:lnSpc>
                <a:spcPct val="100000"/>
              </a:lnSpc>
              <a:spcBef>
                <a:spcPts val="300"/>
              </a:spcBef>
              <a:spcAft>
                <a:spcPts val="300"/>
              </a:spcAft>
            </a:pPr>
            <a:r>
              <a:rPr lang="nl-BE" noProof="0" dirty="0"/>
              <a:t>Kan de actie binnen een redelijk tijdsbestek worden geïmplementeerd?</a:t>
            </a:r>
          </a:p>
          <a:p>
            <a:pPr>
              <a:lnSpc>
                <a:spcPct val="100000"/>
              </a:lnSpc>
              <a:spcBef>
                <a:spcPts val="300"/>
              </a:spcBef>
              <a:spcAft>
                <a:spcPts val="300"/>
              </a:spcAft>
            </a:pPr>
            <a:r>
              <a:rPr lang="nl-BE" noProof="0" dirty="0"/>
              <a:t>Zijn er organisatorische of administratieve beperkingen die het project kunnen vertragen? </a:t>
            </a:r>
          </a:p>
          <a:p>
            <a:pPr>
              <a:lnSpc>
                <a:spcPct val="100000"/>
              </a:lnSpc>
              <a:spcBef>
                <a:spcPts val="300"/>
              </a:spcBef>
              <a:spcAft>
                <a:spcPts val="300"/>
              </a:spcAft>
            </a:pPr>
            <a:r>
              <a:rPr lang="nl-BE" noProof="0" dirty="0"/>
              <a:t>Is het organisatieklimaat bevorderlijk voor het uitvoeren van het project? Is het personeel voldoende gemotiveerd om het project uit te voeren?</a:t>
            </a:r>
          </a:p>
        </p:txBody>
      </p:sp>
      <p:sp>
        <p:nvSpPr>
          <p:cNvPr id="17" name="Rectangle 4">
            <a:extLst>
              <a:ext uri="{FF2B5EF4-FFF2-40B4-BE49-F238E27FC236}">
                <a16:creationId xmlns:a16="http://schemas.microsoft.com/office/drawing/2014/main" id="{3CD4EA83-4462-22FB-0E7D-49D21D6BA6A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Bijlagen : Haalbaarheidscriteria</a:t>
            </a:r>
          </a:p>
        </p:txBody>
      </p:sp>
      <p:sp>
        <p:nvSpPr>
          <p:cNvPr id="8" name="Rectangle 7">
            <a:extLst>
              <a:ext uri="{FF2B5EF4-FFF2-40B4-BE49-F238E27FC236}">
                <a16:creationId xmlns:a16="http://schemas.microsoft.com/office/drawing/2014/main" id="{0D95CD7F-CAE5-9C63-650C-AEA67D85C00F}"/>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700" noProof="0" dirty="0">
                <a:solidFill>
                  <a:schemeClr val="bg1"/>
                </a:solidFill>
                <a:latin typeface="Calibri Light" panose="020F0302020204030204" pitchFamily="34" charset="0"/>
              </a:rPr>
              <a:t>Organisatorische </a:t>
            </a:r>
            <a:r>
              <a:rPr lang="nl-BE" sz="1800" noProof="0" dirty="0">
                <a:solidFill>
                  <a:schemeClr val="bg1"/>
                </a:solidFill>
                <a:latin typeface="Calibri Light" panose="020F0302020204030204" pitchFamily="34" charset="0"/>
              </a:rPr>
              <a:t>haalbaarheid</a:t>
            </a:r>
          </a:p>
        </p:txBody>
      </p:sp>
    </p:spTree>
    <p:extLst>
      <p:ext uri="{BB962C8B-B14F-4D97-AF65-F5344CB8AC3E}">
        <p14:creationId xmlns:p14="http://schemas.microsoft.com/office/powerpoint/2010/main" val="24263325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1DCC7-9EBA-9968-BBC0-3F63ECD99F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06E5D4-5327-6CBE-7B92-C924D44BE579}"/>
              </a:ext>
            </a:extLst>
          </p:cNvPr>
          <p:cNvSpPr>
            <a:spLocks noGrp="1"/>
          </p:cNvSpPr>
          <p:nvPr>
            <p:ph type="title"/>
          </p:nvPr>
        </p:nvSpPr>
        <p:spPr/>
        <p:txBody>
          <a:bodyPr/>
          <a:lstStyle/>
          <a:p>
            <a:r>
              <a:rPr lang="nl-BE" noProof="0" dirty="0"/>
              <a:t>Overweging van sociale en culturele haalbaarheid</a:t>
            </a:r>
          </a:p>
        </p:txBody>
      </p:sp>
      <p:sp>
        <p:nvSpPr>
          <p:cNvPr id="4" name="Marcador de contenido 3">
            <a:extLst>
              <a:ext uri="{FF2B5EF4-FFF2-40B4-BE49-F238E27FC236}">
                <a16:creationId xmlns:a16="http://schemas.microsoft.com/office/drawing/2014/main" id="{CF2E44B0-5845-2747-0D5B-B7157C5521E0}"/>
              </a:ext>
            </a:extLst>
          </p:cNvPr>
          <p:cNvSpPr>
            <a:spLocks noGrp="1"/>
          </p:cNvSpPr>
          <p:nvPr>
            <p:ph idx="1"/>
          </p:nvPr>
        </p:nvSpPr>
        <p:spPr>
          <a:xfrm>
            <a:off x="2495550" y="1595912"/>
            <a:ext cx="6958013" cy="3000821"/>
          </a:xfrm>
        </p:spPr>
        <p:txBody>
          <a:bodyPr/>
          <a:lstStyle/>
          <a:p>
            <a:pPr marL="0" indent="0">
              <a:lnSpc>
                <a:spcPct val="100000"/>
              </a:lnSpc>
              <a:spcBef>
                <a:spcPts val="300"/>
              </a:spcBef>
              <a:spcAft>
                <a:spcPts val="300"/>
              </a:spcAft>
              <a:buNone/>
            </a:pPr>
            <a:r>
              <a:rPr lang="nl-BE" noProof="0" dirty="0"/>
              <a:t>Aanvaardbaarheid van de actie door rechthebbenden en stakeholders, met betrekking tot hun behoeften, verwachtingen en mogelijke weerstand tegen verandering.</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Welke vragen moeten worden gesteld?</a:t>
            </a:r>
          </a:p>
          <a:p>
            <a:pPr>
              <a:lnSpc>
                <a:spcPct val="100000"/>
              </a:lnSpc>
              <a:spcBef>
                <a:spcPts val="300"/>
              </a:spcBef>
              <a:spcAft>
                <a:spcPts val="300"/>
              </a:spcAft>
            </a:pPr>
            <a:r>
              <a:rPr lang="nl-BE" noProof="0" dirty="0"/>
              <a:t>Voldoet de actie aan de werkelijke behoeften van de belanghebbenden?</a:t>
            </a:r>
          </a:p>
          <a:p>
            <a:pPr>
              <a:lnSpc>
                <a:spcPct val="100000"/>
              </a:lnSpc>
              <a:spcBef>
                <a:spcPts val="300"/>
              </a:spcBef>
              <a:spcAft>
                <a:spcPts val="300"/>
              </a:spcAft>
            </a:pPr>
            <a:r>
              <a:rPr lang="nl-BE" noProof="0" dirty="0"/>
              <a:t>Zijn de rechthebbenden en stakeholders bereid om de actie goed te keuren?</a:t>
            </a:r>
          </a:p>
          <a:p>
            <a:pPr>
              <a:lnSpc>
                <a:spcPct val="100000"/>
              </a:lnSpc>
              <a:spcBef>
                <a:spcPts val="300"/>
              </a:spcBef>
              <a:spcAft>
                <a:spcPts val="300"/>
              </a:spcAft>
            </a:pPr>
            <a:r>
              <a:rPr lang="nl-BE" noProof="0" dirty="0"/>
              <a:t>Is er weerstand tegen verandering bij de stakeholders?</a:t>
            </a:r>
          </a:p>
          <a:p>
            <a:pPr>
              <a:lnSpc>
                <a:spcPct val="100000"/>
              </a:lnSpc>
              <a:spcBef>
                <a:spcPts val="300"/>
              </a:spcBef>
              <a:spcAft>
                <a:spcPts val="300"/>
              </a:spcAft>
            </a:pPr>
            <a:r>
              <a:rPr lang="nl-BE" noProof="0" dirty="0"/>
              <a:t>Is er specifieke bewustmaking of ondersteuning nodig?</a:t>
            </a:r>
          </a:p>
          <a:p>
            <a:pPr>
              <a:lnSpc>
                <a:spcPct val="100000"/>
              </a:lnSpc>
              <a:spcBef>
                <a:spcPts val="300"/>
              </a:spcBef>
              <a:spcAft>
                <a:spcPts val="300"/>
              </a:spcAft>
            </a:pPr>
            <a:r>
              <a:rPr lang="nl-BE" noProof="0" dirty="0"/>
              <a:t>Is de actie aangepast aan culturele realiteiten en gewoonten?</a:t>
            </a:r>
          </a:p>
        </p:txBody>
      </p:sp>
      <p:sp>
        <p:nvSpPr>
          <p:cNvPr id="17" name="Rectangle 4">
            <a:extLst>
              <a:ext uri="{FF2B5EF4-FFF2-40B4-BE49-F238E27FC236}">
                <a16:creationId xmlns:a16="http://schemas.microsoft.com/office/drawing/2014/main" id="{91D6E136-577F-4033-478C-787E42B8C30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Bijlagen : Haalbaarheidscriteria</a:t>
            </a:r>
          </a:p>
        </p:txBody>
      </p:sp>
      <p:sp>
        <p:nvSpPr>
          <p:cNvPr id="8" name="Rectangle 7">
            <a:extLst>
              <a:ext uri="{FF2B5EF4-FFF2-40B4-BE49-F238E27FC236}">
                <a16:creationId xmlns:a16="http://schemas.microsoft.com/office/drawing/2014/main" id="{40F1EBEB-22F4-ED9E-B143-EAC6F252E31F}"/>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Sociale en culturele haalbaarheid</a:t>
            </a:r>
          </a:p>
        </p:txBody>
      </p:sp>
    </p:spTree>
    <p:extLst>
      <p:ext uri="{BB962C8B-B14F-4D97-AF65-F5344CB8AC3E}">
        <p14:creationId xmlns:p14="http://schemas.microsoft.com/office/powerpoint/2010/main" val="23809911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CF978-AB60-7CF3-1E52-9AA944A920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ECDDA3-98D4-DC66-2B4E-9F8E1219C542}"/>
              </a:ext>
            </a:extLst>
          </p:cNvPr>
          <p:cNvSpPr>
            <a:spLocks noGrp="1"/>
          </p:cNvSpPr>
          <p:nvPr>
            <p:ph type="title"/>
          </p:nvPr>
        </p:nvSpPr>
        <p:spPr/>
        <p:txBody>
          <a:bodyPr/>
          <a:lstStyle/>
          <a:p>
            <a:r>
              <a:rPr lang="nl-BE" noProof="0" dirty="0"/>
              <a:t>Overweging van politieke haalbaarheid</a:t>
            </a:r>
          </a:p>
        </p:txBody>
      </p:sp>
      <p:sp>
        <p:nvSpPr>
          <p:cNvPr id="4" name="Marcador de contenido 3">
            <a:extLst>
              <a:ext uri="{FF2B5EF4-FFF2-40B4-BE49-F238E27FC236}">
                <a16:creationId xmlns:a16="http://schemas.microsoft.com/office/drawing/2014/main" id="{D9014F20-54B2-D6C0-AE7F-AD5335BBBD75}"/>
              </a:ext>
            </a:extLst>
          </p:cNvPr>
          <p:cNvSpPr>
            <a:spLocks noGrp="1"/>
          </p:cNvSpPr>
          <p:nvPr>
            <p:ph idx="1"/>
          </p:nvPr>
        </p:nvSpPr>
        <p:spPr>
          <a:xfrm>
            <a:off x="2495550" y="1595912"/>
            <a:ext cx="6958013" cy="3000821"/>
          </a:xfrm>
        </p:spPr>
        <p:txBody>
          <a:bodyPr/>
          <a:lstStyle/>
          <a:p>
            <a:pPr marL="0" indent="0">
              <a:lnSpc>
                <a:spcPct val="100000"/>
              </a:lnSpc>
              <a:spcBef>
                <a:spcPts val="300"/>
              </a:spcBef>
              <a:spcAft>
                <a:spcPts val="300"/>
              </a:spcAft>
              <a:buNone/>
            </a:pPr>
            <a:r>
              <a:rPr lang="nl-BE" noProof="0" dirty="0"/>
              <a:t>Afstemming van de actie op institutionele prioriteiten en het regelgevingskader, en steun van besluitvormers en invloedrijke belanghebbenden.</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Welke vragen moeten worden gesteld?</a:t>
            </a:r>
          </a:p>
          <a:p>
            <a:pPr>
              <a:lnSpc>
                <a:spcPct val="100000"/>
              </a:lnSpc>
              <a:spcBef>
                <a:spcPts val="300"/>
              </a:spcBef>
              <a:spcAft>
                <a:spcPts val="300"/>
              </a:spcAft>
            </a:pPr>
            <a:r>
              <a:rPr lang="nl-BE" noProof="0" dirty="0"/>
              <a:t>Is de actie afgestemd op de politieke en institutionele prioriteiten?</a:t>
            </a:r>
          </a:p>
          <a:p>
            <a:pPr>
              <a:lnSpc>
                <a:spcPct val="100000"/>
              </a:lnSpc>
              <a:spcBef>
                <a:spcPts val="300"/>
              </a:spcBef>
              <a:spcAft>
                <a:spcPts val="300"/>
              </a:spcAft>
            </a:pPr>
            <a:r>
              <a:rPr lang="nl-BE" noProof="0" dirty="0"/>
              <a:t>Is er steun van besluitvormers, verenigingen en andere invloedrijke belanghebbenden?</a:t>
            </a:r>
          </a:p>
          <a:p>
            <a:pPr>
              <a:lnSpc>
                <a:spcPct val="100000"/>
              </a:lnSpc>
              <a:spcBef>
                <a:spcPts val="300"/>
              </a:spcBef>
              <a:spcAft>
                <a:spcPts val="300"/>
              </a:spcAft>
            </a:pPr>
            <a:r>
              <a:rPr lang="nl-BE" noProof="0" dirty="0"/>
              <a:t>Zijn er obstakels in de wet- of regelgeving die overwonnen moeten worden?</a:t>
            </a:r>
          </a:p>
          <a:p>
            <a:pPr>
              <a:lnSpc>
                <a:spcPct val="100000"/>
              </a:lnSpc>
              <a:spcBef>
                <a:spcPts val="300"/>
              </a:spcBef>
              <a:spcAft>
                <a:spcPts val="300"/>
              </a:spcAft>
            </a:pPr>
            <a:r>
              <a:rPr lang="nl-BE" noProof="0" dirty="0"/>
              <a:t>Vereist de actie wijzigingen in bestaande regelgeving?</a:t>
            </a:r>
          </a:p>
          <a:p>
            <a:pPr>
              <a:lnSpc>
                <a:spcPct val="100000"/>
              </a:lnSpc>
              <a:spcBef>
                <a:spcPts val="300"/>
              </a:spcBef>
              <a:spcAft>
                <a:spcPts val="300"/>
              </a:spcAft>
            </a:pPr>
            <a:r>
              <a:rPr lang="nl-BE" noProof="0" dirty="0"/>
              <a:t>Is er steun van het publiek en de industrie voor het initiatief?</a:t>
            </a:r>
          </a:p>
        </p:txBody>
      </p:sp>
      <p:sp>
        <p:nvSpPr>
          <p:cNvPr id="17" name="Rectangle 4">
            <a:extLst>
              <a:ext uri="{FF2B5EF4-FFF2-40B4-BE49-F238E27FC236}">
                <a16:creationId xmlns:a16="http://schemas.microsoft.com/office/drawing/2014/main" id="{642C454B-65A0-1C28-498B-C9BF9A7D54B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Bijlagen : Haalbaarheidscriteria</a:t>
            </a:r>
          </a:p>
        </p:txBody>
      </p:sp>
      <p:sp>
        <p:nvSpPr>
          <p:cNvPr id="8" name="Rectangle 7">
            <a:extLst>
              <a:ext uri="{FF2B5EF4-FFF2-40B4-BE49-F238E27FC236}">
                <a16:creationId xmlns:a16="http://schemas.microsoft.com/office/drawing/2014/main" id="{7C82D120-9894-0CD6-DA8D-CFEB26447A9A}"/>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Politieke haalbaarheid</a:t>
            </a:r>
          </a:p>
        </p:txBody>
      </p:sp>
    </p:spTree>
    <p:extLst>
      <p:ext uri="{BB962C8B-B14F-4D97-AF65-F5344CB8AC3E}">
        <p14:creationId xmlns:p14="http://schemas.microsoft.com/office/powerpoint/2010/main" val="343824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A91D6-7D46-D636-6215-E01CF883C86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EE0BCAF-7FB3-F6A0-9273-00ECAD4EEBBC}"/>
              </a:ext>
            </a:extLst>
          </p:cNvPr>
          <p:cNvSpPr/>
          <p:nvPr/>
        </p:nvSpPr>
        <p:spPr bwMode="auto">
          <a:xfrm>
            <a:off x="1059676" y="535054"/>
            <a:ext cx="2772000" cy="723900"/>
          </a:xfrm>
          <a:prstGeom prst="rect">
            <a:avLst/>
          </a:prstGeom>
          <a:solidFill>
            <a:schemeClr val="accent1">
              <a:lumMod val="20000"/>
              <a:lumOff val="8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Aanzienlijke vermindering van het aantal personen met een handicap die geen gebruik maken van de diverse vormen van rechten</a:t>
            </a:r>
          </a:p>
        </p:txBody>
      </p:sp>
      <p:sp>
        <p:nvSpPr>
          <p:cNvPr id="13" name="Rectangle 12">
            <a:extLst>
              <a:ext uri="{FF2B5EF4-FFF2-40B4-BE49-F238E27FC236}">
                <a16:creationId xmlns:a16="http://schemas.microsoft.com/office/drawing/2014/main" id="{1E186682-8643-240B-8D72-EB8BC57BBCAF}"/>
              </a:ext>
            </a:extLst>
          </p:cNvPr>
          <p:cNvSpPr/>
          <p:nvPr/>
        </p:nvSpPr>
        <p:spPr bwMode="auto">
          <a:xfrm>
            <a:off x="3921045" y="541403"/>
            <a:ext cx="2736000" cy="723900"/>
          </a:xfrm>
          <a:prstGeom prst="rect">
            <a:avLst/>
          </a:prstGeom>
          <a:solidFill>
            <a:schemeClr val="accent1">
              <a:lumMod val="20000"/>
              <a:lumOff val="8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Meetbare verbetering van de tevredenheid van rechthebbenden dankzij vereenvoudigde, gepersonaliseerde procedures</a:t>
            </a:r>
          </a:p>
        </p:txBody>
      </p:sp>
      <p:sp>
        <p:nvSpPr>
          <p:cNvPr id="14" name="Rectangle 13">
            <a:extLst>
              <a:ext uri="{FF2B5EF4-FFF2-40B4-BE49-F238E27FC236}">
                <a16:creationId xmlns:a16="http://schemas.microsoft.com/office/drawing/2014/main" id="{50B27F30-5562-E836-E1AE-45BB647A0B06}"/>
              </a:ext>
            </a:extLst>
          </p:cNvPr>
          <p:cNvSpPr/>
          <p:nvPr/>
        </p:nvSpPr>
        <p:spPr bwMode="auto">
          <a:xfrm>
            <a:off x="2762249" y="1336741"/>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100" b="0" noProof="0" dirty="0">
                <a:latin typeface="Calibri Light" panose="020F0302020204030204" pitchFamily="34" charset="0"/>
              </a:rPr>
              <a:t>Een instelling die werknemers ondersteunt met middelen en training om hun werk te vereenvoudigen en rechthebbenden beter op te volgen</a:t>
            </a:r>
          </a:p>
        </p:txBody>
      </p:sp>
      <p:sp>
        <p:nvSpPr>
          <p:cNvPr id="15" name="Rectangle 14">
            <a:extLst>
              <a:ext uri="{FF2B5EF4-FFF2-40B4-BE49-F238E27FC236}">
                <a16:creationId xmlns:a16="http://schemas.microsoft.com/office/drawing/2014/main" id="{0714447E-49B3-A9D6-E8EC-8953E43B3A9D}"/>
              </a:ext>
            </a:extLst>
          </p:cNvPr>
          <p:cNvSpPr/>
          <p:nvPr/>
        </p:nvSpPr>
        <p:spPr bwMode="auto">
          <a:xfrm>
            <a:off x="4457699" y="1336741"/>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nl-BE" sz="1100" b="0" noProof="0" dirty="0">
                <a:latin typeface="Calibri Light" panose="020F0302020204030204" pitchFamily="34" charset="0"/>
              </a:rPr>
              <a:t>Een instelling die de coördinatie versterkt, praktijken standaardiseert en processen optimaliseert om rechten efficiënt en eerlijk te beheren.</a:t>
            </a:r>
          </a:p>
        </p:txBody>
      </p:sp>
      <p:sp>
        <p:nvSpPr>
          <p:cNvPr id="16" name="Rectangle 15">
            <a:extLst>
              <a:ext uri="{FF2B5EF4-FFF2-40B4-BE49-F238E27FC236}">
                <a16:creationId xmlns:a16="http://schemas.microsoft.com/office/drawing/2014/main" id="{46098A27-B540-6A3D-B7CE-689EB8A207C2}"/>
              </a:ext>
            </a:extLst>
          </p:cNvPr>
          <p:cNvSpPr/>
          <p:nvPr/>
        </p:nvSpPr>
        <p:spPr bwMode="auto">
          <a:xfrm>
            <a:off x="6153149" y="1336741"/>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100" b="0" noProof="0" dirty="0">
                <a:latin typeface="Calibri Light" panose="020F0302020204030204" pitchFamily="34" charset="0"/>
              </a:rPr>
              <a:t>Een instelling die lokale partners ondersteunt met hulpmiddelen, duidelijke informatie en verbeterde samenwerking om rechthebbenden beter te ondersteunen</a:t>
            </a:r>
          </a:p>
        </p:txBody>
      </p:sp>
      <p:sp>
        <p:nvSpPr>
          <p:cNvPr id="17" name="Rectangle 16">
            <a:extLst>
              <a:ext uri="{FF2B5EF4-FFF2-40B4-BE49-F238E27FC236}">
                <a16:creationId xmlns:a16="http://schemas.microsoft.com/office/drawing/2014/main" id="{3589ABCC-2305-CDCA-8C79-C1CDF7B9CBCC}"/>
              </a:ext>
            </a:extLst>
          </p:cNvPr>
          <p:cNvSpPr/>
          <p:nvPr/>
        </p:nvSpPr>
        <p:spPr bwMode="auto">
          <a:xfrm>
            <a:off x="7867351" y="1336741"/>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100" b="0" noProof="0" dirty="0">
                <a:latin typeface="Calibri Light" panose="020F0302020204030204" pitchFamily="34" charset="0"/>
              </a:rPr>
              <a:t>Een instelling die beleidsmakers voorziet van  gegevens en praktische oplossingen om België te positioneren als een benchmark voor toegang tot rechten.</a:t>
            </a:r>
          </a:p>
        </p:txBody>
      </p:sp>
      <p:sp>
        <p:nvSpPr>
          <p:cNvPr id="18" name="Rectangle 17">
            <a:extLst>
              <a:ext uri="{FF2B5EF4-FFF2-40B4-BE49-F238E27FC236}">
                <a16:creationId xmlns:a16="http://schemas.microsoft.com/office/drawing/2014/main" id="{0D347262-EFBD-002D-D6B9-2015A0C2BD68}"/>
              </a:ext>
            </a:extLst>
          </p:cNvPr>
          <p:cNvSpPr/>
          <p:nvPr/>
        </p:nvSpPr>
        <p:spPr bwMode="auto">
          <a:xfrm>
            <a:off x="1048047" y="1329597"/>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100" b="0" noProof="0" dirty="0">
                <a:latin typeface="Calibri Light" panose="020F0302020204030204" pitchFamily="34" charset="0"/>
              </a:rPr>
              <a:t>Een instelling die rechten toegankelijker maakt voor rechthebbenden om beter aan hun specifieke behoeften te voldoen</a:t>
            </a:r>
          </a:p>
        </p:txBody>
      </p:sp>
      <p:sp>
        <p:nvSpPr>
          <p:cNvPr id="19" name="Rectangle 18">
            <a:extLst>
              <a:ext uri="{FF2B5EF4-FFF2-40B4-BE49-F238E27FC236}">
                <a16:creationId xmlns:a16="http://schemas.microsoft.com/office/drawing/2014/main" id="{621FF016-10AB-90C8-F8FA-18CFCAE82243}"/>
              </a:ext>
            </a:extLst>
          </p:cNvPr>
          <p:cNvSpPr/>
          <p:nvPr/>
        </p:nvSpPr>
        <p:spPr bwMode="auto">
          <a:xfrm>
            <a:off x="2762249" y="2582929"/>
            <a:ext cx="1620000" cy="2808000"/>
          </a:xfrm>
          <a:prstGeom prst="rect">
            <a:avLst/>
          </a:prstGeom>
          <a:solidFill>
            <a:srgbClr val="D1C5A7"/>
          </a:solidFill>
          <a:ln>
            <a:no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II. De kwaliteit van processen en diensten garanderen</a:t>
            </a:r>
          </a:p>
        </p:txBody>
      </p:sp>
      <p:sp>
        <p:nvSpPr>
          <p:cNvPr id="20" name="Rectangle 19">
            <a:extLst>
              <a:ext uri="{FF2B5EF4-FFF2-40B4-BE49-F238E27FC236}">
                <a16:creationId xmlns:a16="http://schemas.microsoft.com/office/drawing/2014/main" id="{9870CBDC-52E8-BDFC-15DA-4F5C39665C5F}"/>
              </a:ext>
            </a:extLst>
          </p:cNvPr>
          <p:cNvSpPr/>
          <p:nvPr/>
        </p:nvSpPr>
        <p:spPr bwMode="auto">
          <a:xfrm>
            <a:off x="4457699" y="2582929"/>
            <a:ext cx="1620000" cy="2808000"/>
          </a:xfrm>
          <a:prstGeom prst="rect">
            <a:avLst/>
          </a:prstGeom>
          <a:solidFill>
            <a:srgbClr val="D1C5A7"/>
          </a:solidFill>
          <a:ln>
            <a:no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III. Inspelen op specifieke lokale behoeften</a:t>
            </a:r>
          </a:p>
        </p:txBody>
      </p:sp>
      <p:sp>
        <p:nvSpPr>
          <p:cNvPr id="21" name="Rectangle 20">
            <a:extLst>
              <a:ext uri="{FF2B5EF4-FFF2-40B4-BE49-F238E27FC236}">
                <a16:creationId xmlns:a16="http://schemas.microsoft.com/office/drawing/2014/main" id="{333BD0FF-3CBC-434F-8830-43FB40479FE9}"/>
              </a:ext>
            </a:extLst>
          </p:cNvPr>
          <p:cNvSpPr/>
          <p:nvPr/>
        </p:nvSpPr>
        <p:spPr bwMode="auto">
          <a:xfrm>
            <a:off x="6153149" y="2582929"/>
            <a:ext cx="1620000" cy="2808000"/>
          </a:xfrm>
          <a:prstGeom prst="rect">
            <a:avLst/>
          </a:prstGeom>
          <a:solidFill>
            <a:srgbClr val="D1C5A7"/>
          </a:solidFill>
          <a:ln>
            <a:no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IV. Bevorderen van inclusieve en proactieve benaderingen</a:t>
            </a:r>
          </a:p>
        </p:txBody>
      </p:sp>
      <p:sp>
        <p:nvSpPr>
          <p:cNvPr id="22" name="Rectangle 21">
            <a:extLst>
              <a:ext uri="{FF2B5EF4-FFF2-40B4-BE49-F238E27FC236}">
                <a16:creationId xmlns:a16="http://schemas.microsoft.com/office/drawing/2014/main" id="{640204FF-A326-8DC6-FF2C-E14024B376D2}"/>
              </a:ext>
            </a:extLst>
          </p:cNvPr>
          <p:cNvSpPr/>
          <p:nvPr/>
        </p:nvSpPr>
        <p:spPr bwMode="auto">
          <a:xfrm>
            <a:off x="7867351" y="2582929"/>
            <a:ext cx="1620000" cy="2808000"/>
          </a:xfrm>
          <a:prstGeom prst="rect">
            <a:avLst/>
          </a:prstGeom>
          <a:solidFill>
            <a:srgbClr val="D1C5A7"/>
          </a:solidFill>
          <a:ln>
            <a:noFill/>
          </a:ln>
          <a:effectLst/>
        </p:spPr>
        <p:txBody>
          <a:bodyPr rot="0" spcFirstLastPara="0" vertOverflow="overflow" horzOverflow="overflow" vert="horz" wrap="square" lIns="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V. Optimaal gebruik maken van digitale technologieën en tools</a:t>
            </a:r>
          </a:p>
        </p:txBody>
      </p:sp>
      <p:sp>
        <p:nvSpPr>
          <p:cNvPr id="23" name="Rectangle 22">
            <a:extLst>
              <a:ext uri="{FF2B5EF4-FFF2-40B4-BE49-F238E27FC236}">
                <a16:creationId xmlns:a16="http://schemas.microsoft.com/office/drawing/2014/main" id="{B3AFF763-D64A-F13D-C584-7057F9D28CD0}"/>
              </a:ext>
            </a:extLst>
          </p:cNvPr>
          <p:cNvSpPr/>
          <p:nvPr/>
        </p:nvSpPr>
        <p:spPr bwMode="auto">
          <a:xfrm>
            <a:off x="1048047" y="2575785"/>
            <a:ext cx="1620000" cy="2808000"/>
          </a:xfrm>
          <a:prstGeom prst="rect">
            <a:avLst/>
          </a:prstGeom>
          <a:solidFill>
            <a:srgbClr val="D1C5A7"/>
          </a:solidFill>
          <a:ln>
            <a:noFill/>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I. Administratieve en evaluatieprocedures vereenvoudigen</a:t>
            </a:r>
          </a:p>
        </p:txBody>
      </p:sp>
      <p:sp>
        <p:nvSpPr>
          <p:cNvPr id="24" name="Rectangle 23">
            <a:extLst>
              <a:ext uri="{FF2B5EF4-FFF2-40B4-BE49-F238E27FC236}">
                <a16:creationId xmlns:a16="http://schemas.microsoft.com/office/drawing/2014/main" id="{E7960DF3-7384-4AB7-DB5F-8B477028322F}"/>
              </a:ext>
            </a:extLst>
          </p:cNvPr>
          <p:cNvSpPr/>
          <p:nvPr/>
        </p:nvSpPr>
        <p:spPr bwMode="auto">
          <a:xfrm>
            <a:off x="1048048" y="5461825"/>
            <a:ext cx="4176000" cy="968377"/>
          </a:xfrm>
          <a:prstGeom prst="rect">
            <a:avLst/>
          </a:prstGeom>
          <a:solidFill>
            <a:srgbClr val="A9D5ED"/>
          </a:solidFill>
          <a:ln>
            <a:noFill/>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VI. Meer flexibiliteit in de wetgeving garanderen</a:t>
            </a:r>
          </a:p>
        </p:txBody>
      </p:sp>
      <p:sp>
        <p:nvSpPr>
          <p:cNvPr id="25" name="Rectangle 24">
            <a:extLst>
              <a:ext uri="{FF2B5EF4-FFF2-40B4-BE49-F238E27FC236}">
                <a16:creationId xmlns:a16="http://schemas.microsoft.com/office/drawing/2014/main" id="{E31D8232-81FE-FE8B-9D7C-FB2B4450A198}"/>
              </a:ext>
            </a:extLst>
          </p:cNvPr>
          <p:cNvSpPr/>
          <p:nvPr/>
        </p:nvSpPr>
        <p:spPr bwMode="auto">
          <a:xfrm>
            <a:off x="5308504" y="5461825"/>
            <a:ext cx="4176000" cy="968377"/>
          </a:xfrm>
          <a:prstGeom prst="rect">
            <a:avLst/>
          </a:prstGeom>
          <a:solidFill>
            <a:srgbClr val="A9D5ED"/>
          </a:solidFill>
          <a:ln>
            <a:noFill/>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VII. Proactief externe partnerschappen promoten</a:t>
            </a:r>
          </a:p>
        </p:txBody>
      </p:sp>
      <p:sp>
        <p:nvSpPr>
          <p:cNvPr id="26" name="Rectangle 25">
            <a:extLst>
              <a:ext uri="{FF2B5EF4-FFF2-40B4-BE49-F238E27FC236}">
                <a16:creationId xmlns:a16="http://schemas.microsoft.com/office/drawing/2014/main" id="{424BC19B-9D5A-7FDF-E624-8F6159D94D5E}"/>
              </a:ext>
            </a:extLst>
          </p:cNvPr>
          <p:cNvSpPr/>
          <p:nvPr/>
        </p:nvSpPr>
        <p:spPr bwMode="auto">
          <a:xfrm>
            <a:off x="6215884" y="4315652"/>
            <a:ext cx="3199579" cy="688226"/>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7. AI-tools inzetten om potentiële rechthebbenden te identificeren </a:t>
            </a:r>
            <a:br>
              <a:rPr lang="nl-BE" sz="1200" b="0" noProof="0" dirty="0">
                <a:latin typeface="Calibri Light" panose="020F0302020204030204" pitchFamily="34" charset="0"/>
              </a:rPr>
            </a:br>
            <a:r>
              <a:rPr lang="nl-BE" sz="1200" b="0" noProof="0" dirty="0">
                <a:latin typeface="Calibri Light" panose="020F0302020204030204" pitchFamily="34" charset="0"/>
              </a:rPr>
              <a:t>en de toewijzing van rechten te automatiseren</a:t>
            </a:r>
          </a:p>
        </p:txBody>
      </p:sp>
      <p:sp>
        <p:nvSpPr>
          <p:cNvPr id="27" name="Rectangle 26">
            <a:extLst>
              <a:ext uri="{FF2B5EF4-FFF2-40B4-BE49-F238E27FC236}">
                <a16:creationId xmlns:a16="http://schemas.microsoft.com/office/drawing/2014/main" id="{2DFC6C1D-AB3E-68FF-FC87-510DDA89620F}"/>
              </a:ext>
            </a:extLst>
          </p:cNvPr>
          <p:cNvSpPr/>
          <p:nvPr/>
        </p:nvSpPr>
        <p:spPr bwMode="auto">
          <a:xfrm>
            <a:off x="7920934" y="3242983"/>
            <a:ext cx="1494529" cy="571500"/>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8. Versterking van de digitale hulpmiddelen van DG HAN</a:t>
            </a:r>
          </a:p>
        </p:txBody>
      </p:sp>
      <p:sp>
        <p:nvSpPr>
          <p:cNvPr id="28" name="Rectangle 27">
            <a:extLst>
              <a:ext uri="{FF2B5EF4-FFF2-40B4-BE49-F238E27FC236}">
                <a16:creationId xmlns:a16="http://schemas.microsoft.com/office/drawing/2014/main" id="{BB7E4C42-E084-4761-599D-A3CA8457565E}"/>
              </a:ext>
            </a:extLst>
          </p:cNvPr>
          <p:cNvSpPr/>
          <p:nvPr/>
        </p:nvSpPr>
        <p:spPr bwMode="auto">
          <a:xfrm>
            <a:off x="4520433" y="3242983"/>
            <a:ext cx="3168000" cy="571500"/>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5. Verder ontwikkelen van gepersonaliseerde en gerichte ondersteuningsmethoden voor rechthebbenden</a:t>
            </a:r>
          </a:p>
        </p:txBody>
      </p:sp>
      <p:sp>
        <p:nvSpPr>
          <p:cNvPr id="29" name="Rectangle 28">
            <a:extLst>
              <a:ext uri="{FF2B5EF4-FFF2-40B4-BE49-F238E27FC236}">
                <a16:creationId xmlns:a16="http://schemas.microsoft.com/office/drawing/2014/main" id="{E017B7D1-D1B4-623D-27E7-FAFDC48878B7}"/>
              </a:ext>
            </a:extLst>
          </p:cNvPr>
          <p:cNvSpPr/>
          <p:nvPr/>
        </p:nvSpPr>
        <p:spPr bwMode="auto">
          <a:xfrm>
            <a:off x="4520434" y="3853346"/>
            <a:ext cx="4895029" cy="409575"/>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6. Alternatieve oplossingen ontwikkelen om de impact </a:t>
            </a:r>
            <a:br>
              <a:rPr lang="nl-BE" sz="1200" b="0" noProof="0" dirty="0">
                <a:latin typeface="Calibri Light" panose="020F0302020204030204" pitchFamily="34" charset="0"/>
              </a:rPr>
            </a:br>
            <a:r>
              <a:rPr lang="nl-BE" sz="1200" b="0" noProof="0" dirty="0">
                <a:latin typeface="Calibri Light" panose="020F0302020204030204" pitchFamily="34" charset="0"/>
              </a:rPr>
              <a:t>van de digitale kloof te beperken</a:t>
            </a:r>
          </a:p>
        </p:txBody>
      </p:sp>
      <p:sp>
        <p:nvSpPr>
          <p:cNvPr id="30" name="Rectangle 29">
            <a:extLst>
              <a:ext uri="{FF2B5EF4-FFF2-40B4-BE49-F238E27FC236}">
                <a16:creationId xmlns:a16="http://schemas.microsoft.com/office/drawing/2014/main" id="{0AA5C8C1-1A12-9C44-A658-8896A6932133}"/>
              </a:ext>
            </a:extLst>
          </p:cNvPr>
          <p:cNvSpPr/>
          <p:nvPr/>
        </p:nvSpPr>
        <p:spPr bwMode="auto">
          <a:xfrm>
            <a:off x="2824984" y="4755483"/>
            <a:ext cx="3168000" cy="571500"/>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4. Lokale initiatieven van de verschillende centra voor de erkenning van de handicap harmoniseren en delen</a:t>
            </a:r>
          </a:p>
        </p:txBody>
      </p:sp>
      <p:sp>
        <p:nvSpPr>
          <p:cNvPr id="32" name="Rectangle 31">
            <a:extLst>
              <a:ext uri="{FF2B5EF4-FFF2-40B4-BE49-F238E27FC236}">
                <a16:creationId xmlns:a16="http://schemas.microsoft.com/office/drawing/2014/main" id="{01EEC2AB-D7B6-19FB-FE03-49CF1046E749}"/>
              </a:ext>
            </a:extLst>
          </p:cNvPr>
          <p:cNvSpPr/>
          <p:nvPr/>
        </p:nvSpPr>
        <p:spPr bwMode="auto">
          <a:xfrm>
            <a:off x="1119187" y="3240153"/>
            <a:ext cx="1494529" cy="819150"/>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1. Interne processen blijven herzien en optimaliseren</a:t>
            </a:r>
          </a:p>
        </p:txBody>
      </p:sp>
      <p:sp>
        <p:nvSpPr>
          <p:cNvPr id="33" name="Rectangle 32">
            <a:extLst>
              <a:ext uri="{FF2B5EF4-FFF2-40B4-BE49-F238E27FC236}">
                <a16:creationId xmlns:a16="http://schemas.microsoft.com/office/drawing/2014/main" id="{A790011A-A1F1-6209-50D4-4F03035C3273}"/>
              </a:ext>
            </a:extLst>
          </p:cNvPr>
          <p:cNvSpPr/>
          <p:nvPr/>
        </p:nvSpPr>
        <p:spPr bwMode="auto">
          <a:xfrm>
            <a:off x="2824984" y="3240153"/>
            <a:ext cx="1494529" cy="1047749"/>
          </a:xfrm>
          <a:prstGeom prst="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3. Ontwikkelen van een gericht programma voor permanente opleiding voor interne/externe professionals</a:t>
            </a:r>
          </a:p>
        </p:txBody>
      </p:sp>
      <p:sp>
        <p:nvSpPr>
          <p:cNvPr id="34" name="Rectangle 33">
            <a:extLst>
              <a:ext uri="{FF2B5EF4-FFF2-40B4-BE49-F238E27FC236}">
                <a16:creationId xmlns:a16="http://schemas.microsoft.com/office/drawing/2014/main" id="{36E01848-C5FD-0A2A-5ACC-5E0B5643914D}"/>
              </a:ext>
            </a:extLst>
          </p:cNvPr>
          <p:cNvSpPr/>
          <p:nvPr/>
        </p:nvSpPr>
        <p:spPr bwMode="auto">
          <a:xfrm>
            <a:off x="1108516" y="4330828"/>
            <a:ext cx="3190950" cy="377029"/>
          </a:xfrm>
          <a:prstGeom prst="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2. Harmonisatie van het multidisciplinaire evaluatieproces</a:t>
            </a:r>
          </a:p>
        </p:txBody>
      </p:sp>
      <p:sp>
        <p:nvSpPr>
          <p:cNvPr id="35" name="Rectangle 34">
            <a:extLst>
              <a:ext uri="{FF2B5EF4-FFF2-40B4-BE49-F238E27FC236}">
                <a16:creationId xmlns:a16="http://schemas.microsoft.com/office/drawing/2014/main" id="{E95AB99B-3D4D-943B-E805-2631BEA50414}"/>
              </a:ext>
            </a:extLst>
          </p:cNvPr>
          <p:cNvSpPr/>
          <p:nvPr/>
        </p:nvSpPr>
        <p:spPr bwMode="auto">
          <a:xfrm>
            <a:off x="1766886" y="5820006"/>
            <a:ext cx="2695574" cy="467917"/>
          </a:xfrm>
          <a:prstGeom prst="rect">
            <a:avLst/>
          </a:prstGeom>
          <a:solidFill>
            <a:srgbClr val="E7F3FA"/>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9. De vermindering van rigiditeit in de wetgeving aanmoedigen</a:t>
            </a:r>
          </a:p>
        </p:txBody>
      </p:sp>
      <p:sp>
        <p:nvSpPr>
          <p:cNvPr id="36" name="Rectangle 35">
            <a:extLst>
              <a:ext uri="{FF2B5EF4-FFF2-40B4-BE49-F238E27FC236}">
                <a16:creationId xmlns:a16="http://schemas.microsoft.com/office/drawing/2014/main" id="{5BBBC832-396C-CF53-7B64-6387F5D383A9}"/>
              </a:ext>
            </a:extLst>
          </p:cNvPr>
          <p:cNvSpPr/>
          <p:nvPr/>
        </p:nvSpPr>
        <p:spPr bwMode="auto">
          <a:xfrm>
            <a:off x="5477171" y="5769402"/>
            <a:ext cx="1828798" cy="554838"/>
          </a:xfrm>
          <a:prstGeom prst="rect">
            <a:avLst/>
          </a:prstGeom>
          <a:solidFill>
            <a:srgbClr val="E7F3FA"/>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10. De samenwerking met externe partners versterken</a:t>
            </a:r>
          </a:p>
        </p:txBody>
      </p:sp>
      <p:sp>
        <p:nvSpPr>
          <p:cNvPr id="37" name="Rectangle 36">
            <a:extLst>
              <a:ext uri="{FF2B5EF4-FFF2-40B4-BE49-F238E27FC236}">
                <a16:creationId xmlns:a16="http://schemas.microsoft.com/office/drawing/2014/main" id="{8A4BBA5E-20DB-B536-D43A-435A32F11526}"/>
              </a:ext>
            </a:extLst>
          </p:cNvPr>
          <p:cNvSpPr/>
          <p:nvPr/>
        </p:nvSpPr>
        <p:spPr bwMode="auto">
          <a:xfrm>
            <a:off x="7391400" y="5770992"/>
            <a:ext cx="1933576" cy="558011"/>
          </a:xfrm>
          <a:prstGeom prst="rect">
            <a:avLst/>
          </a:prstGeom>
          <a:solidFill>
            <a:srgbClr val="E7F3FA"/>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11. Procedures tussen federale en regionale instanties harmoniseren</a:t>
            </a:r>
          </a:p>
        </p:txBody>
      </p:sp>
      <p:sp>
        <p:nvSpPr>
          <p:cNvPr id="38" name="Rectangle 37">
            <a:extLst>
              <a:ext uri="{FF2B5EF4-FFF2-40B4-BE49-F238E27FC236}">
                <a16:creationId xmlns:a16="http://schemas.microsoft.com/office/drawing/2014/main" id="{90499E65-08D0-3BF0-1E6E-8CBC7DEFFACB}"/>
              </a:ext>
            </a:extLst>
          </p:cNvPr>
          <p:cNvSpPr/>
          <p:nvPr/>
        </p:nvSpPr>
        <p:spPr bwMode="auto">
          <a:xfrm>
            <a:off x="485775" y="535053"/>
            <a:ext cx="458057" cy="720721"/>
          </a:xfrm>
          <a:prstGeom prst="rect">
            <a:avLst/>
          </a:prstGeom>
          <a:solidFill>
            <a:schemeClr val="tx2"/>
          </a:solidFill>
          <a:ln>
            <a:noFill/>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200" noProof="0" dirty="0">
                <a:solidFill>
                  <a:schemeClr val="bg1"/>
                </a:solidFill>
                <a:latin typeface="Calibri Light" panose="020F0302020204030204" pitchFamily="34" charset="0"/>
              </a:rPr>
              <a:t>Resultaten</a:t>
            </a:r>
          </a:p>
        </p:txBody>
      </p:sp>
      <p:sp>
        <p:nvSpPr>
          <p:cNvPr id="39" name="Rectangle 38">
            <a:extLst>
              <a:ext uri="{FF2B5EF4-FFF2-40B4-BE49-F238E27FC236}">
                <a16:creationId xmlns:a16="http://schemas.microsoft.com/office/drawing/2014/main" id="{42F2D709-F95C-E75F-E00A-20EDCB37AC20}"/>
              </a:ext>
            </a:extLst>
          </p:cNvPr>
          <p:cNvSpPr/>
          <p:nvPr/>
        </p:nvSpPr>
        <p:spPr bwMode="auto">
          <a:xfrm>
            <a:off x="485324" y="1329596"/>
            <a:ext cx="458057" cy="1179511"/>
          </a:xfrm>
          <a:prstGeom prst="rect">
            <a:avLst/>
          </a:prstGeom>
          <a:solidFill>
            <a:schemeClr val="bg2"/>
          </a:solidFill>
          <a:ln>
            <a:noFill/>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noProof="0" dirty="0">
                <a:solidFill>
                  <a:schemeClr val="bg1"/>
                </a:solidFill>
                <a:latin typeface="Calibri Light" panose="020F0302020204030204" pitchFamily="34" charset="0"/>
              </a:rPr>
              <a:t>Stakeholders</a:t>
            </a:r>
          </a:p>
        </p:txBody>
      </p:sp>
      <p:sp>
        <p:nvSpPr>
          <p:cNvPr id="40" name="Rectangle 39">
            <a:extLst>
              <a:ext uri="{FF2B5EF4-FFF2-40B4-BE49-F238E27FC236}">
                <a16:creationId xmlns:a16="http://schemas.microsoft.com/office/drawing/2014/main" id="{00D85BF3-5CC4-B053-98ED-DA6CDD31361F}"/>
              </a:ext>
            </a:extLst>
          </p:cNvPr>
          <p:cNvSpPr/>
          <p:nvPr/>
        </p:nvSpPr>
        <p:spPr bwMode="auto">
          <a:xfrm>
            <a:off x="485324" y="2582929"/>
            <a:ext cx="458057" cy="2800856"/>
          </a:xfrm>
          <a:prstGeom prst="rect">
            <a:avLst/>
          </a:prstGeom>
          <a:solidFill>
            <a:srgbClr val="A79057"/>
          </a:solidFill>
          <a:ln>
            <a:noFill/>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noProof="0" dirty="0">
                <a:solidFill>
                  <a:schemeClr val="bg1"/>
                </a:solidFill>
                <a:latin typeface="Calibri Light" panose="020F0302020204030204" pitchFamily="34" charset="0"/>
              </a:rPr>
              <a:t>Interne processen</a:t>
            </a:r>
          </a:p>
        </p:txBody>
      </p:sp>
      <p:sp>
        <p:nvSpPr>
          <p:cNvPr id="41" name="Rectangle 40">
            <a:extLst>
              <a:ext uri="{FF2B5EF4-FFF2-40B4-BE49-F238E27FC236}">
                <a16:creationId xmlns:a16="http://schemas.microsoft.com/office/drawing/2014/main" id="{1C7B1DB3-D8AF-D868-72FB-9A5DFA09BF15}"/>
              </a:ext>
            </a:extLst>
          </p:cNvPr>
          <p:cNvSpPr/>
          <p:nvPr/>
        </p:nvSpPr>
        <p:spPr bwMode="auto">
          <a:xfrm>
            <a:off x="485324" y="5464209"/>
            <a:ext cx="458057" cy="965994"/>
          </a:xfrm>
          <a:prstGeom prst="rect">
            <a:avLst/>
          </a:prstGeom>
          <a:solidFill>
            <a:srgbClr val="00638F"/>
          </a:solidFill>
          <a:ln>
            <a:noFill/>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noProof="0" dirty="0">
                <a:solidFill>
                  <a:schemeClr val="bg1"/>
                </a:solidFill>
                <a:latin typeface="Calibri Light" panose="020F0302020204030204" pitchFamily="34" charset="0"/>
              </a:rPr>
              <a:t>Externe elementen</a:t>
            </a:r>
          </a:p>
        </p:txBody>
      </p:sp>
      <p:sp>
        <p:nvSpPr>
          <p:cNvPr id="4" name="Rectangle 3">
            <a:extLst>
              <a:ext uri="{FF2B5EF4-FFF2-40B4-BE49-F238E27FC236}">
                <a16:creationId xmlns:a16="http://schemas.microsoft.com/office/drawing/2014/main" id="{62F540DA-0164-F199-54FF-8BEE83DE307C}"/>
              </a:ext>
            </a:extLst>
          </p:cNvPr>
          <p:cNvSpPr/>
          <p:nvPr/>
        </p:nvSpPr>
        <p:spPr bwMode="auto">
          <a:xfrm>
            <a:off x="6748504" y="541403"/>
            <a:ext cx="2736000" cy="723900"/>
          </a:xfrm>
          <a:prstGeom prst="rect">
            <a:avLst/>
          </a:prstGeom>
          <a:solidFill>
            <a:schemeClr val="accent1">
              <a:lumMod val="20000"/>
              <a:lumOff val="8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nl-BE" sz="1200" b="0" noProof="0" dirty="0">
                <a:latin typeface="Calibri Light" panose="020F0302020204030204" pitchFamily="34" charset="0"/>
              </a:rPr>
              <a:t>Verminderen van regionale verschillen in toegang tot diensten en uitkeringen.</a:t>
            </a:r>
          </a:p>
        </p:txBody>
      </p:sp>
    </p:spTree>
    <p:extLst>
      <p:ext uri="{BB962C8B-B14F-4D97-AF65-F5344CB8AC3E}">
        <p14:creationId xmlns:p14="http://schemas.microsoft.com/office/powerpoint/2010/main" val="422418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9468D-D74B-C024-11D9-009535DE07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4917AA-1225-0BA4-6DF8-7144674BD92F}"/>
              </a:ext>
            </a:extLst>
          </p:cNvPr>
          <p:cNvSpPr>
            <a:spLocks noGrp="1"/>
          </p:cNvSpPr>
          <p:nvPr>
            <p:ph type="title"/>
          </p:nvPr>
        </p:nvSpPr>
        <p:spPr/>
        <p:txBody>
          <a:bodyPr/>
          <a:lstStyle/>
          <a:p>
            <a:r>
              <a:rPr lang="nl-BE" noProof="0" dirty="0"/>
              <a:t>We definiëren twee soorten assen om tegemoet te komen aan de behoeften van de stakeholders van DG HAN</a:t>
            </a:r>
          </a:p>
        </p:txBody>
      </p:sp>
      <p:sp>
        <p:nvSpPr>
          <p:cNvPr id="9" name="Rectangle 8">
            <a:extLst>
              <a:ext uri="{FF2B5EF4-FFF2-40B4-BE49-F238E27FC236}">
                <a16:creationId xmlns:a16="http://schemas.microsoft.com/office/drawing/2014/main" id="{434738A6-62B7-9F22-6BF8-27C147FE7E9B}"/>
              </a:ext>
            </a:extLst>
          </p:cNvPr>
          <p:cNvSpPr/>
          <p:nvPr/>
        </p:nvSpPr>
        <p:spPr bwMode="auto">
          <a:xfrm>
            <a:off x="609598" y="1973542"/>
            <a:ext cx="4162425" cy="874644"/>
          </a:xfrm>
          <a:prstGeom prst="rect">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Operationele assen</a:t>
            </a:r>
          </a:p>
        </p:txBody>
      </p:sp>
      <p:sp>
        <p:nvSpPr>
          <p:cNvPr id="10" name="Rectangle 9">
            <a:extLst>
              <a:ext uri="{FF2B5EF4-FFF2-40B4-BE49-F238E27FC236}">
                <a16:creationId xmlns:a16="http://schemas.microsoft.com/office/drawing/2014/main" id="{2C04F62E-A1D6-4708-0D00-9B9B9D22A5B7}"/>
              </a:ext>
            </a:extLst>
          </p:cNvPr>
          <p:cNvSpPr/>
          <p:nvPr/>
        </p:nvSpPr>
        <p:spPr bwMode="auto">
          <a:xfrm>
            <a:off x="5156403" y="1973542"/>
            <a:ext cx="4120946" cy="874644"/>
          </a:xfrm>
          <a:prstGeom prst="rect">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solidFill>
                  <a:schemeClr val="bg1"/>
                </a:solidFill>
                <a:latin typeface="Calibri Light" panose="020F0302020204030204" pitchFamily="34" charset="0"/>
              </a:rPr>
              <a:t>Strategische assen</a:t>
            </a:r>
          </a:p>
        </p:txBody>
      </p:sp>
      <p:sp>
        <p:nvSpPr>
          <p:cNvPr id="11" name="Rectangle 10">
            <a:extLst>
              <a:ext uri="{FF2B5EF4-FFF2-40B4-BE49-F238E27FC236}">
                <a16:creationId xmlns:a16="http://schemas.microsoft.com/office/drawing/2014/main" id="{36622B3F-D479-EFE4-9B55-995C8007FCFE}"/>
              </a:ext>
            </a:extLst>
          </p:cNvPr>
          <p:cNvSpPr/>
          <p:nvPr/>
        </p:nvSpPr>
        <p:spPr bwMode="auto">
          <a:xfrm>
            <a:off x="609599" y="2936571"/>
            <a:ext cx="4140000" cy="2683179"/>
          </a:xfrm>
          <a:prstGeom prst="rect">
            <a:avLst/>
          </a:prstGeom>
          <a:solidFill>
            <a:srgbClr val="EBE6D9"/>
          </a:solidFill>
          <a:ln>
            <a:noFill/>
          </a:ln>
          <a:effectLst/>
        </p:spPr>
        <p:txBody>
          <a:bodyPr rot="0" spcFirstLastPara="0" vertOverflow="overflow" horzOverflow="overflow" vert="horz" wrap="square" lIns="252000" tIns="36000" rIns="252000" bIns="36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800" b="0" noProof="0" dirty="0">
                <a:latin typeface="Calibri Light" panose="020F0302020204030204" pitchFamily="34" charset="0"/>
              </a:rPr>
              <a:t>Dit zijn de </a:t>
            </a:r>
            <a:r>
              <a:rPr lang="nl-BE" sz="1800" noProof="0" dirty="0">
                <a:latin typeface="Calibri Light" panose="020F0302020204030204" pitchFamily="34" charset="0"/>
              </a:rPr>
              <a:t>operationele processen </a:t>
            </a:r>
            <a:r>
              <a:rPr lang="nl-BE" sz="1800" b="0" noProof="0" dirty="0">
                <a:latin typeface="Calibri Light" panose="020F0302020204030204" pitchFamily="34" charset="0"/>
              </a:rPr>
              <a:t>die vandaag moeten worden geïmplementeerd om op korte termijn </a:t>
            </a:r>
            <a:r>
              <a:rPr lang="nl-BE" sz="1800" noProof="0" dirty="0">
                <a:latin typeface="Calibri Light" panose="020F0302020204030204" pitchFamily="34" charset="0"/>
              </a:rPr>
              <a:t>uitmuntendheid</a:t>
            </a:r>
            <a:r>
              <a:rPr lang="nl-BE" sz="1800" b="0" noProof="0" dirty="0">
                <a:latin typeface="Calibri Light" panose="020F0302020204030204" pitchFamily="34" charset="0"/>
              </a:rPr>
              <a:t> te bereiken en aan de </a:t>
            </a:r>
            <a:r>
              <a:rPr lang="nl-BE" sz="1800" noProof="0" dirty="0">
                <a:latin typeface="Calibri Light" panose="020F0302020204030204" pitchFamily="34" charset="0"/>
              </a:rPr>
              <a:t>behoeften van stakeholders </a:t>
            </a:r>
            <a:r>
              <a:rPr lang="nl-BE" sz="1800" b="0" noProof="0" dirty="0">
                <a:latin typeface="Calibri Light" panose="020F0302020204030204" pitchFamily="34" charset="0"/>
              </a:rPr>
              <a:t>te voldoen.</a:t>
            </a:r>
          </a:p>
        </p:txBody>
      </p:sp>
      <p:sp>
        <p:nvSpPr>
          <p:cNvPr id="12" name="Rectangle 11">
            <a:extLst>
              <a:ext uri="{FF2B5EF4-FFF2-40B4-BE49-F238E27FC236}">
                <a16:creationId xmlns:a16="http://schemas.microsoft.com/office/drawing/2014/main" id="{51BB79DF-6611-E80B-1366-1A0D3EC583AB}"/>
              </a:ext>
            </a:extLst>
          </p:cNvPr>
          <p:cNvSpPr/>
          <p:nvPr/>
        </p:nvSpPr>
        <p:spPr bwMode="auto">
          <a:xfrm>
            <a:off x="5156403" y="2936570"/>
            <a:ext cx="4140000" cy="2683179"/>
          </a:xfrm>
          <a:prstGeom prst="rect">
            <a:avLst/>
          </a:prstGeom>
          <a:solidFill>
            <a:srgbClr val="E7F3FA"/>
          </a:solidFill>
          <a:ln>
            <a:noFill/>
          </a:ln>
          <a:effectLst/>
        </p:spPr>
        <p:txBody>
          <a:bodyPr rot="0" spcFirstLastPara="0" vertOverflow="overflow" horzOverflow="overflow" vert="horz" wrap="square" lIns="252000" tIns="36000" rIns="25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b="0" noProof="0" dirty="0">
                <a:latin typeface="Calibri Light" panose="020F0302020204030204" pitchFamily="34" charset="0"/>
              </a:rPr>
              <a:t>Dit zijn de </a:t>
            </a:r>
            <a:r>
              <a:rPr lang="nl-BE" sz="1800" noProof="0" dirty="0">
                <a:latin typeface="Calibri Light" panose="020F0302020204030204" pitchFamily="34" charset="0"/>
              </a:rPr>
              <a:t>kritische elementen </a:t>
            </a:r>
            <a:r>
              <a:rPr lang="nl-BE" sz="1800" b="0" noProof="0" dirty="0">
                <a:latin typeface="Calibri Light" panose="020F0302020204030204" pitchFamily="34" charset="0"/>
              </a:rPr>
              <a:t>die nodig zijn om op de lange termijn </a:t>
            </a:r>
            <a:r>
              <a:rPr lang="nl-BE" sz="1800" noProof="0" dirty="0">
                <a:latin typeface="Calibri Light" panose="020F0302020204030204" pitchFamily="34" charset="0"/>
              </a:rPr>
              <a:t>uitmuntendheid</a:t>
            </a:r>
            <a:r>
              <a:rPr lang="nl-BE" sz="1800" b="0" noProof="0" dirty="0">
                <a:latin typeface="Calibri Light" panose="020F0302020204030204" pitchFamily="34" charset="0"/>
              </a:rPr>
              <a:t> </a:t>
            </a:r>
            <a:r>
              <a:rPr lang="nl-BE" sz="1800" noProof="0" dirty="0">
                <a:latin typeface="Calibri Light" panose="020F0302020204030204" pitchFamily="34" charset="0"/>
              </a:rPr>
              <a:t>te behouden</a:t>
            </a:r>
            <a:r>
              <a:rPr lang="nl-BE" sz="1800" b="0" noProof="0" dirty="0">
                <a:latin typeface="Calibri Light" panose="020F0302020204030204" pitchFamily="34" charset="0"/>
              </a:rPr>
              <a:t>, en die over het algemeen verband houden met </a:t>
            </a:r>
            <a:r>
              <a:rPr lang="nl-BE" sz="1800" noProof="0" dirty="0">
                <a:latin typeface="Calibri Light" panose="020F0302020204030204" pitchFamily="34" charset="0"/>
              </a:rPr>
              <a:t>externe elementen</a:t>
            </a:r>
            <a:r>
              <a:rPr lang="nl-BE" sz="1800" b="0" noProof="0" dirty="0">
                <a:latin typeface="Calibri Light" panose="020F0302020204030204" pitchFamily="34" charset="0"/>
              </a:rPr>
              <a:t>.</a:t>
            </a:r>
            <a:endParaRPr lang="nl-BE" sz="1800" noProof="0" dirty="0">
              <a:latin typeface="Calibri Light" panose="020F0302020204030204" pitchFamily="34" charset="0"/>
            </a:endParaRPr>
          </a:p>
        </p:txBody>
      </p:sp>
      <p:sp>
        <p:nvSpPr>
          <p:cNvPr id="3" name="Rectangle 4">
            <a:extLst>
              <a:ext uri="{FF2B5EF4-FFF2-40B4-BE49-F238E27FC236}">
                <a16:creationId xmlns:a16="http://schemas.microsoft.com/office/drawing/2014/main" id="{9B99C4FC-1F51-69B2-75E2-62F6C31CC97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Tree>
    <p:extLst>
      <p:ext uri="{BB962C8B-B14F-4D97-AF65-F5344CB8AC3E}">
        <p14:creationId xmlns:p14="http://schemas.microsoft.com/office/powerpoint/2010/main" val="326690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A304E-480C-FD33-975C-92109535866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57579F-494B-DEAB-ACEE-F671E12D9C9D}"/>
              </a:ext>
            </a:extLst>
          </p:cNvPr>
          <p:cNvPicPr>
            <a:picLocks noChangeAspect="1"/>
          </p:cNvPicPr>
          <p:nvPr/>
        </p:nvPicPr>
        <p:blipFill>
          <a:blip r:embed="rId2"/>
          <a:stretch>
            <a:fillRect/>
          </a:stretch>
        </p:blipFill>
        <p:spPr>
          <a:xfrm>
            <a:off x="426599" y="1604377"/>
            <a:ext cx="9096020" cy="4109060"/>
          </a:xfrm>
          <a:prstGeom prst="rect">
            <a:avLst/>
          </a:prstGeom>
        </p:spPr>
      </p:pic>
      <p:sp>
        <p:nvSpPr>
          <p:cNvPr id="2" name="Titre 1">
            <a:extLst>
              <a:ext uri="{FF2B5EF4-FFF2-40B4-BE49-F238E27FC236}">
                <a16:creationId xmlns:a16="http://schemas.microsoft.com/office/drawing/2014/main" id="{1728A451-E1F8-FB80-5450-BD660ED05B9B}"/>
              </a:ext>
            </a:extLst>
          </p:cNvPr>
          <p:cNvSpPr>
            <a:spLocks noGrp="1"/>
          </p:cNvSpPr>
          <p:nvPr>
            <p:ph type="title"/>
          </p:nvPr>
        </p:nvSpPr>
        <p:spPr/>
        <p:txBody>
          <a:bodyPr/>
          <a:lstStyle/>
          <a:p>
            <a:r>
              <a:rPr lang="nl-BE" noProof="0" dirty="0"/>
              <a:t>Voor elke as zijn de projecten gedetailleerd in de vorm van een projectfiche</a:t>
            </a:r>
          </a:p>
        </p:txBody>
      </p:sp>
      <p:sp>
        <p:nvSpPr>
          <p:cNvPr id="3" name="Rectangle 4">
            <a:extLst>
              <a:ext uri="{FF2B5EF4-FFF2-40B4-BE49-F238E27FC236}">
                <a16:creationId xmlns:a16="http://schemas.microsoft.com/office/drawing/2014/main" id="{4CF3673C-D220-68BB-2779-1D76BEEDF18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
        <p:nvSpPr>
          <p:cNvPr id="13" name="Speech Bubble: Rectangle 12">
            <a:extLst>
              <a:ext uri="{FF2B5EF4-FFF2-40B4-BE49-F238E27FC236}">
                <a16:creationId xmlns:a16="http://schemas.microsoft.com/office/drawing/2014/main" id="{727444DE-4C93-893F-4C63-9FC01CDE2D1F}"/>
              </a:ext>
            </a:extLst>
          </p:cNvPr>
          <p:cNvSpPr/>
          <p:nvPr/>
        </p:nvSpPr>
        <p:spPr>
          <a:xfrm>
            <a:off x="2017016" y="1267428"/>
            <a:ext cx="1775346" cy="321224"/>
          </a:xfrm>
          <a:prstGeom prst="wedgeRectCallout">
            <a:avLst>
              <a:gd name="adj1" fmla="val -37279"/>
              <a:gd name="adj2" fmla="val 98422"/>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600" noProof="0" dirty="0">
                <a:solidFill>
                  <a:schemeClr val="tx1"/>
                </a:solidFill>
              </a:rPr>
              <a:t>Naam project</a:t>
            </a:r>
          </a:p>
        </p:txBody>
      </p:sp>
      <p:sp>
        <p:nvSpPr>
          <p:cNvPr id="14" name="Speech Bubble: Rectangle 13">
            <a:extLst>
              <a:ext uri="{FF2B5EF4-FFF2-40B4-BE49-F238E27FC236}">
                <a16:creationId xmlns:a16="http://schemas.microsoft.com/office/drawing/2014/main" id="{8872360A-EF75-353C-6E7F-40968311D9AD}"/>
              </a:ext>
            </a:extLst>
          </p:cNvPr>
          <p:cNvSpPr/>
          <p:nvPr/>
        </p:nvSpPr>
        <p:spPr>
          <a:xfrm>
            <a:off x="5969663" y="4878544"/>
            <a:ext cx="2430724" cy="574675"/>
          </a:xfrm>
          <a:prstGeom prst="wedgeRectCallout">
            <a:avLst>
              <a:gd name="adj1" fmla="val -30617"/>
              <a:gd name="adj2" fmla="val -88871"/>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600" noProof="0" dirty="0">
                <a:solidFill>
                  <a:schemeClr val="tx1"/>
                </a:solidFill>
              </a:rPr>
              <a:t>Typologie van NTU die door het project wordt beïnvloed</a:t>
            </a:r>
          </a:p>
        </p:txBody>
      </p:sp>
      <p:sp>
        <p:nvSpPr>
          <p:cNvPr id="15" name="Speech Bubble: Rectangle 14">
            <a:extLst>
              <a:ext uri="{FF2B5EF4-FFF2-40B4-BE49-F238E27FC236}">
                <a16:creationId xmlns:a16="http://schemas.microsoft.com/office/drawing/2014/main" id="{6849A715-5DBC-70AC-1AD0-A0456D228634}"/>
              </a:ext>
            </a:extLst>
          </p:cNvPr>
          <p:cNvSpPr/>
          <p:nvPr/>
        </p:nvSpPr>
        <p:spPr>
          <a:xfrm>
            <a:off x="894900" y="2589559"/>
            <a:ext cx="3446729" cy="329595"/>
          </a:xfrm>
          <a:prstGeom prst="wedgeRectCallout">
            <a:avLst>
              <a:gd name="adj1" fmla="val -33741"/>
              <a:gd name="adj2" fmla="val -119590"/>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600" noProof="0" dirty="0">
                <a:solidFill>
                  <a:schemeClr val="tx1"/>
                </a:solidFill>
              </a:rPr>
              <a:t>Waarom is dit project nodig?</a:t>
            </a:r>
          </a:p>
        </p:txBody>
      </p:sp>
      <p:sp>
        <p:nvSpPr>
          <p:cNvPr id="16" name="Speech Bubble: Rectangle 15">
            <a:extLst>
              <a:ext uri="{FF2B5EF4-FFF2-40B4-BE49-F238E27FC236}">
                <a16:creationId xmlns:a16="http://schemas.microsoft.com/office/drawing/2014/main" id="{59AA6876-B526-59E6-C2FB-16B9B17A5360}"/>
              </a:ext>
            </a:extLst>
          </p:cNvPr>
          <p:cNvSpPr/>
          <p:nvPr/>
        </p:nvSpPr>
        <p:spPr>
          <a:xfrm>
            <a:off x="1084686" y="3531636"/>
            <a:ext cx="2631476" cy="405866"/>
          </a:xfrm>
          <a:prstGeom prst="wedgeRectCallout">
            <a:avLst>
              <a:gd name="adj1" fmla="val -34111"/>
              <a:gd name="adj2" fmla="val -102444"/>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600" noProof="0" dirty="0">
                <a:solidFill>
                  <a:schemeClr val="tx1"/>
                </a:solidFill>
              </a:rPr>
              <a:t>Beschrijving van het project</a:t>
            </a:r>
          </a:p>
        </p:txBody>
      </p:sp>
      <p:sp>
        <p:nvSpPr>
          <p:cNvPr id="17" name="Speech Bubble: Rectangle 16">
            <a:extLst>
              <a:ext uri="{FF2B5EF4-FFF2-40B4-BE49-F238E27FC236}">
                <a16:creationId xmlns:a16="http://schemas.microsoft.com/office/drawing/2014/main" id="{52827D9B-5F73-6359-4F28-8826BA590819}"/>
              </a:ext>
            </a:extLst>
          </p:cNvPr>
          <p:cNvSpPr/>
          <p:nvPr/>
        </p:nvSpPr>
        <p:spPr>
          <a:xfrm>
            <a:off x="1302527" y="5018945"/>
            <a:ext cx="2631476" cy="849518"/>
          </a:xfrm>
          <a:prstGeom prst="wedgeRectCallout">
            <a:avLst>
              <a:gd name="adj1" fmla="val -32105"/>
              <a:gd name="adj2" fmla="val -92520"/>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600" noProof="0" dirty="0">
                <a:solidFill>
                  <a:schemeClr val="tx1"/>
                </a:solidFill>
              </a:rPr>
              <a:t>Wat is de verwachte impact op de NTU van de uitvoering van dit project?</a:t>
            </a:r>
          </a:p>
        </p:txBody>
      </p:sp>
      <p:sp>
        <p:nvSpPr>
          <p:cNvPr id="19" name="Speech Bubble: Rectangle 18">
            <a:extLst>
              <a:ext uri="{FF2B5EF4-FFF2-40B4-BE49-F238E27FC236}">
                <a16:creationId xmlns:a16="http://schemas.microsoft.com/office/drawing/2014/main" id="{8096A3A0-E4A9-2B31-5E92-D8231A109ED9}"/>
              </a:ext>
            </a:extLst>
          </p:cNvPr>
          <p:cNvSpPr/>
          <p:nvPr/>
        </p:nvSpPr>
        <p:spPr>
          <a:xfrm>
            <a:off x="3987138" y="1098239"/>
            <a:ext cx="3061362" cy="574675"/>
          </a:xfrm>
          <a:prstGeom prst="wedgeRectCallout">
            <a:avLst>
              <a:gd name="adj1" fmla="val -42362"/>
              <a:gd name="adj2" fmla="val 90864"/>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600" noProof="0" dirty="0">
                <a:solidFill>
                  <a:schemeClr val="tx1"/>
                </a:solidFill>
              </a:rPr>
              <a:t>Op welk niveau is het project (Beleid / </a:t>
            </a:r>
            <a:r>
              <a:rPr lang="nl-BE" sz="1600" noProof="0" dirty="0" err="1">
                <a:solidFill>
                  <a:schemeClr val="tx1"/>
                </a:solidFill>
              </a:rPr>
              <a:t>Admin</a:t>
            </a:r>
            <a:r>
              <a:rPr lang="nl-BE" sz="1600" noProof="0" dirty="0">
                <a:solidFill>
                  <a:schemeClr val="tx1"/>
                </a:solidFill>
              </a:rPr>
              <a:t> / Rechthebbenden)</a:t>
            </a:r>
          </a:p>
        </p:txBody>
      </p:sp>
    </p:spTree>
    <p:extLst>
      <p:ext uri="{BB962C8B-B14F-4D97-AF65-F5344CB8AC3E}">
        <p14:creationId xmlns:p14="http://schemas.microsoft.com/office/powerpoint/2010/main" val="277404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54E46-445C-AF47-ECB1-4C5D05C44853}"/>
              </a:ext>
            </a:extLst>
          </p:cNvPr>
          <p:cNvSpPr>
            <a:spLocks noGrp="1"/>
          </p:cNvSpPr>
          <p:nvPr>
            <p:ph type="title"/>
          </p:nvPr>
        </p:nvSpPr>
        <p:spPr/>
        <p:txBody>
          <a:bodyPr/>
          <a:lstStyle/>
          <a:p>
            <a:pPr>
              <a:tabLst>
                <a:tab pos="1436688" algn="l"/>
              </a:tabLst>
            </a:pPr>
            <a:r>
              <a:rPr lang="nl-BE" noProof="0" dirty="0"/>
              <a:t>Ter herinnering, net als bij het literatuuronderzoek en de bevindingen, werden de projecten onderverdeeld op 3 niveaus</a:t>
            </a:r>
          </a:p>
        </p:txBody>
      </p:sp>
      <p:sp>
        <p:nvSpPr>
          <p:cNvPr id="4" name="Rectangle 4">
            <a:extLst>
              <a:ext uri="{FF2B5EF4-FFF2-40B4-BE49-F238E27FC236}">
                <a16:creationId xmlns:a16="http://schemas.microsoft.com/office/drawing/2014/main" id="{3CE90124-564D-2C5D-3DE3-B30225098E5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
        <p:nvSpPr>
          <p:cNvPr id="10" name="Rectangle 9">
            <a:extLst>
              <a:ext uri="{FF2B5EF4-FFF2-40B4-BE49-F238E27FC236}">
                <a16:creationId xmlns:a16="http://schemas.microsoft.com/office/drawing/2014/main" id="{4C3AF349-E272-0DA6-33B5-1AFA4AE198CB}"/>
              </a:ext>
            </a:extLst>
          </p:cNvPr>
          <p:cNvSpPr/>
          <p:nvPr/>
        </p:nvSpPr>
        <p:spPr bwMode="auto">
          <a:xfrm>
            <a:off x="492251" y="1764588"/>
            <a:ext cx="2432913" cy="1095378"/>
          </a:xfrm>
          <a:prstGeom prst="rect">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noProof="0" dirty="0">
                <a:solidFill>
                  <a:schemeClr val="bg1"/>
                </a:solidFill>
                <a:latin typeface="Calibri Light" panose="020F0302020204030204" pitchFamily="34" charset="0"/>
              </a:rPr>
              <a:t>Definitie overheidsbeleid</a:t>
            </a:r>
          </a:p>
        </p:txBody>
      </p:sp>
      <p:sp>
        <p:nvSpPr>
          <p:cNvPr id="11" name="Rectangle 10">
            <a:extLst>
              <a:ext uri="{FF2B5EF4-FFF2-40B4-BE49-F238E27FC236}">
                <a16:creationId xmlns:a16="http://schemas.microsoft.com/office/drawing/2014/main" id="{57C7DBD6-A04E-A8D5-63B3-424246CC39CE}"/>
              </a:ext>
            </a:extLst>
          </p:cNvPr>
          <p:cNvSpPr/>
          <p:nvPr/>
        </p:nvSpPr>
        <p:spPr bwMode="auto">
          <a:xfrm>
            <a:off x="492250" y="3149298"/>
            <a:ext cx="2432913" cy="1086480"/>
          </a:xfrm>
          <a:prstGeom prst="rect">
            <a:avLst/>
          </a:prstGeom>
          <a:solidFill>
            <a:schemeClr val="bg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noProof="0" dirty="0">
                <a:solidFill>
                  <a:schemeClr val="bg1"/>
                </a:solidFill>
                <a:latin typeface="Calibri Light" panose="020F0302020204030204" pitchFamily="34" charset="0"/>
              </a:rPr>
              <a:t>Ontwerp administratieve/ evaluatie processen</a:t>
            </a:r>
          </a:p>
        </p:txBody>
      </p:sp>
      <p:sp>
        <p:nvSpPr>
          <p:cNvPr id="12" name="Rectangle 11">
            <a:extLst>
              <a:ext uri="{FF2B5EF4-FFF2-40B4-BE49-F238E27FC236}">
                <a16:creationId xmlns:a16="http://schemas.microsoft.com/office/drawing/2014/main" id="{8ECF6C50-7C0C-42E3-2599-5A414AEB415B}"/>
              </a:ext>
            </a:extLst>
          </p:cNvPr>
          <p:cNvSpPr/>
          <p:nvPr/>
        </p:nvSpPr>
        <p:spPr bwMode="auto">
          <a:xfrm>
            <a:off x="492250" y="4532658"/>
            <a:ext cx="2432913" cy="1086475"/>
          </a:xfrm>
          <a:prstGeom prst="rect">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noProof="0" dirty="0">
                <a:solidFill>
                  <a:schemeClr val="bg1"/>
                </a:solidFill>
                <a:latin typeface="Calibri Light" panose="020F0302020204030204" pitchFamily="34" charset="0"/>
              </a:rPr>
              <a:t>Gebruik door begunstigden</a:t>
            </a:r>
          </a:p>
        </p:txBody>
      </p:sp>
      <p:sp>
        <p:nvSpPr>
          <p:cNvPr id="13" name="TextBox 12">
            <a:extLst>
              <a:ext uri="{FF2B5EF4-FFF2-40B4-BE49-F238E27FC236}">
                <a16:creationId xmlns:a16="http://schemas.microsoft.com/office/drawing/2014/main" id="{8BE4EEF4-000D-98AF-2A1C-2858B3143F61}"/>
              </a:ext>
            </a:extLst>
          </p:cNvPr>
          <p:cNvSpPr txBox="1"/>
          <p:nvPr/>
        </p:nvSpPr>
        <p:spPr>
          <a:xfrm>
            <a:off x="3428834" y="1601314"/>
            <a:ext cx="6104725" cy="1421928"/>
          </a:xfrm>
          <a:prstGeom prst="rect">
            <a:avLst/>
          </a:prstGeom>
          <a:noFill/>
        </p:spPr>
        <p:txBody>
          <a:bodyPr wrap="square" rtlCol="0" anchor="ctr">
            <a:spAutoFit/>
          </a:bodyPr>
          <a:lstStyle/>
          <a:p>
            <a:pPr>
              <a:buClr>
                <a:schemeClr val="tx2"/>
              </a:buClr>
            </a:pPr>
            <a:r>
              <a:rPr lang="nl-BE" sz="1600" b="0" noProof="0" dirty="0">
                <a:latin typeface="+mn-lt"/>
              </a:rPr>
              <a:t>Voornamelijk gelegen op federaal niveau betreft het </a:t>
            </a:r>
            <a:r>
              <a:rPr lang="nl-BE" sz="1600" b="0" noProof="0" dirty="0" err="1">
                <a:latin typeface="+mn-lt"/>
              </a:rPr>
              <a:t>overleidsbeleid</a:t>
            </a:r>
            <a:r>
              <a:rPr lang="nl-BE" sz="1600" b="0" noProof="0" dirty="0">
                <a:latin typeface="+mn-lt"/>
              </a:rPr>
              <a:t> de </a:t>
            </a:r>
            <a:r>
              <a:rPr lang="nl-BE" sz="1600" noProof="0" dirty="0">
                <a:latin typeface="+mn-lt"/>
              </a:rPr>
              <a:t>beleidsbeslissingen en reguleringen die de toegang tot sociale uitkeringen bepalen</a:t>
            </a:r>
            <a:r>
              <a:rPr lang="nl-BE" sz="1600" b="0" noProof="0" dirty="0">
                <a:latin typeface="+mn-lt"/>
              </a:rPr>
              <a:t>. Hieronder vallen de toekenningscriteria, wetgevende hervormingen en de samenhang tussen federale en regionale bevoegdheden, die een directe invloed hebben op het gemak waarmee mensen toegang krijgen tot rechten.</a:t>
            </a:r>
          </a:p>
        </p:txBody>
      </p:sp>
      <p:sp>
        <p:nvSpPr>
          <p:cNvPr id="15" name="TextBox 14">
            <a:extLst>
              <a:ext uri="{FF2B5EF4-FFF2-40B4-BE49-F238E27FC236}">
                <a16:creationId xmlns:a16="http://schemas.microsoft.com/office/drawing/2014/main" id="{B38FE215-8ABF-64C2-754A-1DDC704A71C9}"/>
              </a:ext>
            </a:extLst>
          </p:cNvPr>
          <p:cNvSpPr txBox="1"/>
          <p:nvPr/>
        </p:nvSpPr>
        <p:spPr>
          <a:xfrm>
            <a:off x="3428833" y="4475731"/>
            <a:ext cx="6104726" cy="1200329"/>
          </a:xfrm>
          <a:prstGeom prst="rect">
            <a:avLst/>
          </a:prstGeom>
          <a:noFill/>
        </p:spPr>
        <p:txBody>
          <a:bodyPr wrap="square" rtlCol="0" anchor="ctr">
            <a:spAutoFit/>
          </a:bodyPr>
          <a:lstStyle>
            <a:defPPr>
              <a:defRPr lang="fr-FR"/>
            </a:defPPr>
            <a:lvl1pPr marL="180975" indent="-180975">
              <a:buClr>
                <a:schemeClr val="tx2"/>
              </a:buClr>
              <a:buFont typeface="Arial" panose="020B0604020202020204" pitchFamily="34" charset="0"/>
              <a:buChar char="•"/>
              <a:defRPr sz="1600" b="0">
                <a:latin typeface="+mn-lt"/>
              </a:defRPr>
            </a:lvl1pPr>
          </a:lstStyle>
          <a:p>
            <a:pPr marL="0" indent="0">
              <a:buNone/>
            </a:pPr>
            <a:r>
              <a:rPr lang="nl-BE" noProof="0" dirty="0"/>
              <a:t>Op dit niveau wordt gekeken naar de </a:t>
            </a:r>
            <a:r>
              <a:rPr lang="nl-BE" b="1" noProof="0" dirty="0"/>
              <a:t>ervaring van begunstigden in hun traject tot toegang van hun rechten</a:t>
            </a:r>
            <a:r>
              <a:rPr lang="nl-BE" noProof="0" dirty="0"/>
              <a:t>. Dit omvat hun begrip van de procedures, hun vermogen om de beschikbare hulpmiddelen te gebruiken, en de barrières die ze tegenkomen, hetzij sociaal, taalkundig of in verband met een digitale kloof.</a:t>
            </a:r>
          </a:p>
        </p:txBody>
      </p:sp>
      <p:cxnSp>
        <p:nvCxnSpPr>
          <p:cNvPr id="16" name="Straight Arrow Connector 15">
            <a:extLst>
              <a:ext uri="{FF2B5EF4-FFF2-40B4-BE49-F238E27FC236}">
                <a16:creationId xmlns:a16="http://schemas.microsoft.com/office/drawing/2014/main" id="{B93E71B8-C1E4-7013-1A51-E46D8BC22529}"/>
              </a:ext>
            </a:extLst>
          </p:cNvPr>
          <p:cNvCxnSpPr>
            <a:cxnSpLocks/>
          </p:cNvCxnSpPr>
          <p:nvPr/>
        </p:nvCxnSpPr>
        <p:spPr bwMode="auto">
          <a:xfrm>
            <a:off x="3011689" y="2312276"/>
            <a:ext cx="330619" cy="2"/>
          </a:xfrm>
          <a:prstGeom prst="straightConnector1">
            <a:avLst/>
          </a:prstGeom>
          <a:solidFill>
            <a:schemeClr val="bg1"/>
          </a:solidFill>
          <a:ln w="57150" cap="flat" cmpd="sng" algn="ctr">
            <a:solidFill>
              <a:schemeClr val="bg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D23428BB-5FC7-C60B-621A-69A1D034D36E}"/>
              </a:ext>
            </a:extLst>
          </p:cNvPr>
          <p:cNvCxnSpPr>
            <a:cxnSpLocks/>
          </p:cNvCxnSpPr>
          <p:nvPr/>
        </p:nvCxnSpPr>
        <p:spPr bwMode="auto">
          <a:xfrm>
            <a:off x="3011689" y="3692537"/>
            <a:ext cx="330619" cy="2"/>
          </a:xfrm>
          <a:prstGeom prst="straightConnector1">
            <a:avLst/>
          </a:prstGeom>
          <a:solidFill>
            <a:schemeClr val="bg1"/>
          </a:solidFill>
          <a:ln w="57150" cap="flat" cmpd="sng" algn="ctr">
            <a:solidFill>
              <a:schemeClr val="bg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639FF030-D3F5-BFE7-2A5D-D7FCCE6A4E8A}"/>
              </a:ext>
            </a:extLst>
          </p:cNvPr>
          <p:cNvCxnSpPr>
            <a:cxnSpLocks/>
          </p:cNvCxnSpPr>
          <p:nvPr/>
        </p:nvCxnSpPr>
        <p:spPr bwMode="auto">
          <a:xfrm>
            <a:off x="3011689" y="5075894"/>
            <a:ext cx="330619" cy="2"/>
          </a:xfrm>
          <a:prstGeom prst="straightConnector1">
            <a:avLst/>
          </a:prstGeom>
          <a:solidFill>
            <a:schemeClr val="bg1"/>
          </a:solidFill>
          <a:ln w="57150" cap="flat" cmpd="sng" algn="ctr">
            <a:solidFill>
              <a:schemeClr val="bg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ADE05AC1-23F1-359C-BABD-C7F9119E10B8}"/>
              </a:ext>
            </a:extLst>
          </p:cNvPr>
          <p:cNvSpPr txBox="1"/>
          <p:nvPr/>
        </p:nvSpPr>
        <p:spPr>
          <a:xfrm>
            <a:off x="3428834" y="3092374"/>
            <a:ext cx="6104725" cy="1200329"/>
          </a:xfrm>
          <a:prstGeom prst="rect">
            <a:avLst/>
          </a:prstGeom>
          <a:noFill/>
        </p:spPr>
        <p:txBody>
          <a:bodyPr wrap="square" rtlCol="0" anchor="ctr">
            <a:spAutoFit/>
          </a:bodyPr>
          <a:lstStyle/>
          <a:p>
            <a:pPr>
              <a:buClr>
                <a:schemeClr val="tx2"/>
              </a:buClr>
            </a:pPr>
            <a:r>
              <a:rPr lang="nl-BE" sz="1600" b="0" noProof="0" dirty="0">
                <a:latin typeface="+mn-lt"/>
              </a:rPr>
              <a:t>Dit niveau richt zich op de </a:t>
            </a:r>
            <a:r>
              <a:rPr lang="nl-BE" sz="1600" noProof="0" dirty="0">
                <a:latin typeface="+mn-lt"/>
              </a:rPr>
              <a:t>implementatie van sociale rechten via administratieve en medische evaluatie processen</a:t>
            </a:r>
            <a:r>
              <a:rPr lang="nl-BE" sz="1600" b="0" noProof="0" dirty="0">
                <a:latin typeface="+mn-lt"/>
              </a:rPr>
              <a:t>. Dit omvat het beheer van aanvragen, verwerkingstijden, het gebruik van digitale hulpmiddelen en de ondersteuning die aan begunstigden wordt geboden bij het navigeren door de soms complexe procedures.</a:t>
            </a:r>
          </a:p>
        </p:txBody>
      </p:sp>
    </p:spTree>
    <p:extLst>
      <p:ext uri="{BB962C8B-B14F-4D97-AF65-F5344CB8AC3E}">
        <p14:creationId xmlns:p14="http://schemas.microsoft.com/office/powerpoint/2010/main" val="66842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A7A3B-E142-16A4-E1ED-D64D9B15A7E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ACE6CF-CF91-2D8D-9E35-5902D1557E0C}"/>
              </a:ext>
            </a:extLst>
          </p:cNvPr>
          <p:cNvSpPr>
            <a:spLocks noGrp="1"/>
          </p:cNvSpPr>
          <p:nvPr>
            <p:ph type="title"/>
          </p:nvPr>
        </p:nvSpPr>
        <p:spPr/>
        <p:txBody>
          <a:bodyPr/>
          <a:lstStyle/>
          <a:p>
            <a:r>
              <a:rPr lang="nl-BE" noProof="0" dirty="0"/>
              <a:t>En voor elk project werden verschillende specifieke acties geïdentificeerd om het project te operationaliseren, samen met opvolgingsindicatoren</a:t>
            </a:r>
          </a:p>
        </p:txBody>
      </p:sp>
      <p:sp>
        <p:nvSpPr>
          <p:cNvPr id="3" name="Rectangle 4">
            <a:extLst>
              <a:ext uri="{FF2B5EF4-FFF2-40B4-BE49-F238E27FC236}">
                <a16:creationId xmlns:a16="http://schemas.microsoft.com/office/drawing/2014/main" id="{934D49CD-4C4D-E362-AD9A-EE8E3086A9B9}"/>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pic>
        <p:nvPicPr>
          <p:cNvPr id="5" name="Picture 4">
            <a:extLst>
              <a:ext uri="{FF2B5EF4-FFF2-40B4-BE49-F238E27FC236}">
                <a16:creationId xmlns:a16="http://schemas.microsoft.com/office/drawing/2014/main" id="{885FAF6E-3F00-8FBE-E2B0-C1674CEE6751}"/>
              </a:ext>
            </a:extLst>
          </p:cNvPr>
          <p:cNvPicPr>
            <a:picLocks noChangeAspect="1"/>
          </p:cNvPicPr>
          <p:nvPr/>
        </p:nvPicPr>
        <p:blipFill>
          <a:blip r:embed="rId2"/>
          <a:stretch>
            <a:fillRect/>
          </a:stretch>
        </p:blipFill>
        <p:spPr>
          <a:xfrm>
            <a:off x="495656" y="1592263"/>
            <a:ext cx="7093983" cy="2107981"/>
          </a:xfrm>
          <a:prstGeom prst="rect">
            <a:avLst/>
          </a:prstGeom>
        </p:spPr>
      </p:pic>
      <p:pic>
        <p:nvPicPr>
          <p:cNvPr id="7" name="Picture 6">
            <a:extLst>
              <a:ext uri="{FF2B5EF4-FFF2-40B4-BE49-F238E27FC236}">
                <a16:creationId xmlns:a16="http://schemas.microsoft.com/office/drawing/2014/main" id="{30CEA608-80B8-A35A-295E-0B032CF0FA4B}"/>
              </a:ext>
            </a:extLst>
          </p:cNvPr>
          <p:cNvPicPr>
            <a:picLocks noChangeAspect="1"/>
          </p:cNvPicPr>
          <p:nvPr/>
        </p:nvPicPr>
        <p:blipFill>
          <a:blip r:embed="rId3"/>
          <a:stretch>
            <a:fillRect/>
          </a:stretch>
        </p:blipFill>
        <p:spPr>
          <a:xfrm>
            <a:off x="1646973" y="4246106"/>
            <a:ext cx="7890727" cy="1734462"/>
          </a:xfrm>
          <a:prstGeom prst="rect">
            <a:avLst/>
          </a:prstGeom>
        </p:spPr>
      </p:pic>
      <p:sp>
        <p:nvSpPr>
          <p:cNvPr id="9" name="Arrow: Curved Down 8">
            <a:extLst>
              <a:ext uri="{FF2B5EF4-FFF2-40B4-BE49-F238E27FC236}">
                <a16:creationId xmlns:a16="http://schemas.microsoft.com/office/drawing/2014/main" id="{CFF837A4-9C79-4537-7E21-D9DB56BD8078}"/>
              </a:ext>
            </a:extLst>
          </p:cNvPr>
          <p:cNvSpPr/>
          <p:nvPr/>
        </p:nvSpPr>
        <p:spPr bwMode="auto">
          <a:xfrm rot="2438008">
            <a:off x="5634890" y="3137687"/>
            <a:ext cx="1377575" cy="640731"/>
          </a:xfrm>
          <a:prstGeom prst="curvedDownArrow">
            <a:avLst/>
          </a:prstGeom>
          <a:solidFill>
            <a:schemeClr val="tx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247241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69BDF-B488-70B5-DCF2-90C29EE9BA93}"/>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3309C88A-E1EA-E54C-D0EC-71AE065FAA3D}"/>
              </a:ext>
            </a:extLst>
          </p:cNvPr>
          <p:cNvSpPr>
            <a:spLocks noGrp="1" noChangeArrowheads="1"/>
          </p:cNvSpPr>
          <p:nvPr>
            <p:ph type="title"/>
          </p:nvPr>
        </p:nvSpPr>
        <p:spPr/>
        <p:txBody>
          <a:bodyPr anchor="t" anchorCtr="0"/>
          <a:lstStyle/>
          <a:p>
            <a:pPr>
              <a:lnSpc>
                <a:spcPts val="2800"/>
              </a:lnSpc>
            </a:pPr>
            <a:r>
              <a:rPr lang="nl-BE" sz="2800" noProof="0" dirty="0">
                <a:solidFill>
                  <a:schemeClr val="tx2"/>
                </a:solidFill>
              </a:rPr>
              <a:t>3</a:t>
            </a:r>
            <a:br>
              <a:rPr lang="nl-BE" sz="2800" noProof="0" dirty="0"/>
            </a:br>
            <a:r>
              <a:rPr lang="nl-BE" sz="2800" noProof="0" dirty="0">
                <a:solidFill>
                  <a:srgbClr val="80234A"/>
                </a:solidFill>
                <a:latin typeface="Calibri Light"/>
                <a:cs typeface="Calibri Light"/>
              </a:rPr>
              <a:t>Stakeholders</a:t>
            </a:r>
            <a:endParaRPr lang="nl-BE" sz="2800" noProof="0" dirty="0">
              <a:latin typeface="Calibri Light"/>
              <a:cs typeface="Calibri Light"/>
            </a:endParaRPr>
          </a:p>
        </p:txBody>
      </p:sp>
    </p:spTree>
    <p:extLst>
      <p:ext uri="{BB962C8B-B14F-4D97-AF65-F5344CB8AC3E}">
        <p14:creationId xmlns:p14="http://schemas.microsoft.com/office/powerpoint/2010/main" val="186678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B2CE4-20D8-4E92-A675-2B05D7EA5D39}"/>
              </a:ext>
            </a:extLst>
          </p:cNvPr>
          <p:cNvSpPr>
            <a:spLocks noGrp="1"/>
          </p:cNvSpPr>
          <p:nvPr>
            <p:ph type="title"/>
          </p:nvPr>
        </p:nvSpPr>
        <p:spPr/>
        <p:txBody>
          <a:bodyPr/>
          <a:lstStyle/>
          <a:p>
            <a:r>
              <a:rPr lang="nl-BE" noProof="0" dirty="0"/>
              <a:t>De analyse van deze uitdagingen wordt aangevuld met het </a:t>
            </a:r>
            <a:r>
              <a:rPr lang="nl-BE" noProof="0" dirty="0" err="1"/>
              <a:t>waardevoorstel</a:t>
            </a:r>
            <a:r>
              <a:rPr lang="nl-BE" noProof="0" dirty="0"/>
              <a:t> dat we de stakeholders zouden moeten bieden</a:t>
            </a:r>
          </a:p>
        </p:txBody>
      </p:sp>
      <p:sp>
        <p:nvSpPr>
          <p:cNvPr id="3" name="Espace réservé du contenu 2">
            <a:extLst>
              <a:ext uri="{FF2B5EF4-FFF2-40B4-BE49-F238E27FC236}">
                <a16:creationId xmlns:a16="http://schemas.microsoft.com/office/drawing/2014/main" id="{B878E295-ADDF-4D97-A7EF-E66826868F17}"/>
              </a:ext>
            </a:extLst>
          </p:cNvPr>
          <p:cNvSpPr>
            <a:spLocks noGrp="1"/>
          </p:cNvSpPr>
          <p:nvPr>
            <p:ph idx="1"/>
          </p:nvPr>
        </p:nvSpPr>
        <p:spPr>
          <a:xfrm>
            <a:off x="5182920" y="3619049"/>
            <a:ext cx="4265151" cy="2249435"/>
          </a:xfrm>
          <a:prstGeom prst="rect">
            <a:avLst/>
          </a:prstGeom>
          <a:ln>
            <a:solidFill>
              <a:srgbClr val="DAD0B8"/>
            </a:solidFill>
          </a:ln>
        </p:spPr>
        <p:txBody>
          <a:bodyPr lIns="72000" tIns="108000" rIns="72000" bIns="108000"/>
          <a:lstStyle/>
          <a:p>
            <a:pPr marL="190500" marR="0" lvl="0" indent="-190500" algn="l" defTabSz="914400" rtl="0" eaLnBrk="1" fontAlgn="base" latinLnBrk="0" hangingPunct="1">
              <a:lnSpc>
                <a:spcPct val="100000"/>
              </a:lnSpc>
              <a:spcBef>
                <a:spcPts val="600"/>
              </a:spcBef>
              <a:spcAft>
                <a:spcPts val="600"/>
              </a:spcAft>
              <a:buClr>
                <a:srgbClr val="AA9256"/>
              </a:buClr>
              <a:buSzTx/>
              <a:buFontTx/>
              <a:buChar char="•"/>
              <a:tabLst>
                <a:tab pos="6464300" algn="r"/>
              </a:tabLst>
              <a:defRPr/>
            </a:pPr>
            <a:r>
              <a:rPr kumimoji="0" lang="nl-BE" sz="1600" b="0" i="0" u="none" strike="noStrike" kern="1200" cap="none" spc="0" normalizeH="0" baseline="0" noProof="0" dirty="0">
                <a:ln>
                  <a:noFill/>
                </a:ln>
                <a:solidFill>
                  <a:srgbClr val="000000"/>
                </a:solidFill>
                <a:effectLst/>
                <a:uLnTx/>
                <a:uFillTx/>
                <a:latin typeface="Calibri Light"/>
                <a:ea typeface="+mn-ea"/>
                <a:cs typeface="Arial" charset="0"/>
              </a:rPr>
              <a:t>Het </a:t>
            </a:r>
            <a:r>
              <a:rPr kumimoji="0" lang="nl-BE" sz="1600" b="0" i="0" u="none" strike="noStrike" kern="1200" cap="none" spc="0" normalizeH="0" baseline="0" noProof="0" dirty="0" err="1">
                <a:ln>
                  <a:noFill/>
                </a:ln>
                <a:solidFill>
                  <a:srgbClr val="000000"/>
                </a:solidFill>
                <a:effectLst/>
                <a:uLnTx/>
                <a:uFillTx/>
                <a:latin typeface="Calibri Light"/>
                <a:ea typeface="+mn-ea"/>
                <a:cs typeface="Arial" charset="0"/>
              </a:rPr>
              <a:t>waardevoorstel</a:t>
            </a:r>
            <a:r>
              <a:rPr kumimoji="0" lang="nl-BE" sz="1600" b="0" i="0" u="none" strike="noStrike" kern="1200" cap="none" spc="0" normalizeH="0" baseline="0" noProof="0" dirty="0">
                <a:ln>
                  <a:noFill/>
                </a:ln>
                <a:solidFill>
                  <a:srgbClr val="000000"/>
                </a:solidFill>
                <a:effectLst/>
                <a:uLnTx/>
                <a:uFillTx/>
                <a:latin typeface="Calibri Light"/>
                <a:ea typeface="+mn-ea"/>
                <a:cs typeface="Arial" charset="0"/>
              </a:rPr>
              <a:t> is de formulering van de behoeften/verwachtingen van de stakeholders waaraan voldaan zal worden dankzij het actieplan.</a:t>
            </a:r>
          </a:p>
          <a:p>
            <a:pPr marL="190500" marR="0" lvl="0" indent="-190500" algn="l" defTabSz="914400" rtl="0" eaLnBrk="1" fontAlgn="base" latinLnBrk="0" hangingPunct="1">
              <a:lnSpc>
                <a:spcPct val="100000"/>
              </a:lnSpc>
              <a:spcBef>
                <a:spcPts val="600"/>
              </a:spcBef>
              <a:spcAft>
                <a:spcPts val="600"/>
              </a:spcAft>
              <a:buClr>
                <a:srgbClr val="AA9256"/>
              </a:buClr>
              <a:buSzTx/>
              <a:buFontTx/>
              <a:buChar char="•"/>
              <a:tabLst>
                <a:tab pos="6464300" algn="r"/>
              </a:tabLst>
              <a:defRPr/>
            </a:pPr>
            <a:r>
              <a:rPr kumimoji="0" lang="nl-BE" sz="1600" b="0" i="0" u="none" strike="noStrike" kern="1200" cap="none" spc="0" normalizeH="0" baseline="0" noProof="0" dirty="0">
                <a:ln>
                  <a:noFill/>
                </a:ln>
                <a:solidFill>
                  <a:srgbClr val="000000"/>
                </a:solidFill>
                <a:effectLst/>
                <a:uLnTx/>
                <a:uFillTx/>
                <a:latin typeface="Calibri Light"/>
                <a:ea typeface="+mn-ea"/>
                <a:cs typeface="Arial" charset="0"/>
              </a:rPr>
              <a:t>Het gaat over de impact van dit plan vanuit het perspectief van elke stakeholder.</a:t>
            </a:r>
          </a:p>
          <a:p>
            <a:pPr marL="0" marR="0" lvl="0" indent="0" algn="ctr" defTabSz="914400" rtl="0" eaLnBrk="1" fontAlgn="base" latinLnBrk="0" hangingPunct="1">
              <a:lnSpc>
                <a:spcPct val="100000"/>
              </a:lnSpc>
              <a:spcBef>
                <a:spcPts val="600"/>
              </a:spcBef>
              <a:spcAft>
                <a:spcPts val="600"/>
              </a:spcAft>
              <a:buClr>
                <a:srgbClr val="AA9256"/>
              </a:buClr>
              <a:buSzTx/>
              <a:buFontTx/>
              <a:buNone/>
              <a:tabLst>
                <a:tab pos="6464300" algn="r"/>
              </a:tabLst>
              <a:defRPr/>
            </a:pPr>
            <a:r>
              <a:rPr lang="nl-BE" b="1" noProof="0" dirty="0">
                <a:solidFill>
                  <a:srgbClr val="000000"/>
                </a:solidFill>
                <a:latin typeface="Calibri Light"/>
                <a:cs typeface="Arial" charset="0"/>
              </a:rPr>
              <a:t>T</a:t>
            </a:r>
            <a:r>
              <a:rPr kumimoji="0" lang="nl-BE" sz="1600" b="1" i="0" u="none" strike="noStrike" kern="1200" cap="none" spc="0" normalizeH="0" baseline="0" noProof="0" dirty="0">
                <a:ln>
                  <a:noFill/>
                </a:ln>
                <a:solidFill>
                  <a:srgbClr val="000000"/>
                </a:solidFill>
                <a:effectLst/>
                <a:uLnTx/>
                <a:uFillTx/>
                <a:latin typeface="Calibri Light"/>
                <a:ea typeface="+mn-ea"/>
                <a:cs typeface="Arial" charset="0"/>
              </a:rPr>
              <a:t>ot wie richten we ons richten</a:t>
            </a:r>
            <a:r>
              <a:rPr lang="nl-BE" b="1" noProof="0" dirty="0">
                <a:solidFill>
                  <a:srgbClr val="000000"/>
                </a:solidFill>
                <a:latin typeface="Calibri Light"/>
                <a:cs typeface="Arial" charset="0"/>
              </a:rPr>
              <a:t>!</a:t>
            </a:r>
            <a:endParaRPr kumimoji="0" lang="nl-BE" sz="1600" b="1" i="0" u="none" strike="noStrike" kern="1200" cap="none" spc="0" normalizeH="0" baseline="0" noProof="0" dirty="0">
              <a:ln>
                <a:noFill/>
              </a:ln>
              <a:solidFill>
                <a:srgbClr val="000000"/>
              </a:solidFill>
              <a:effectLst/>
              <a:uLnTx/>
              <a:uFillTx/>
              <a:latin typeface="Calibri Light"/>
              <a:ea typeface="+mn-ea"/>
              <a:cs typeface="Arial" charset="0"/>
            </a:endParaRPr>
          </a:p>
        </p:txBody>
      </p:sp>
      <p:sp>
        <p:nvSpPr>
          <p:cNvPr id="23" name="Flèche : droite 22">
            <a:extLst>
              <a:ext uri="{FF2B5EF4-FFF2-40B4-BE49-F238E27FC236}">
                <a16:creationId xmlns:a16="http://schemas.microsoft.com/office/drawing/2014/main" id="{A76D1857-4EFD-4A38-BBA2-BA52E9FC9B5A}"/>
              </a:ext>
            </a:extLst>
          </p:cNvPr>
          <p:cNvSpPr/>
          <p:nvPr/>
        </p:nvSpPr>
        <p:spPr bwMode="auto">
          <a:xfrm>
            <a:off x="609005" y="2057558"/>
            <a:ext cx="8454540" cy="560432"/>
          </a:xfrm>
          <a:prstGeom prst="rightArrow">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4" name="Ellipse 23">
            <a:extLst>
              <a:ext uri="{FF2B5EF4-FFF2-40B4-BE49-F238E27FC236}">
                <a16:creationId xmlns:a16="http://schemas.microsoft.com/office/drawing/2014/main" id="{A8C61188-E9AE-4039-93C2-35D2A12EA388}"/>
              </a:ext>
            </a:extLst>
          </p:cNvPr>
          <p:cNvSpPr/>
          <p:nvPr/>
        </p:nvSpPr>
        <p:spPr bwMode="auto">
          <a:xfrm>
            <a:off x="2307993" y="2196285"/>
            <a:ext cx="295264" cy="286325"/>
          </a:xfrm>
          <a:prstGeom prst="ellipse">
            <a:avLst/>
          </a:prstGeom>
          <a:solidFill>
            <a:srgbClr val="AA9256"/>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5" name="ZoneTexte 24">
            <a:extLst>
              <a:ext uri="{FF2B5EF4-FFF2-40B4-BE49-F238E27FC236}">
                <a16:creationId xmlns:a16="http://schemas.microsoft.com/office/drawing/2014/main" id="{57891947-EF02-4777-83AC-3A5691B47B85}"/>
              </a:ext>
            </a:extLst>
          </p:cNvPr>
          <p:cNvSpPr txBox="1"/>
          <p:nvPr/>
        </p:nvSpPr>
        <p:spPr>
          <a:xfrm>
            <a:off x="1124128" y="1687660"/>
            <a:ext cx="2628899" cy="4801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b="0" noProof="0" dirty="0">
                <a:latin typeface="+mn-lt"/>
              </a:rPr>
              <a:t>Identificeren van de </a:t>
            </a:r>
            <a:br>
              <a:rPr lang="nl-BE" b="0" noProof="0" dirty="0">
                <a:latin typeface="+mn-lt"/>
              </a:rPr>
            </a:br>
            <a:r>
              <a:rPr lang="nl-BE" b="0" noProof="0" dirty="0">
                <a:latin typeface="+mn-lt"/>
              </a:rPr>
              <a:t>stakeholders en hun behoeften</a:t>
            </a:r>
          </a:p>
        </p:txBody>
      </p:sp>
      <p:sp>
        <p:nvSpPr>
          <p:cNvPr id="26" name="Ellipse 25">
            <a:extLst>
              <a:ext uri="{FF2B5EF4-FFF2-40B4-BE49-F238E27FC236}">
                <a16:creationId xmlns:a16="http://schemas.microsoft.com/office/drawing/2014/main" id="{C37385EC-17A6-466C-A8D7-BA8663814720}"/>
              </a:ext>
            </a:extLst>
          </p:cNvPr>
          <p:cNvSpPr/>
          <p:nvPr/>
        </p:nvSpPr>
        <p:spPr bwMode="auto">
          <a:xfrm>
            <a:off x="7157683" y="2196285"/>
            <a:ext cx="295264" cy="286325"/>
          </a:xfrm>
          <a:prstGeom prst="ellipse">
            <a:avLst/>
          </a:prstGeom>
          <a:solidFill>
            <a:srgbClr val="AA9256"/>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7" name="ZoneTexte 26">
            <a:extLst>
              <a:ext uri="{FF2B5EF4-FFF2-40B4-BE49-F238E27FC236}">
                <a16:creationId xmlns:a16="http://schemas.microsoft.com/office/drawing/2014/main" id="{938B4937-A44A-4BBB-9350-8A7A83B2D2EE}"/>
              </a:ext>
            </a:extLst>
          </p:cNvPr>
          <p:cNvSpPr txBox="1"/>
          <p:nvPr/>
        </p:nvSpPr>
        <p:spPr>
          <a:xfrm>
            <a:off x="5967058" y="1656068"/>
            <a:ext cx="2628899" cy="4801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b="0" noProof="0" dirty="0">
                <a:latin typeface="+mn-lt"/>
              </a:rPr>
              <a:t>Definitie van de</a:t>
            </a:r>
          </a:p>
          <a:p>
            <a:pPr marL="0" indent="0" algn="ctr">
              <a:buClr>
                <a:schemeClr val="tx2"/>
              </a:buClr>
              <a:buFont typeface="Arial" panose="020B0604020202020204" pitchFamily="34" charset="0"/>
              <a:buNone/>
            </a:pPr>
            <a:r>
              <a:rPr lang="nl-BE" b="0" noProof="0" dirty="0" err="1">
                <a:latin typeface="+mn-lt"/>
              </a:rPr>
              <a:t>waardevoorstellen</a:t>
            </a:r>
            <a:endParaRPr lang="nl-BE" b="0" noProof="0" dirty="0">
              <a:latin typeface="+mn-lt"/>
            </a:endParaRPr>
          </a:p>
        </p:txBody>
      </p:sp>
      <p:sp>
        <p:nvSpPr>
          <p:cNvPr id="28" name="Organigramme : Procédé 27">
            <a:extLst>
              <a:ext uri="{FF2B5EF4-FFF2-40B4-BE49-F238E27FC236}">
                <a16:creationId xmlns:a16="http://schemas.microsoft.com/office/drawing/2014/main" id="{CCA01E2B-6A46-4528-908A-2B8B451B442B}"/>
              </a:ext>
            </a:extLst>
          </p:cNvPr>
          <p:cNvSpPr/>
          <p:nvPr/>
        </p:nvSpPr>
        <p:spPr bwMode="auto">
          <a:xfrm>
            <a:off x="5182920" y="2952097"/>
            <a:ext cx="4265151" cy="559484"/>
          </a:xfrm>
          <a:prstGeom prst="flowChartProcess">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b="0" noProof="0" dirty="0">
                <a:latin typeface="Calibri Light" panose="020F0302020204030204" pitchFamily="34" charset="0"/>
              </a:rPr>
              <a:t>Waardevoorstel</a:t>
            </a:r>
          </a:p>
        </p:txBody>
      </p:sp>
      <p:sp>
        <p:nvSpPr>
          <p:cNvPr id="4" name="Étoile : 5 branches 3">
            <a:extLst>
              <a:ext uri="{FF2B5EF4-FFF2-40B4-BE49-F238E27FC236}">
                <a16:creationId xmlns:a16="http://schemas.microsoft.com/office/drawing/2014/main" id="{3004B659-39C3-46A6-8016-050BAE9914D9}"/>
              </a:ext>
            </a:extLst>
          </p:cNvPr>
          <p:cNvSpPr/>
          <p:nvPr/>
        </p:nvSpPr>
        <p:spPr bwMode="auto">
          <a:xfrm>
            <a:off x="1458058" y="3284070"/>
            <a:ext cx="1969477" cy="1798185"/>
          </a:xfrm>
          <a:prstGeom prst="star5">
            <a:avLst/>
          </a:prstGeom>
          <a:solidFill>
            <a:srgbClr val="BDAB7F"/>
          </a:solidFill>
          <a:ln w="57150">
            <a:solidFill>
              <a:srgbClr val="BDAB7F"/>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35" name="ZoneTexte 34">
            <a:extLst>
              <a:ext uri="{FF2B5EF4-FFF2-40B4-BE49-F238E27FC236}">
                <a16:creationId xmlns:a16="http://schemas.microsoft.com/office/drawing/2014/main" id="{E9F2C618-6F45-4279-A547-2EEA477510EB}"/>
              </a:ext>
            </a:extLst>
          </p:cNvPr>
          <p:cNvSpPr txBox="1"/>
          <p:nvPr/>
        </p:nvSpPr>
        <p:spPr>
          <a:xfrm>
            <a:off x="3105327" y="5082255"/>
            <a:ext cx="2057223" cy="4801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b="0" noProof="0" dirty="0">
                <a:latin typeface="+mn-lt"/>
              </a:rPr>
              <a:t> Overheidsinstellingen (regionaal en federaal)</a:t>
            </a:r>
          </a:p>
        </p:txBody>
      </p:sp>
      <p:sp>
        <p:nvSpPr>
          <p:cNvPr id="36" name="ZoneTexte 35">
            <a:extLst>
              <a:ext uri="{FF2B5EF4-FFF2-40B4-BE49-F238E27FC236}">
                <a16:creationId xmlns:a16="http://schemas.microsoft.com/office/drawing/2014/main" id="{997C2269-04B6-446C-BC6B-82964A2A8627}"/>
              </a:ext>
            </a:extLst>
          </p:cNvPr>
          <p:cNvSpPr txBox="1"/>
          <p:nvPr/>
        </p:nvSpPr>
        <p:spPr>
          <a:xfrm>
            <a:off x="3708766" y="3785246"/>
            <a:ext cx="1283096" cy="6740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b="0" noProof="0" dirty="0">
                <a:latin typeface="+mn-lt"/>
              </a:rPr>
              <a:t>Interne medewerkers DG HAN</a:t>
            </a:r>
          </a:p>
        </p:txBody>
      </p:sp>
      <p:sp>
        <p:nvSpPr>
          <p:cNvPr id="37" name="ZoneTexte 36">
            <a:extLst>
              <a:ext uri="{FF2B5EF4-FFF2-40B4-BE49-F238E27FC236}">
                <a16:creationId xmlns:a16="http://schemas.microsoft.com/office/drawing/2014/main" id="{7C509A38-2AF0-4344-837C-222A71425CB0}"/>
              </a:ext>
            </a:extLst>
          </p:cNvPr>
          <p:cNvSpPr txBox="1"/>
          <p:nvPr/>
        </p:nvSpPr>
        <p:spPr>
          <a:xfrm>
            <a:off x="1665931" y="2935144"/>
            <a:ext cx="1545291" cy="286232"/>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b="0" noProof="0" dirty="0">
                <a:latin typeface="+mn-lt"/>
              </a:rPr>
              <a:t>Rechthebbenden</a:t>
            </a:r>
          </a:p>
        </p:txBody>
      </p:sp>
      <p:sp>
        <p:nvSpPr>
          <p:cNvPr id="38" name="ZoneTexte 37">
            <a:extLst>
              <a:ext uri="{FF2B5EF4-FFF2-40B4-BE49-F238E27FC236}">
                <a16:creationId xmlns:a16="http://schemas.microsoft.com/office/drawing/2014/main" id="{45B5B9EC-8CA3-4EAA-8A6E-09DE4FBCEFA1}"/>
              </a:ext>
            </a:extLst>
          </p:cNvPr>
          <p:cNvSpPr txBox="1"/>
          <p:nvPr/>
        </p:nvSpPr>
        <p:spPr>
          <a:xfrm>
            <a:off x="215902" y="3688296"/>
            <a:ext cx="1205306" cy="286232"/>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b="0" noProof="0" dirty="0">
                <a:latin typeface="+mn-lt"/>
              </a:rPr>
              <a:t>Beleidsmakers</a:t>
            </a:r>
          </a:p>
        </p:txBody>
      </p:sp>
      <p:sp>
        <p:nvSpPr>
          <p:cNvPr id="5" name="Ellipse 4">
            <a:extLst>
              <a:ext uri="{FF2B5EF4-FFF2-40B4-BE49-F238E27FC236}">
                <a16:creationId xmlns:a16="http://schemas.microsoft.com/office/drawing/2014/main" id="{7E618514-4AE8-4B67-972E-B164AFCC5011}"/>
              </a:ext>
            </a:extLst>
          </p:cNvPr>
          <p:cNvSpPr/>
          <p:nvPr/>
        </p:nvSpPr>
        <p:spPr bwMode="auto">
          <a:xfrm>
            <a:off x="1777286" y="3688296"/>
            <a:ext cx="1368896" cy="1136717"/>
          </a:xfrm>
          <a:prstGeom prst="ellipse">
            <a:avLst/>
          </a:prstGeom>
          <a:solidFill>
            <a:schemeClr val="bg1"/>
          </a:solidFill>
          <a:ln w="38100">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9" name="ZoneTexte 18">
            <a:extLst>
              <a:ext uri="{FF2B5EF4-FFF2-40B4-BE49-F238E27FC236}">
                <a16:creationId xmlns:a16="http://schemas.microsoft.com/office/drawing/2014/main" id="{7B05A155-9FB4-42C2-908D-7B47BD9CC71F}"/>
              </a:ext>
            </a:extLst>
          </p:cNvPr>
          <p:cNvSpPr txBox="1"/>
          <p:nvPr/>
        </p:nvSpPr>
        <p:spPr>
          <a:xfrm>
            <a:off x="1831782" y="4102243"/>
            <a:ext cx="1247686" cy="313932"/>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1600" b="0" noProof="0" dirty="0">
                <a:latin typeface="+mn-lt"/>
              </a:rPr>
              <a:t>Stakeholders</a:t>
            </a:r>
          </a:p>
        </p:txBody>
      </p:sp>
      <p:sp>
        <p:nvSpPr>
          <p:cNvPr id="6" name="Rectangle 4">
            <a:extLst>
              <a:ext uri="{FF2B5EF4-FFF2-40B4-BE49-F238E27FC236}">
                <a16:creationId xmlns:a16="http://schemas.microsoft.com/office/drawing/2014/main" id="{251CA662-FEB2-61E9-A67D-2A0BDD54869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Stakeholders</a:t>
            </a:r>
          </a:p>
        </p:txBody>
      </p:sp>
      <p:sp>
        <p:nvSpPr>
          <p:cNvPr id="9" name="ZoneTexte 8">
            <a:extLst>
              <a:ext uri="{FF2B5EF4-FFF2-40B4-BE49-F238E27FC236}">
                <a16:creationId xmlns:a16="http://schemas.microsoft.com/office/drawing/2014/main" id="{924EF596-0477-CF68-09D0-D6AE3B9423E2}"/>
              </a:ext>
            </a:extLst>
          </p:cNvPr>
          <p:cNvSpPr txBox="1"/>
          <p:nvPr/>
        </p:nvSpPr>
        <p:spPr>
          <a:xfrm>
            <a:off x="209550" y="5125870"/>
            <a:ext cx="2057223" cy="867930"/>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b="0" noProof="0" dirty="0">
                <a:latin typeface="+mn-lt"/>
              </a:rPr>
              <a:t> Lokale partners (</a:t>
            </a:r>
            <a:r>
              <a:rPr lang="nl-BE" b="0" noProof="0" dirty="0" err="1">
                <a:latin typeface="+mn-lt"/>
              </a:rPr>
              <a:t>OCMW’s</a:t>
            </a:r>
            <a:r>
              <a:rPr lang="nl-BE" b="0" noProof="0" dirty="0">
                <a:latin typeface="+mn-lt"/>
              </a:rPr>
              <a:t>, gemeenten, ziekenfondsen, verenigingen)</a:t>
            </a:r>
          </a:p>
        </p:txBody>
      </p:sp>
    </p:spTree>
    <p:extLst>
      <p:ext uri="{BB962C8B-B14F-4D97-AF65-F5344CB8AC3E}">
        <p14:creationId xmlns:p14="http://schemas.microsoft.com/office/powerpoint/2010/main" val="375896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nl-BE" noProof="0" dirty="0"/>
              <a:t>Ons </a:t>
            </a:r>
            <a:r>
              <a:rPr lang="nl-BE" noProof="0" dirty="0" err="1"/>
              <a:t>waardevoorstel</a:t>
            </a:r>
            <a:r>
              <a:rPr lang="nl-BE" noProof="0" dirty="0"/>
              <a:t> voor rechthebbenden</a:t>
            </a:r>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1308050"/>
          </a:xfrm>
        </p:spPr>
        <p:txBody>
          <a:bodyPr/>
          <a:lstStyle/>
          <a:p>
            <a:pPr>
              <a:lnSpc>
                <a:spcPct val="100000"/>
              </a:lnSpc>
              <a:spcBef>
                <a:spcPts val="300"/>
              </a:spcBef>
              <a:spcAft>
                <a:spcPts val="300"/>
              </a:spcAft>
            </a:pPr>
            <a:r>
              <a:rPr lang="nl-BE" noProof="0" dirty="0"/>
              <a:t>Zij zijn het </a:t>
            </a:r>
            <a:r>
              <a:rPr lang="nl-BE" b="1" noProof="0" dirty="0"/>
              <a:t>bestaansrecht van de instelling</a:t>
            </a:r>
            <a:r>
              <a:rPr lang="nl-BE" noProof="0" dirty="0"/>
              <a:t>: ze zijn direct betrokken bij de acties en staan centraal in de begeleidingsprocessen.</a:t>
            </a:r>
          </a:p>
          <a:p>
            <a:pPr>
              <a:lnSpc>
                <a:spcPct val="100000"/>
              </a:lnSpc>
              <a:spcBef>
                <a:spcPts val="300"/>
              </a:spcBef>
              <a:spcAft>
                <a:spcPts val="300"/>
              </a:spcAft>
            </a:pPr>
            <a:r>
              <a:rPr lang="nl-BE" noProof="0" dirty="0"/>
              <a:t>Hun ervaring en tevredenheid bepalen de doeltreffendheid van de voorgestelde oplossingen. Daarom is het essentieel dat ze worden </a:t>
            </a:r>
            <a:r>
              <a:rPr lang="nl-BE" b="1" noProof="0" dirty="0"/>
              <a:t>geïntegreerd in het ontwerp van de verschillende projecten in het actieplan.</a:t>
            </a:r>
            <a:endParaRPr lang="nl-BE" noProof="0" dirty="0"/>
          </a:p>
        </p:txBody>
      </p:sp>
      <p:sp>
        <p:nvSpPr>
          <p:cNvPr id="5" name="Rectángulo 4">
            <a:extLst>
              <a:ext uri="{FF2B5EF4-FFF2-40B4-BE49-F238E27FC236}">
                <a16:creationId xmlns:a16="http://schemas.microsoft.com/office/drawing/2014/main" id="{51389AE3-B9A6-4B5A-9C89-1EC487B3F5AB}"/>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Waarom is dit een belangengroep?</a:t>
            </a:r>
          </a:p>
        </p:txBody>
      </p:sp>
      <p:sp>
        <p:nvSpPr>
          <p:cNvPr id="10" name="Rectángulo 6">
            <a:extLst>
              <a:ext uri="{FF2B5EF4-FFF2-40B4-BE49-F238E27FC236}">
                <a16:creationId xmlns:a16="http://schemas.microsoft.com/office/drawing/2014/main" id="{2FB6407C-DE0F-40C0-9A2E-008BC79FAB7E}"/>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stellen we voor</a:t>
            </a:r>
            <a:r>
              <a:rPr lang="nl-BE" noProof="0" dirty="0">
                <a:latin typeface="Calibri Light" panose="020F0302020204030204" pitchFamily="34" charset="0"/>
              </a:rPr>
              <a:t>?</a:t>
            </a:r>
            <a:endParaRPr lang="nl-BE" sz="1400" noProof="0" dirty="0">
              <a:latin typeface="Calibri Light" panose="020F0302020204030204" pitchFamily="34" charset="0"/>
            </a:endParaRP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33164" y="67718"/>
            <a:ext cx="1863311" cy="482967"/>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latin typeface="+mn-lt"/>
              </a:rPr>
              <a:t>Rechthebbenden</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14" y="2948544"/>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15" y="4746634"/>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142082"/>
            <a:ext cx="69685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nl-BE" noProof="0" dirty="0"/>
              <a:t>Eenvoudige, duidelijke toegang tot hun sociale rechten.</a:t>
            </a:r>
          </a:p>
          <a:p>
            <a:pPr>
              <a:lnSpc>
                <a:spcPct val="100000"/>
              </a:lnSpc>
              <a:spcBef>
                <a:spcPts val="300"/>
              </a:spcBef>
              <a:spcAft>
                <a:spcPts val="300"/>
              </a:spcAft>
            </a:pPr>
            <a:r>
              <a:rPr lang="nl-BE" noProof="0" dirty="0"/>
              <a:t>Gepersonaliseerde ondersteuning gedurende het hele traject van de rechthebbende door alle belemmeringen voor toegang en het verlenen van rechten weg te nemen.</a:t>
            </a:r>
          </a:p>
          <a:p>
            <a:pPr>
              <a:lnSpc>
                <a:spcPct val="100000"/>
              </a:lnSpc>
              <a:spcBef>
                <a:spcPts val="300"/>
              </a:spcBef>
              <a:spcAft>
                <a:spcPts val="300"/>
              </a:spcAft>
            </a:pPr>
            <a:r>
              <a:rPr lang="nl-BE" noProof="0" dirty="0"/>
              <a:t>Proactieve communicatie en informatie op maat van hun specifieke situatie.</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2977" y="4956660"/>
            <a:ext cx="6969573"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nl-BE" noProof="0" dirty="0"/>
              <a:t>Vereenvoudiging van administratieve procedures en </a:t>
            </a:r>
            <a:r>
              <a:rPr lang="nl-BE" noProof="0" dirty="0" err="1"/>
              <a:t>evaluatieprocess</a:t>
            </a:r>
            <a:endParaRPr lang="nl-BE" noProof="0" dirty="0"/>
          </a:p>
          <a:p>
            <a:pPr>
              <a:lnSpc>
                <a:spcPct val="100000"/>
              </a:lnSpc>
              <a:spcBef>
                <a:spcPts val="300"/>
              </a:spcBef>
              <a:spcAft>
                <a:spcPts val="300"/>
              </a:spcAft>
            </a:pPr>
            <a:r>
              <a:rPr lang="nl-BE" noProof="0" dirty="0"/>
              <a:t>Toegang tot één enkel contactpunt</a:t>
            </a:r>
          </a:p>
          <a:p>
            <a:pPr>
              <a:lnSpc>
                <a:spcPct val="100000"/>
              </a:lnSpc>
              <a:spcBef>
                <a:spcPts val="300"/>
              </a:spcBef>
              <a:spcAft>
                <a:spcPts val="300"/>
              </a:spcAft>
            </a:pPr>
            <a:r>
              <a:rPr lang="nl-BE" noProof="0" dirty="0"/>
              <a:t>Proactieve informatie over hun rechten via digitale en fysieke hulpmiddelen.</a:t>
            </a:r>
          </a:p>
          <a:p>
            <a:pPr>
              <a:lnSpc>
                <a:spcPct val="100000"/>
              </a:lnSpc>
              <a:spcBef>
                <a:spcPts val="300"/>
              </a:spcBef>
              <a:spcAft>
                <a:spcPts val="300"/>
              </a:spcAft>
            </a:pPr>
            <a:r>
              <a:rPr lang="nl-BE" noProof="0" dirty="0"/>
              <a:t>Meer </a:t>
            </a:r>
            <a:r>
              <a:rPr lang="nl-BE" i="1" noProof="0" dirty="0" err="1"/>
              <a:t>outreach</a:t>
            </a:r>
            <a:r>
              <a:rPr lang="nl-BE" noProof="0" dirty="0"/>
              <a:t> en intensievere ondersteuning tijdens het hele proces.</a:t>
            </a:r>
          </a:p>
        </p:txBody>
      </p:sp>
      <p:sp>
        <p:nvSpPr>
          <p:cNvPr id="17" name="Rectangle 4">
            <a:extLst>
              <a:ext uri="{FF2B5EF4-FFF2-40B4-BE49-F238E27FC236}">
                <a16:creationId xmlns:a16="http://schemas.microsoft.com/office/drawing/2014/main" id="{4B74691D-F403-0EF2-AC6B-13B9374205C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Stakeholders</a:t>
            </a:r>
          </a:p>
        </p:txBody>
      </p:sp>
      <p:sp>
        <p:nvSpPr>
          <p:cNvPr id="3" name="Rectángulo 6">
            <a:extLst>
              <a:ext uri="{FF2B5EF4-FFF2-40B4-BE49-F238E27FC236}">
                <a16:creationId xmlns:a16="http://schemas.microsoft.com/office/drawing/2014/main" id="{4D989056-2F5D-AA60-3965-EF72D4D9049E}"/>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zijn hun verwachtingen en behoeften?</a:t>
            </a:r>
          </a:p>
        </p:txBody>
      </p:sp>
    </p:spTree>
    <p:extLst>
      <p:ext uri="{BB962C8B-B14F-4D97-AF65-F5344CB8AC3E}">
        <p14:creationId xmlns:p14="http://schemas.microsoft.com/office/powerpoint/2010/main" val="211609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B1E8-8F68-17B3-A834-1522AA374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37E16-BAB5-D2C3-FD2F-1983B232B315}"/>
              </a:ext>
            </a:extLst>
          </p:cNvPr>
          <p:cNvSpPr>
            <a:spLocks noGrp="1"/>
          </p:cNvSpPr>
          <p:nvPr>
            <p:ph type="title"/>
          </p:nvPr>
        </p:nvSpPr>
        <p:spPr/>
        <p:txBody>
          <a:bodyPr/>
          <a:lstStyle/>
          <a:p>
            <a:r>
              <a:rPr lang="nl-BE" noProof="0" dirty="0"/>
              <a:t>Index</a:t>
            </a:r>
          </a:p>
        </p:txBody>
      </p:sp>
      <p:sp>
        <p:nvSpPr>
          <p:cNvPr id="4" name="Rectangle 4">
            <a:extLst>
              <a:ext uri="{FF2B5EF4-FFF2-40B4-BE49-F238E27FC236}">
                <a16:creationId xmlns:a16="http://schemas.microsoft.com/office/drawing/2014/main" id="{20201808-4DDA-2429-B794-A4549BC58EA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Index</a:t>
            </a:r>
          </a:p>
        </p:txBody>
      </p:sp>
      <p:sp>
        <p:nvSpPr>
          <p:cNvPr id="13" name="TextBox 12">
            <a:extLst>
              <a:ext uri="{FF2B5EF4-FFF2-40B4-BE49-F238E27FC236}">
                <a16:creationId xmlns:a16="http://schemas.microsoft.com/office/drawing/2014/main" id="{1C3C117B-1D7C-E2C8-EAC4-6D0B7C633634}"/>
              </a:ext>
            </a:extLst>
          </p:cNvPr>
          <p:cNvSpPr txBox="1"/>
          <p:nvPr/>
        </p:nvSpPr>
        <p:spPr>
          <a:xfrm>
            <a:off x="497751" y="1602861"/>
            <a:ext cx="8955812" cy="2639441"/>
          </a:xfrm>
          <a:prstGeom prst="rect">
            <a:avLst/>
          </a:prstGeom>
          <a:noFill/>
        </p:spPr>
        <p:txBody>
          <a:bodyPr wrap="square" rtlCol="0" anchor="t">
            <a:spAutoFit/>
          </a:bodyPr>
          <a:lstStyle/>
          <a:p>
            <a:pPr marL="342900" indent="-342900">
              <a:lnSpc>
                <a:spcPct val="150000"/>
              </a:lnSpc>
              <a:buClr>
                <a:schemeClr val="tx2"/>
              </a:buClr>
              <a:buFont typeface="+mj-lt"/>
              <a:buAutoNum type="arabicPeriod"/>
            </a:pPr>
            <a:r>
              <a:rPr lang="nl-BE" sz="1600" b="0" noProof="0" dirty="0">
                <a:latin typeface="+mn-lt"/>
              </a:rPr>
              <a:t>Introductie								</a:t>
            </a:r>
            <a:r>
              <a:rPr lang="nl-BE" sz="1600" b="0" noProof="0" dirty="0">
                <a:latin typeface="+mn-lt"/>
                <a:hlinkClick r:id="rId2" action="ppaction://hlinksldjump"/>
              </a:rPr>
              <a:t>03</a:t>
            </a:r>
            <a:endParaRPr lang="nl-BE" sz="1600" b="0" noProof="0" dirty="0">
              <a:latin typeface="+mn-lt"/>
            </a:endParaRPr>
          </a:p>
          <a:p>
            <a:pPr marL="342900" indent="-342900">
              <a:lnSpc>
                <a:spcPct val="150000"/>
              </a:lnSpc>
              <a:buClr>
                <a:schemeClr val="tx2"/>
              </a:buClr>
              <a:buFont typeface="+mj-lt"/>
              <a:buAutoNum type="arabicPeriod"/>
            </a:pPr>
            <a:r>
              <a:rPr lang="nl-BE" sz="1600" b="0" noProof="0" dirty="0">
                <a:latin typeface="+mn-lt"/>
              </a:rPr>
              <a:t>Strategische kaart								</a:t>
            </a:r>
            <a:r>
              <a:rPr lang="nl-BE" sz="1600" b="0" noProof="0" dirty="0">
                <a:latin typeface="+mn-lt"/>
                <a:hlinkClick r:id="rId3" action="ppaction://hlinksldjump"/>
              </a:rPr>
              <a:t>09</a:t>
            </a:r>
            <a:endParaRPr lang="nl-BE" sz="1600" b="0" noProof="0" dirty="0">
              <a:latin typeface="+mn-lt"/>
            </a:endParaRPr>
          </a:p>
          <a:p>
            <a:pPr marL="342900" indent="-342900">
              <a:lnSpc>
                <a:spcPct val="150000"/>
              </a:lnSpc>
              <a:buClr>
                <a:schemeClr val="tx2"/>
              </a:buClr>
              <a:buFont typeface="+mj-lt"/>
              <a:buAutoNum type="arabicPeriod"/>
            </a:pPr>
            <a:r>
              <a:rPr lang="nl-BE" sz="1600" b="0" noProof="0" dirty="0">
                <a:latin typeface="+mn-lt"/>
              </a:rPr>
              <a:t>Stakeholders								</a:t>
            </a:r>
            <a:r>
              <a:rPr lang="nl-BE" sz="1600" b="0" noProof="0" dirty="0">
                <a:latin typeface="+mn-lt"/>
                <a:hlinkClick r:id="rId4" action="ppaction://hlinksldjump"/>
              </a:rPr>
              <a:t>17</a:t>
            </a:r>
            <a:endParaRPr lang="nl-BE" sz="1600" b="0" noProof="0" dirty="0">
              <a:latin typeface="+mn-lt"/>
            </a:endParaRPr>
          </a:p>
          <a:p>
            <a:pPr marL="342900" indent="-342900">
              <a:lnSpc>
                <a:spcPct val="150000"/>
              </a:lnSpc>
              <a:buClr>
                <a:schemeClr val="tx2"/>
              </a:buClr>
              <a:buFont typeface="+mj-lt"/>
              <a:buAutoNum type="arabicPeriod"/>
            </a:pPr>
            <a:r>
              <a:rPr lang="nl-BE" sz="1600" b="0" noProof="0" dirty="0">
                <a:latin typeface="+mn-lt"/>
              </a:rPr>
              <a:t>Prioritering								</a:t>
            </a:r>
            <a:r>
              <a:rPr lang="nl-BE" sz="1600" b="0" noProof="0" dirty="0">
                <a:latin typeface="+mn-lt"/>
                <a:hlinkClick r:id="rId5" action="ppaction://hlinksldjump"/>
              </a:rPr>
              <a:t>24</a:t>
            </a:r>
            <a:endParaRPr lang="nl-BE" sz="1600" b="0" noProof="0" dirty="0">
              <a:latin typeface="+mn-lt"/>
            </a:endParaRPr>
          </a:p>
          <a:p>
            <a:pPr marL="342900" indent="-342900">
              <a:lnSpc>
                <a:spcPct val="150000"/>
              </a:lnSpc>
              <a:buClr>
                <a:schemeClr val="tx2"/>
              </a:buClr>
              <a:buFont typeface="+mj-lt"/>
              <a:buAutoNum type="arabicPeriod"/>
            </a:pPr>
            <a:r>
              <a:rPr lang="nl-BE" sz="1600" b="0" noProof="0" dirty="0">
                <a:latin typeface="+mn-lt"/>
              </a:rPr>
              <a:t>Actieplan								</a:t>
            </a:r>
            <a:r>
              <a:rPr lang="nl-BE" sz="1600" b="0" noProof="0" dirty="0">
                <a:latin typeface="+mn-lt"/>
                <a:hlinkClick r:id="rId6" action="ppaction://hlinksldjump"/>
              </a:rPr>
              <a:t>34</a:t>
            </a:r>
            <a:endParaRPr lang="nl-BE" sz="1600" b="0" noProof="0" dirty="0">
              <a:latin typeface="+mn-lt"/>
            </a:endParaRPr>
          </a:p>
          <a:p>
            <a:pPr marL="342900" indent="-342900">
              <a:lnSpc>
                <a:spcPct val="150000"/>
              </a:lnSpc>
              <a:buClr>
                <a:schemeClr val="tx2"/>
              </a:buClr>
              <a:buFont typeface="+mj-lt"/>
              <a:buAutoNum type="arabicPeriod"/>
            </a:pPr>
            <a:r>
              <a:rPr lang="nl-BE" sz="1600" b="0" noProof="0" dirty="0">
                <a:latin typeface="+mn-lt"/>
              </a:rPr>
              <a:t>Uitvoering en opvolging							</a:t>
            </a:r>
            <a:r>
              <a:rPr lang="nl-BE" sz="1600" b="0" noProof="0" dirty="0">
                <a:latin typeface="+mn-lt"/>
                <a:hlinkClick r:id="rId7" action="ppaction://hlinksldjump"/>
              </a:rPr>
              <a:t>98</a:t>
            </a:r>
            <a:endParaRPr lang="nl-BE" sz="1600" b="0" noProof="0" dirty="0">
              <a:latin typeface="+mn-lt"/>
            </a:endParaRPr>
          </a:p>
          <a:p>
            <a:pPr marL="342900" indent="-342900">
              <a:lnSpc>
                <a:spcPct val="150000"/>
              </a:lnSpc>
              <a:buClr>
                <a:schemeClr val="tx2"/>
              </a:buClr>
              <a:buFont typeface="+mj-lt"/>
              <a:buAutoNum type="arabicPeriod"/>
            </a:pPr>
            <a:r>
              <a:rPr lang="nl-BE" sz="1600" b="0" noProof="0" dirty="0">
                <a:latin typeface="+mn-lt"/>
              </a:rPr>
              <a:t>Bijlagen								</a:t>
            </a:r>
            <a:r>
              <a:rPr lang="nl-BE" sz="1600" b="0" noProof="0" dirty="0">
                <a:latin typeface="+mn-lt"/>
                <a:hlinkClick r:id="rId8" action="ppaction://hlinksldjump"/>
              </a:rPr>
              <a:t>111</a:t>
            </a:r>
            <a:endParaRPr lang="nl-BE" sz="1600" b="0" noProof="0" dirty="0">
              <a:latin typeface="+mn-lt"/>
            </a:endParaRPr>
          </a:p>
        </p:txBody>
      </p:sp>
    </p:spTree>
    <p:extLst>
      <p:ext uri="{BB962C8B-B14F-4D97-AF65-F5344CB8AC3E}">
        <p14:creationId xmlns:p14="http://schemas.microsoft.com/office/powerpoint/2010/main" val="1454214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nl-BE" noProof="0" dirty="0"/>
              <a:t>Ons </a:t>
            </a:r>
            <a:r>
              <a:rPr lang="nl-BE" noProof="0" dirty="0" err="1"/>
              <a:t>waardevoorstel</a:t>
            </a:r>
            <a:r>
              <a:rPr lang="nl-BE" noProof="0" dirty="0"/>
              <a:t> voor interne medewerkers DG HAN</a:t>
            </a:r>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1308050"/>
          </a:xfrm>
        </p:spPr>
        <p:txBody>
          <a:bodyPr/>
          <a:lstStyle/>
          <a:p>
            <a:pPr algn="just">
              <a:lnSpc>
                <a:spcPct val="100000"/>
              </a:lnSpc>
              <a:spcBef>
                <a:spcPts val="300"/>
              </a:spcBef>
              <a:spcAft>
                <a:spcPts val="300"/>
              </a:spcAft>
            </a:pPr>
            <a:r>
              <a:rPr lang="nl-BE" noProof="0" dirty="0"/>
              <a:t>Zij spelen een sleutelrol in de ondersteuning van rechthebbenden: door administratieve belemmeringen te verminderen, zorgen zij voor toegang tot rechten en de toekenning ervan.</a:t>
            </a:r>
          </a:p>
          <a:p>
            <a:pPr algn="just">
              <a:lnSpc>
                <a:spcPct val="100000"/>
              </a:lnSpc>
              <a:spcBef>
                <a:spcPts val="300"/>
              </a:spcBef>
              <a:spcAft>
                <a:spcPts val="300"/>
              </a:spcAft>
            </a:pPr>
            <a:r>
              <a:rPr lang="nl-BE" noProof="0" dirty="0"/>
              <a:t>Hun </a:t>
            </a:r>
            <a:r>
              <a:rPr lang="nl-BE" noProof="0" dirty="0" err="1"/>
              <a:t>efficientie</a:t>
            </a:r>
            <a:r>
              <a:rPr lang="nl-BE" noProof="0" dirty="0"/>
              <a:t> en betrokkenheid hebben een directe invloed op het verminderen van NTU.</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722111"/>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latin typeface="+mn-lt"/>
              </a:rPr>
              <a:t>Interne medewerkers </a:t>
            </a:r>
            <a:br>
              <a:rPr lang="nl-BE" sz="1800" noProof="0" dirty="0">
                <a:latin typeface="+mn-lt"/>
              </a:rPr>
            </a:br>
            <a:r>
              <a:rPr lang="nl-BE" sz="1800" noProof="0" dirty="0">
                <a:latin typeface="+mn-lt"/>
              </a:rPr>
              <a:t>DG HAN</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15" y="2950799"/>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15" y="4751343"/>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137684"/>
            <a:ext cx="696957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nl-BE" noProof="0" dirty="0"/>
              <a:t>Beschikken over eenvoudige, effectieve hulpmiddelen om mensen in situatie van NTU beter te identificeren en te ondersteunen.</a:t>
            </a:r>
          </a:p>
          <a:p>
            <a:pPr algn="just">
              <a:lnSpc>
                <a:spcPct val="100000"/>
              </a:lnSpc>
              <a:spcBef>
                <a:spcPts val="300"/>
              </a:spcBef>
              <a:spcAft>
                <a:spcPts val="300"/>
              </a:spcAft>
            </a:pPr>
            <a:r>
              <a:rPr lang="nl-BE" noProof="0" dirty="0"/>
              <a:t>Opleiding over sociale rechten, complexe handicaps en vereenvoudigde procedures.</a:t>
            </a:r>
          </a:p>
          <a:p>
            <a:pPr algn="just">
              <a:lnSpc>
                <a:spcPct val="100000"/>
              </a:lnSpc>
              <a:spcBef>
                <a:spcPts val="300"/>
              </a:spcBef>
              <a:spcAft>
                <a:spcPts val="300"/>
              </a:spcAft>
            </a:pPr>
            <a:r>
              <a:rPr lang="nl-BE" noProof="0" dirty="0"/>
              <a:t>Ondersteuning bij het beheren van de werklast en het verbeteren van de effectiviteit van interacties met rechthebbenden.</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3989" y="4939657"/>
            <a:ext cx="696408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nl-BE" noProof="0" dirty="0"/>
              <a:t>Verbetering van de kwaliteit van de processen en diensten die DG HAN aanbiedt</a:t>
            </a:r>
          </a:p>
          <a:p>
            <a:pPr>
              <a:lnSpc>
                <a:spcPct val="100000"/>
              </a:lnSpc>
              <a:spcBef>
                <a:spcPts val="300"/>
              </a:spcBef>
              <a:spcAft>
                <a:spcPts val="300"/>
              </a:spcAft>
            </a:pPr>
            <a:r>
              <a:rPr lang="nl-BE" noProof="0" dirty="0"/>
              <a:t>Gerichte opleidingen om NTU-situaties beter te begrijpen en te beheersen.</a:t>
            </a:r>
          </a:p>
          <a:p>
            <a:pPr>
              <a:lnSpc>
                <a:spcPct val="100000"/>
              </a:lnSpc>
              <a:spcBef>
                <a:spcPts val="300"/>
              </a:spcBef>
              <a:spcAft>
                <a:spcPts val="300"/>
              </a:spcAft>
            </a:pPr>
            <a:r>
              <a:rPr lang="nl-BE" noProof="0" dirty="0"/>
              <a:t>Versterken van vaardigheden en -hulpmiddelen om persoonlijke ondersteuning te garanderen.</a:t>
            </a:r>
          </a:p>
        </p:txBody>
      </p:sp>
      <p:sp>
        <p:nvSpPr>
          <p:cNvPr id="8" name="Rectangle 4">
            <a:extLst>
              <a:ext uri="{FF2B5EF4-FFF2-40B4-BE49-F238E27FC236}">
                <a16:creationId xmlns:a16="http://schemas.microsoft.com/office/drawing/2014/main" id="{FE936DC9-F765-5C1B-4E49-AE564534C80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Stakeholders</a:t>
            </a:r>
          </a:p>
        </p:txBody>
      </p:sp>
      <p:sp>
        <p:nvSpPr>
          <p:cNvPr id="5" name="Rectángulo 4">
            <a:extLst>
              <a:ext uri="{FF2B5EF4-FFF2-40B4-BE49-F238E27FC236}">
                <a16:creationId xmlns:a16="http://schemas.microsoft.com/office/drawing/2014/main" id="{0BD5464A-DD4A-90ED-44F8-F8C1E46B4578}"/>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Waarom is dit een belangengroep?</a:t>
            </a:r>
          </a:p>
        </p:txBody>
      </p:sp>
      <p:sp>
        <p:nvSpPr>
          <p:cNvPr id="6" name="Rectángulo 6">
            <a:extLst>
              <a:ext uri="{FF2B5EF4-FFF2-40B4-BE49-F238E27FC236}">
                <a16:creationId xmlns:a16="http://schemas.microsoft.com/office/drawing/2014/main" id="{28C756DB-936C-28CD-CF80-F507A13E3600}"/>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stellen we voor</a:t>
            </a:r>
            <a:r>
              <a:rPr lang="nl-BE" noProof="0" dirty="0">
                <a:latin typeface="Calibri Light" panose="020F0302020204030204" pitchFamily="34" charset="0"/>
              </a:rPr>
              <a:t>?</a:t>
            </a:r>
            <a:endParaRPr lang="nl-BE" sz="1400" noProof="0" dirty="0">
              <a:latin typeface="Calibri Light" panose="020F0302020204030204" pitchFamily="34" charset="0"/>
            </a:endParaRPr>
          </a:p>
        </p:txBody>
      </p:sp>
      <p:sp>
        <p:nvSpPr>
          <p:cNvPr id="10" name="Rectángulo 6">
            <a:extLst>
              <a:ext uri="{FF2B5EF4-FFF2-40B4-BE49-F238E27FC236}">
                <a16:creationId xmlns:a16="http://schemas.microsoft.com/office/drawing/2014/main" id="{64B7DCAA-B2F3-DE6F-1113-42E5F84D008F}"/>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zijn hun verwachtingen en behoeften?</a:t>
            </a:r>
          </a:p>
        </p:txBody>
      </p:sp>
    </p:spTree>
    <p:extLst>
      <p:ext uri="{BB962C8B-B14F-4D97-AF65-F5344CB8AC3E}">
        <p14:creationId xmlns:p14="http://schemas.microsoft.com/office/powerpoint/2010/main" val="3587362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nl-BE" noProof="0" dirty="0"/>
              <a:t>Ons </a:t>
            </a:r>
            <a:r>
              <a:rPr lang="nl-BE" noProof="0" dirty="0" err="1"/>
              <a:t>waardevoorstel</a:t>
            </a:r>
            <a:r>
              <a:rPr lang="nl-BE" noProof="0" dirty="0"/>
              <a:t> voor overheidsinstellingen (regionaal en federaal)</a:t>
            </a:r>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815608"/>
          </a:xfrm>
        </p:spPr>
        <p:txBody>
          <a:bodyPr/>
          <a:lstStyle/>
          <a:p>
            <a:pPr algn="just">
              <a:lnSpc>
                <a:spcPct val="100000"/>
              </a:lnSpc>
              <a:spcBef>
                <a:spcPts val="300"/>
              </a:spcBef>
              <a:spcAft>
                <a:spcPts val="300"/>
              </a:spcAft>
            </a:pPr>
            <a:r>
              <a:rPr lang="nl-BE" noProof="0" dirty="0"/>
              <a:t>Zij bepalen het beleid, financieren en verstrekken sociale diensten.</a:t>
            </a:r>
          </a:p>
          <a:p>
            <a:pPr algn="just">
              <a:lnSpc>
                <a:spcPct val="100000"/>
              </a:lnSpc>
              <a:spcBef>
                <a:spcPts val="300"/>
              </a:spcBef>
              <a:spcAft>
                <a:spcPts val="300"/>
              </a:spcAft>
            </a:pPr>
            <a:r>
              <a:rPr lang="nl-BE" noProof="0" dirty="0"/>
              <a:t>Hun coördinatie is essentieel om praktijken te harmoniseren en regionale verschillen te verminderen.</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482967"/>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err="1">
                <a:latin typeface="+mn-lt"/>
              </a:rPr>
              <a:t>Overheids-instellingen</a:t>
            </a:r>
            <a:endParaRPr lang="nl-BE" sz="1800" noProof="0" dirty="0">
              <a:latin typeface="+mn-lt"/>
            </a:endParaRP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15" y="2950799"/>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15" y="4753245"/>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118634"/>
            <a:ext cx="69640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nl-BE" noProof="0" dirty="0"/>
              <a:t>Optimalisatie van processen voor een efficiënt en doeltreffend beheer van sociale rechten.</a:t>
            </a:r>
          </a:p>
          <a:p>
            <a:pPr algn="just">
              <a:lnSpc>
                <a:spcPct val="100000"/>
              </a:lnSpc>
              <a:spcBef>
                <a:spcPts val="300"/>
              </a:spcBef>
              <a:spcAft>
                <a:spcPts val="300"/>
              </a:spcAft>
            </a:pPr>
            <a:r>
              <a:rPr lang="nl-BE" noProof="0" dirty="0"/>
              <a:t>Verminderde dispariteiten tussen federale en regionale niveaus.</a:t>
            </a:r>
          </a:p>
          <a:p>
            <a:pPr algn="just">
              <a:lnSpc>
                <a:spcPct val="100000"/>
              </a:lnSpc>
              <a:spcBef>
                <a:spcPts val="300"/>
              </a:spcBef>
              <a:spcAft>
                <a:spcPts val="300"/>
              </a:spcAft>
            </a:pPr>
            <a:r>
              <a:rPr lang="nl-BE" noProof="0" dirty="0"/>
              <a:t>Betrouwbare gegevens om de doeltreffendheid van acties te beoordelen en het overheidsbeleid aan te passen.</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2978" y="4936166"/>
            <a:ext cx="69705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nl-BE" noProof="0" dirty="0"/>
              <a:t>Invoering van geharmoniseerde criteria en vereenvoudiging van </a:t>
            </a:r>
            <a:r>
              <a:rPr lang="nl-BE" noProof="0" dirty="0" err="1"/>
              <a:t>interinstitutionele</a:t>
            </a:r>
            <a:r>
              <a:rPr lang="nl-BE" noProof="0" dirty="0"/>
              <a:t> processen.</a:t>
            </a:r>
          </a:p>
          <a:p>
            <a:pPr>
              <a:lnSpc>
                <a:spcPct val="100000"/>
              </a:lnSpc>
              <a:spcBef>
                <a:spcPts val="300"/>
              </a:spcBef>
              <a:spcAft>
                <a:spcPts val="300"/>
              </a:spcAft>
            </a:pPr>
            <a:r>
              <a:rPr lang="nl-BE" noProof="0" dirty="0"/>
              <a:t>Versterken van de uitwisseling van informatie tussen instellingen om dubbel werk te verminderen.</a:t>
            </a:r>
          </a:p>
          <a:p>
            <a:pPr>
              <a:lnSpc>
                <a:spcPct val="100000"/>
              </a:lnSpc>
              <a:spcBef>
                <a:spcPts val="300"/>
              </a:spcBef>
              <a:spcAft>
                <a:spcPts val="300"/>
              </a:spcAft>
            </a:pPr>
            <a:r>
              <a:rPr lang="nl-BE" noProof="0" dirty="0"/>
              <a:t>Automatisering en digitalisering van procedures om de efficiëntie te verbeteren.</a:t>
            </a:r>
          </a:p>
        </p:txBody>
      </p:sp>
      <p:sp>
        <p:nvSpPr>
          <p:cNvPr id="8" name="Rectangle 4">
            <a:extLst>
              <a:ext uri="{FF2B5EF4-FFF2-40B4-BE49-F238E27FC236}">
                <a16:creationId xmlns:a16="http://schemas.microsoft.com/office/drawing/2014/main" id="{2DEF5871-C9C0-1F6A-7A7D-907F68D7643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Stakeholders</a:t>
            </a:r>
          </a:p>
        </p:txBody>
      </p:sp>
      <p:sp>
        <p:nvSpPr>
          <p:cNvPr id="5" name="Rectángulo 4">
            <a:extLst>
              <a:ext uri="{FF2B5EF4-FFF2-40B4-BE49-F238E27FC236}">
                <a16:creationId xmlns:a16="http://schemas.microsoft.com/office/drawing/2014/main" id="{45A6D604-9432-F341-149C-9476D852247E}"/>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Waarom is dit een belangengroep?</a:t>
            </a:r>
          </a:p>
        </p:txBody>
      </p:sp>
      <p:sp>
        <p:nvSpPr>
          <p:cNvPr id="7" name="Rectángulo 6">
            <a:extLst>
              <a:ext uri="{FF2B5EF4-FFF2-40B4-BE49-F238E27FC236}">
                <a16:creationId xmlns:a16="http://schemas.microsoft.com/office/drawing/2014/main" id="{2134DFE2-28A9-5CD1-09B2-E473FEA636E3}"/>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stellen we voor</a:t>
            </a:r>
            <a:r>
              <a:rPr lang="nl-BE" noProof="0" dirty="0">
                <a:latin typeface="Calibri Light" panose="020F0302020204030204" pitchFamily="34" charset="0"/>
              </a:rPr>
              <a:t>?</a:t>
            </a:r>
            <a:endParaRPr lang="nl-BE" sz="1400" noProof="0" dirty="0">
              <a:latin typeface="Calibri Light" panose="020F0302020204030204" pitchFamily="34" charset="0"/>
            </a:endParaRPr>
          </a:p>
        </p:txBody>
      </p:sp>
      <p:sp>
        <p:nvSpPr>
          <p:cNvPr id="10" name="Rectángulo 6">
            <a:extLst>
              <a:ext uri="{FF2B5EF4-FFF2-40B4-BE49-F238E27FC236}">
                <a16:creationId xmlns:a16="http://schemas.microsoft.com/office/drawing/2014/main" id="{39992303-82A4-48A5-1A5D-9E180DBE15FB}"/>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zijn hun verwachtingen en behoeften?</a:t>
            </a:r>
          </a:p>
        </p:txBody>
      </p:sp>
    </p:spTree>
    <p:extLst>
      <p:ext uri="{BB962C8B-B14F-4D97-AF65-F5344CB8AC3E}">
        <p14:creationId xmlns:p14="http://schemas.microsoft.com/office/powerpoint/2010/main" val="3284720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nl-BE" noProof="0" dirty="0"/>
              <a:t>Ons </a:t>
            </a:r>
            <a:r>
              <a:rPr lang="nl-BE" noProof="0" dirty="0" err="1"/>
              <a:t>waardevoorstel</a:t>
            </a:r>
            <a:r>
              <a:rPr lang="nl-BE" noProof="0" dirty="0"/>
              <a:t> voor lokale partners</a:t>
            </a:r>
            <a:br>
              <a:rPr lang="nl-BE" noProof="0" dirty="0"/>
            </a:br>
            <a:r>
              <a:rPr lang="nl-BE" noProof="0" dirty="0"/>
              <a:t>(</a:t>
            </a:r>
            <a:r>
              <a:rPr lang="nl-BE" noProof="0" dirty="0" err="1"/>
              <a:t>OCMW’s</a:t>
            </a:r>
            <a:r>
              <a:rPr lang="nl-BE" noProof="0" dirty="0"/>
              <a:t>, gemeenten, ziekenfondsen, verenigingen)</a:t>
            </a:r>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815608"/>
          </a:xfrm>
        </p:spPr>
        <p:txBody>
          <a:bodyPr/>
          <a:lstStyle/>
          <a:p>
            <a:pPr>
              <a:lnSpc>
                <a:spcPct val="100000"/>
              </a:lnSpc>
              <a:spcBef>
                <a:spcPts val="300"/>
              </a:spcBef>
              <a:spcAft>
                <a:spcPts val="300"/>
              </a:spcAft>
            </a:pPr>
            <a:r>
              <a:rPr lang="nl-BE" noProof="0" dirty="0"/>
              <a:t>Zij werken rechtstreeks met rechthebbenden en zijn essentiële steunpunten voor het terugdringen van NTU.</a:t>
            </a:r>
          </a:p>
          <a:p>
            <a:pPr>
              <a:lnSpc>
                <a:spcPct val="100000"/>
              </a:lnSpc>
              <a:spcBef>
                <a:spcPts val="300"/>
              </a:spcBef>
              <a:spcAft>
                <a:spcPts val="300"/>
              </a:spcAft>
            </a:pPr>
            <a:r>
              <a:rPr lang="nl-BE" noProof="0" dirty="0"/>
              <a:t>Hun nabijheid en hun ondersteunende rol versterken de impact van initiatieven.</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482967"/>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latin typeface="+mn-lt"/>
              </a:rPr>
              <a:t>Lokale partners</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15" y="2950799"/>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15" y="4756219"/>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128159"/>
            <a:ext cx="696957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nl-BE" noProof="0" dirty="0"/>
              <a:t>Hulpmiddelen om rechthebbenden in NTU te identificeren en te ondersteunen.</a:t>
            </a:r>
          </a:p>
          <a:p>
            <a:pPr>
              <a:lnSpc>
                <a:spcPct val="100000"/>
              </a:lnSpc>
              <a:spcBef>
                <a:spcPts val="300"/>
              </a:spcBef>
              <a:spcAft>
                <a:spcPts val="300"/>
              </a:spcAft>
            </a:pPr>
            <a:r>
              <a:rPr lang="nl-BE" noProof="0" dirty="0"/>
              <a:t>Nauwere samenwerking met de DG HAN om een soepele uitwisseling van informatie te garanderen.</a:t>
            </a:r>
          </a:p>
          <a:p>
            <a:pPr>
              <a:lnSpc>
                <a:spcPct val="100000"/>
              </a:lnSpc>
              <a:spcBef>
                <a:spcPts val="300"/>
              </a:spcBef>
              <a:spcAft>
                <a:spcPts val="300"/>
              </a:spcAft>
            </a:pPr>
            <a:r>
              <a:rPr lang="nl-BE" noProof="0" dirty="0"/>
              <a:t>Opleiding en middelen om rechthebbenden beter te ondersteunen.</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2977" y="4953792"/>
            <a:ext cx="697058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nl-BE" noProof="0" dirty="0"/>
              <a:t>Ontwikkeling van strategische partnerschappen om de coördinatie te versterken.</a:t>
            </a:r>
          </a:p>
          <a:p>
            <a:pPr>
              <a:lnSpc>
                <a:spcPct val="100000"/>
              </a:lnSpc>
              <a:spcBef>
                <a:spcPts val="300"/>
              </a:spcBef>
              <a:spcAft>
                <a:spcPts val="300"/>
              </a:spcAft>
            </a:pPr>
            <a:r>
              <a:rPr lang="nl-BE" noProof="0" dirty="0"/>
              <a:t>Toegang tot digitale hulpmiddelen en gestandaardiseerd ondersteunend materiaal om rechthebbenden te ondersteunen.</a:t>
            </a:r>
          </a:p>
          <a:p>
            <a:pPr>
              <a:lnSpc>
                <a:spcPct val="100000"/>
              </a:lnSpc>
              <a:spcBef>
                <a:spcPts val="300"/>
              </a:spcBef>
              <a:spcAft>
                <a:spcPts val="300"/>
              </a:spcAft>
            </a:pPr>
            <a:r>
              <a:rPr lang="nl-BE" noProof="0" dirty="0"/>
              <a:t>Gezamenlijke opleidingen over sociale rechten en administratieve procedures.</a:t>
            </a:r>
          </a:p>
        </p:txBody>
      </p:sp>
      <p:sp>
        <p:nvSpPr>
          <p:cNvPr id="6" name="Rectangle 4">
            <a:extLst>
              <a:ext uri="{FF2B5EF4-FFF2-40B4-BE49-F238E27FC236}">
                <a16:creationId xmlns:a16="http://schemas.microsoft.com/office/drawing/2014/main" id="{484E13AB-E9F5-4963-C63B-7D01370166E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Stakeholders</a:t>
            </a:r>
          </a:p>
        </p:txBody>
      </p:sp>
      <p:sp>
        <p:nvSpPr>
          <p:cNvPr id="5" name="Rectángulo 4">
            <a:extLst>
              <a:ext uri="{FF2B5EF4-FFF2-40B4-BE49-F238E27FC236}">
                <a16:creationId xmlns:a16="http://schemas.microsoft.com/office/drawing/2014/main" id="{54DEE5A3-6B83-51E6-FBD5-C812ED731B9A}"/>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Waarom is dit een belangengroep?</a:t>
            </a:r>
          </a:p>
        </p:txBody>
      </p:sp>
      <p:sp>
        <p:nvSpPr>
          <p:cNvPr id="7" name="Rectángulo 6">
            <a:extLst>
              <a:ext uri="{FF2B5EF4-FFF2-40B4-BE49-F238E27FC236}">
                <a16:creationId xmlns:a16="http://schemas.microsoft.com/office/drawing/2014/main" id="{254944CF-D636-9F90-980F-E8C770706BFB}"/>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stellen we voor</a:t>
            </a:r>
            <a:r>
              <a:rPr lang="nl-BE" noProof="0" dirty="0">
                <a:latin typeface="Calibri Light" panose="020F0302020204030204" pitchFamily="34" charset="0"/>
              </a:rPr>
              <a:t>?</a:t>
            </a:r>
            <a:endParaRPr lang="nl-BE" sz="1400" noProof="0" dirty="0">
              <a:latin typeface="Calibri Light" panose="020F0302020204030204" pitchFamily="34" charset="0"/>
            </a:endParaRPr>
          </a:p>
        </p:txBody>
      </p:sp>
      <p:sp>
        <p:nvSpPr>
          <p:cNvPr id="10" name="Rectángulo 6">
            <a:extLst>
              <a:ext uri="{FF2B5EF4-FFF2-40B4-BE49-F238E27FC236}">
                <a16:creationId xmlns:a16="http://schemas.microsoft.com/office/drawing/2014/main" id="{8C3849C0-5C50-D730-8F2F-1C23CBCA6A77}"/>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zijn hun verwachtingen en behoeften?</a:t>
            </a:r>
          </a:p>
        </p:txBody>
      </p:sp>
    </p:spTree>
    <p:extLst>
      <p:ext uri="{BB962C8B-B14F-4D97-AF65-F5344CB8AC3E}">
        <p14:creationId xmlns:p14="http://schemas.microsoft.com/office/powerpoint/2010/main" val="245309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nl-BE" noProof="0" dirty="0"/>
              <a:t>Ons </a:t>
            </a:r>
            <a:r>
              <a:rPr lang="nl-BE" noProof="0" dirty="0" err="1"/>
              <a:t>waardevoorstel</a:t>
            </a:r>
            <a:r>
              <a:rPr lang="nl-BE" noProof="0" dirty="0"/>
              <a:t> voor beleidsmakers</a:t>
            </a:r>
            <a:br>
              <a:rPr lang="nl-BE" noProof="0" dirty="0"/>
            </a:br>
            <a:endParaRPr lang="nl-BE" noProof="0" dirty="0"/>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815608"/>
          </a:xfrm>
        </p:spPr>
        <p:txBody>
          <a:bodyPr/>
          <a:lstStyle/>
          <a:p>
            <a:pPr algn="just">
              <a:lnSpc>
                <a:spcPct val="100000"/>
              </a:lnSpc>
              <a:spcBef>
                <a:spcPts val="300"/>
              </a:spcBef>
              <a:spcAft>
                <a:spcPts val="300"/>
              </a:spcAft>
            </a:pPr>
            <a:r>
              <a:rPr lang="nl-BE" noProof="0" dirty="0"/>
              <a:t>Zij bepalen de prioriteiten en wijzen de budgetten toe die nodig zijn om de acties uit te voeren.</a:t>
            </a:r>
          </a:p>
          <a:p>
            <a:pPr algn="just">
              <a:lnSpc>
                <a:spcPct val="100000"/>
              </a:lnSpc>
              <a:spcBef>
                <a:spcPts val="300"/>
              </a:spcBef>
              <a:spcAft>
                <a:spcPts val="300"/>
              </a:spcAft>
            </a:pPr>
            <a:r>
              <a:rPr lang="nl-BE" noProof="0" dirty="0"/>
              <a:t>Hun steun is essentieel voor aangepaste wetgeving en een coherent beleid.</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482967"/>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latin typeface="+mn-lt"/>
              </a:rPr>
              <a:t>Beleidsmakers</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15" y="2950799"/>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15" y="4750993"/>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071009"/>
            <a:ext cx="696957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nl-BE" noProof="0" dirty="0"/>
              <a:t>Duidelijke, gekwantificeerde resultaten over NTU-reductie om de impact van initiatieven te beoordelen.</a:t>
            </a:r>
          </a:p>
          <a:p>
            <a:pPr algn="just">
              <a:lnSpc>
                <a:spcPct val="100000"/>
              </a:lnSpc>
              <a:spcBef>
                <a:spcPts val="300"/>
              </a:spcBef>
              <a:spcAft>
                <a:spcPts val="300"/>
              </a:spcAft>
            </a:pPr>
            <a:r>
              <a:rPr lang="nl-BE" noProof="0" dirty="0"/>
              <a:t>Realistische en pragmatische voorstellen voor het aanpassen van sociaal beleid.</a:t>
            </a:r>
          </a:p>
          <a:p>
            <a:pPr algn="just">
              <a:lnSpc>
                <a:spcPct val="100000"/>
              </a:lnSpc>
              <a:spcBef>
                <a:spcPts val="300"/>
              </a:spcBef>
              <a:spcAft>
                <a:spcPts val="300"/>
              </a:spcAft>
            </a:pPr>
            <a:r>
              <a:rPr lang="nl-BE" noProof="0" dirty="0"/>
              <a:t>Afstemming op maatschappelijke verwachtingen en politieke prioriteiten.</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2977" y="4891416"/>
            <a:ext cx="696509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nl-BE" noProof="0" dirty="0"/>
              <a:t>Gegevens en rapportering over de impact van de ondernomen acties.</a:t>
            </a:r>
          </a:p>
          <a:p>
            <a:pPr algn="just">
              <a:lnSpc>
                <a:spcPct val="100000"/>
              </a:lnSpc>
              <a:spcBef>
                <a:spcPts val="300"/>
              </a:spcBef>
              <a:spcAft>
                <a:spcPts val="300"/>
              </a:spcAft>
            </a:pPr>
            <a:r>
              <a:rPr lang="nl-BE" noProof="0" dirty="0"/>
              <a:t>Concrete oplossingen om regionale verschillen te verminderen en de toegang tot rechten te verbeteren.</a:t>
            </a:r>
          </a:p>
          <a:p>
            <a:pPr algn="just">
              <a:lnSpc>
                <a:spcPct val="100000"/>
              </a:lnSpc>
              <a:spcBef>
                <a:spcPts val="300"/>
              </a:spcBef>
              <a:spcAft>
                <a:spcPts val="300"/>
              </a:spcAft>
            </a:pPr>
            <a:r>
              <a:rPr lang="nl-BE" noProof="0" dirty="0"/>
              <a:t>België promoten als referentiemodel in de strijd tegen de NTU.</a:t>
            </a:r>
          </a:p>
        </p:txBody>
      </p:sp>
      <p:sp>
        <p:nvSpPr>
          <p:cNvPr id="8" name="Rectangle 4">
            <a:extLst>
              <a:ext uri="{FF2B5EF4-FFF2-40B4-BE49-F238E27FC236}">
                <a16:creationId xmlns:a16="http://schemas.microsoft.com/office/drawing/2014/main" id="{74AA5C35-9E63-80D7-F19F-B27F5A4FBBA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Stakeholders</a:t>
            </a:r>
          </a:p>
        </p:txBody>
      </p:sp>
      <p:sp>
        <p:nvSpPr>
          <p:cNvPr id="5" name="Rectángulo 4">
            <a:extLst>
              <a:ext uri="{FF2B5EF4-FFF2-40B4-BE49-F238E27FC236}">
                <a16:creationId xmlns:a16="http://schemas.microsoft.com/office/drawing/2014/main" id="{33900562-0099-A650-7526-2362D0E64EDC}"/>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Waarom is dit een belangengroep?</a:t>
            </a:r>
          </a:p>
        </p:txBody>
      </p:sp>
      <p:sp>
        <p:nvSpPr>
          <p:cNvPr id="7" name="Rectángulo 6">
            <a:extLst>
              <a:ext uri="{FF2B5EF4-FFF2-40B4-BE49-F238E27FC236}">
                <a16:creationId xmlns:a16="http://schemas.microsoft.com/office/drawing/2014/main" id="{2700A73D-7F67-811E-BABA-61E88B3606A9}"/>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stellen we voor</a:t>
            </a:r>
            <a:r>
              <a:rPr lang="nl-BE" noProof="0" dirty="0">
                <a:latin typeface="Calibri Light" panose="020F0302020204030204" pitchFamily="34" charset="0"/>
              </a:rPr>
              <a:t>?</a:t>
            </a:r>
            <a:endParaRPr lang="nl-BE" sz="1400" noProof="0" dirty="0">
              <a:latin typeface="Calibri Light" panose="020F0302020204030204" pitchFamily="34" charset="0"/>
            </a:endParaRPr>
          </a:p>
        </p:txBody>
      </p:sp>
      <p:sp>
        <p:nvSpPr>
          <p:cNvPr id="10" name="Rectángulo 6">
            <a:extLst>
              <a:ext uri="{FF2B5EF4-FFF2-40B4-BE49-F238E27FC236}">
                <a16:creationId xmlns:a16="http://schemas.microsoft.com/office/drawing/2014/main" id="{FFD29B66-D834-E37D-4E9E-7C00D2880390}"/>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400" noProof="0" dirty="0">
                <a:latin typeface="Calibri Light" panose="020F0302020204030204" pitchFamily="34" charset="0"/>
              </a:rPr>
              <a:t>Wat zijn hun verwachtingen en behoeften?</a:t>
            </a:r>
          </a:p>
        </p:txBody>
      </p:sp>
    </p:spTree>
    <p:extLst>
      <p:ext uri="{BB962C8B-B14F-4D97-AF65-F5344CB8AC3E}">
        <p14:creationId xmlns:p14="http://schemas.microsoft.com/office/powerpoint/2010/main" val="106761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69FA9-C15A-C17A-5C23-EC54D4BD857D}"/>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A3A9077B-1C17-9417-5304-A4B380C573E7}"/>
              </a:ext>
            </a:extLst>
          </p:cNvPr>
          <p:cNvSpPr>
            <a:spLocks noGrp="1" noChangeArrowheads="1"/>
          </p:cNvSpPr>
          <p:nvPr>
            <p:ph type="title"/>
          </p:nvPr>
        </p:nvSpPr>
        <p:spPr/>
        <p:txBody>
          <a:bodyPr anchor="t" anchorCtr="0"/>
          <a:lstStyle/>
          <a:p>
            <a:pPr>
              <a:lnSpc>
                <a:spcPts val="2800"/>
              </a:lnSpc>
            </a:pPr>
            <a:r>
              <a:rPr lang="nl-BE" sz="2800" noProof="0" dirty="0">
                <a:solidFill>
                  <a:schemeClr val="tx2"/>
                </a:solidFill>
              </a:rPr>
              <a:t>4</a:t>
            </a:r>
            <a:br>
              <a:rPr lang="nl-BE" sz="2800" noProof="0" dirty="0"/>
            </a:br>
            <a:r>
              <a:rPr lang="nl-BE" sz="2800" noProof="0" dirty="0">
                <a:solidFill>
                  <a:srgbClr val="80234A"/>
                </a:solidFill>
                <a:latin typeface="Calibri Light"/>
                <a:cs typeface="Calibri Light"/>
              </a:rPr>
              <a:t>Prioritering</a:t>
            </a:r>
            <a:endParaRPr lang="nl-BE" sz="2800" noProof="0" dirty="0">
              <a:latin typeface="Calibri Light"/>
              <a:cs typeface="Calibri Light"/>
            </a:endParaRPr>
          </a:p>
        </p:txBody>
      </p:sp>
    </p:spTree>
    <p:extLst>
      <p:ext uri="{BB962C8B-B14F-4D97-AF65-F5344CB8AC3E}">
        <p14:creationId xmlns:p14="http://schemas.microsoft.com/office/powerpoint/2010/main" val="257037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80EE-E849-F9C5-66F3-4158AE290B7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3CD7964-CA08-ED09-EF29-281458188853}"/>
              </a:ext>
            </a:extLst>
          </p:cNvPr>
          <p:cNvSpPr>
            <a:spLocks noGrp="1"/>
          </p:cNvSpPr>
          <p:nvPr>
            <p:ph type="title"/>
          </p:nvPr>
        </p:nvSpPr>
        <p:spPr/>
        <p:txBody>
          <a:bodyPr/>
          <a:lstStyle/>
          <a:p>
            <a:r>
              <a:rPr lang="nl-BE" noProof="0" dirty="0"/>
              <a:t>Het ‘ruwe’ actieplan bestond uit een aanzienlijk aantal acties die verfijning en prioritering behoefden om hun uitvoering te garanderen</a:t>
            </a:r>
          </a:p>
        </p:txBody>
      </p:sp>
      <p:sp>
        <p:nvSpPr>
          <p:cNvPr id="4" name="Marcador de contenido 3">
            <a:extLst>
              <a:ext uri="{FF2B5EF4-FFF2-40B4-BE49-F238E27FC236}">
                <a16:creationId xmlns:a16="http://schemas.microsoft.com/office/drawing/2014/main" id="{2A4AA827-A72E-7C94-6918-2A56B29E7A82}"/>
              </a:ext>
            </a:extLst>
          </p:cNvPr>
          <p:cNvSpPr>
            <a:spLocks noGrp="1"/>
          </p:cNvSpPr>
          <p:nvPr>
            <p:ph idx="1"/>
          </p:nvPr>
        </p:nvSpPr>
        <p:spPr>
          <a:xfrm>
            <a:off x="498475" y="1595912"/>
            <a:ext cx="8964613" cy="1631216"/>
          </a:xfrm>
        </p:spPr>
        <p:txBody>
          <a:bodyPr/>
          <a:lstStyle/>
          <a:p>
            <a:pPr marL="0" indent="0">
              <a:lnSpc>
                <a:spcPct val="100000"/>
              </a:lnSpc>
              <a:spcBef>
                <a:spcPts val="300"/>
              </a:spcBef>
              <a:spcAft>
                <a:spcPts val="300"/>
              </a:spcAft>
              <a:buNone/>
            </a:pPr>
            <a:r>
              <a:rPr lang="nl-BE" noProof="0" dirty="0"/>
              <a:t>In de verschillende fasen van het project werd een groot aantal projecten en acties (38 acties) geïdentificeerd. Op basis hiervan werd een ‘ruw’ actieplan ontwikkeld.</a:t>
            </a:r>
          </a:p>
          <a:p>
            <a:pPr marL="0" indent="0">
              <a:lnSpc>
                <a:spcPct val="100000"/>
              </a:lnSpc>
              <a:spcBef>
                <a:spcPts val="300"/>
              </a:spcBef>
              <a:spcAft>
                <a:spcPts val="300"/>
              </a:spcAft>
              <a:buNone/>
            </a:pPr>
            <a:r>
              <a:rPr lang="nl-BE" noProof="0" dirty="0"/>
              <a:t>Dit actieplan werd verfijnd (34 acties) door bepaalde acties te combineren, om zo meer consistentie tussen de verschillende acties te garanderen.</a:t>
            </a:r>
            <a:endParaRPr lang="nl-BE" dirty="0"/>
          </a:p>
          <a:p>
            <a:pPr marL="0" indent="0">
              <a:lnSpc>
                <a:spcPct val="100000"/>
              </a:lnSpc>
              <a:spcBef>
                <a:spcPts val="300"/>
              </a:spcBef>
              <a:spcAft>
                <a:spcPts val="300"/>
              </a:spcAft>
              <a:buNone/>
            </a:pPr>
            <a:r>
              <a:rPr lang="nl-BE" noProof="0" dirty="0"/>
              <a:t>Om tot een haalbaar en realistisch actieplan te komen, werd een prioritering uitgevoerd, waardoor het aantal acties werd teruggebracht tot 20 prioriteiten.</a:t>
            </a:r>
          </a:p>
        </p:txBody>
      </p:sp>
      <p:sp>
        <p:nvSpPr>
          <p:cNvPr id="8" name="Rectangle 4">
            <a:extLst>
              <a:ext uri="{FF2B5EF4-FFF2-40B4-BE49-F238E27FC236}">
                <a16:creationId xmlns:a16="http://schemas.microsoft.com/office/drawing/2014/main" id="{39530265-D332-2C27-5B39-DD4225B3C58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sp>
        <p:nvSpPr>
          <p:cNvPr id="5" name="Freeform: Shape 4">
            <a:extLst>
              <a:ext uri="{FF2B5EF4-FFF2-40B4-BE49-F238E27FC236}">
                <a16:creationId xmlns:a16="http://schemas.microsoft.com/office/drawing/2014/main" id="{9F017E6D-84B3-B191-AFAE-916E2FAA5677}"/>
              </a:ext>
            </a:extLst>
          </p:cNvPr>
          <p:cNvSpPr/>
          <p:nvPr/>
        </p:nvSpPr>
        <p:spPr bwMode="auto">
          <a:xfrm>
            <a:off x="2047874" y="3251747"/>
            <a:ext cx="6460021" cy="1061829"/>
          </a:xfrm>
          <a:custGeom>
            <a:avLst/>
            <a:gdLst>
              <a:gd name="connsiteX0" fmla="*/ 0 w 3190875"/>
              <a:gd name="connsiteY0" fmla="*/ 0 h 971550"/>
              <a:gd name="connsiteX1" fmla="*/ 1733550 w 3190875"/>
              <a:gd name="connsiteY1" fmla="*/ 771525 h 971550"/>
              <a:gd name="connsiteX2" fmla="*/ 3190875 w 3190875"/>
              <a:gd name="connsiteY2" fmla="*/ 971550 h 971550"/>
            </a:gdLst>
            <a:ahLst/>
            <a:cxnLst>
              <a:cxn ang="0">
                <a:pos x="connsiteX0" y="connsiteY0"/>
              </a:cxn>
              <a:cxn ang="0">
                <a:pos x="connsiteX1" y="connsiteY1"/>
              </a:cxn>
              <a:cxn ang="0">
                <a:pos x="connsiteX2" y="connsiteY2"/>
              </a:cxn>
            </a:cxnLst>
            <a:rect l="l" t="t" r="r" b="b"/>
            <a:pathLst>
              <a:path w="3190875" h="971550">
                <a:moveTo>
                  <a:pt x="0" y="0"/>
                </a:moveTo>
                <a:cubicBezTo>
                  <a:pt x="600869" y="304800"/>
                  <a:pt x="1201738" y="609600"/>
                  <a:pt x="1733550" y="771525"/>
                </a:cubicBezTo>
                <a:cubicBezTo>
                  <a:pt x="2265362" y="933450"/>
                  <a:pt x="2728118" y="952500"/>
                  <a:pt x="3190875" y="971550"/>
                </a:cubicBezTo>
              </a:path>
            </a:pathLst>
          </a:custGeom>
          <a:noFill/>
          <a:ln>
            <a:solidFill>
              <a:schemeClr val="tx1"/>
            </a:solidFill>
          </a:ln>
          <a:effec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nl-BE" sz="1400" b="1" i="0" u="none" strike="noStrike" cap="none" normalizeH="0" baseline="0" dirty="0">
              <a:ln>
                <a:noFill/>
              </a:ln>
              <a:solidFill>
                <a:schemeClr val="tx1"/>
              </a:solidFill>
              <a:effectLst/>
              <a:latin typeface="Verdana" panose="020B0604030504040204" pitchFamily="34" charset="0"/>
            </a:endParaRPr>
          </a:p>
        </p:txBody>
      </p:sp>
      <p:sp>
        <p:nvSpPr>
          <p:cNvPr id="6" name="Freeform: Shape 5">
            <a:extLst>
              <a:ext uri="{FF2B5EF4-FFF2-40B4-BE49-F238E27FC236}">
                <a16:creationId xmlns:a16="http://schemas.microsoft.com/office/drawing/2014/main" id="{EB8BD182-24B3-ADE9-683A-2965EDAF4A12}"/>
              </a:ext>
            </a:extLst>
          </p:cNvPr>
          <p:cNvSpPr/>
          <p:nvPr/>
        </p:nvSpPr>
        <p:spPr bwMode="auto">
          <a:xfrm flipV="1">
            <a:off x="2047874" y="5476566"/>
            <a:ext cx="6460021" cy="972000"/>
          </a:xfrm>
          <a:custGeom>
            <a:avLst/>
            <a:gdLst>
              <a:gd name="connsiteX0" fmla="*/ 0 w 3190875"/>
              <a:gd name="connsiteY0" fmla="*/ 0 h 971550"/>
              <a:gd name="connsiteX1" fmla="*/ 1733550 w 3190875"/>
              <a:gd name="connsiteY1" fmla="*/ 771525 h 971550"/>
              <a:gd name="connsiteX2" fmla="*/ 3190875 w 3190875"/>
              <a:gd name="connsiteY2" fmla="*/ 971550 h 971550"/>
            </a:gdLst>
            <a:ahLst/>
            <a:cxnLst>
              <a:cxn ang="0">
                <a:pos x="connsiteX0" y="connsiteY0"/>
              </a:cxn>
              <a:cxn ang="0">
                <a:pos x="connsiteX1" y="connsiteY1"/>
              </a:cxn>
              <a:cxn ang="0">
                <a:pos x="connsiteX2" y="connsiteY2"/>
              </a:cxn>
            </a:cxnLst>
            <a:rect l="l" t="t" r="r" b="b"/>
            <a:pathLst>
              <a:path w="3190875" h="971550">
                <a:moveTo>
                  <a:pt x="0" y="0"/>
                </a:moveTo>
                <a:cubicBezTo>
                  <a:pt x="600869" y="304800"/>
                  <a:pt x="1201738" y="609600"/>
                  <a:pt x="1733550" y="771525"/>
                </a:cubicBezTo>
                <a:cubicBezTo>
                  <a:pt x="2265362" y="933450"/>
                  <a:pt x="2728118" y="952500"/>
                  <a:pt x="3190875" y="971550"/>
                </a:cubicBezTo>
              </a:path>
            </a:pathLst>
          </a:custGeom>
          <a:noFill/>
          <a:ln>
            <a:solidFill>
              <a:schemeClr val="tx1"/>
            </a:solidFill>
          </a:ln>
          <a:effec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nl-BE" sz="1400" b="1" i="0" u="none" strike="noStrike" cap="none" normalizeH="0" baseline="0" dirty="0">
              <a:ln>
                <a:noFill/>
              </a:ln>
              <a:solidFill>
                <a:schemeClr val="tx1"/>
              </a:solidFill>
              <a:effectLst/>
              <a:latin typeface="Verdana" panose="020B0604030504040204" pitchFamily="34" charset="0"/>
            </a:endParaRPr>
          </a:p>
        </p:txBody>
      </p:sp>
      <p:cxnSp>
        <p:nvCxnSpPr>
          <p:cNvPr id="7" name="Straight Connector 6">
            <a:extLst>
              <a:ext uri="{FF2B5EF4-FFF2-40B4-BE49-F238E27FC236}">
                <a16:creationId xmlns:a16="http://schemas.microsoft.com/office/drawing/2014/main" id="{F833E21D-BF02-12AA-636B-389B9A325A7F}"/>
              </a:ext>
            </a:extLst>
          </p:cNvPr>
          <p:cNvCxnSpPr/>
          <p:nvPr/>
        </p:nvCxnSpPr>
        <p:spPr bwMode="auto">
          <a:xfrm>
            <a:off x="4108173" y="3656769"/>
            <a:ext cx="0" cy="2448000"/>
          </a:xfrm>
          <a:prstGeom prst="line">
            <a:avLst/>
          </a:prstGeom>
          <a:solidFill>
            <a:schemeClr val="bg1"/>
          </a:solidFill>
          <a:ln w="76200"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2348E65D-0DEE-48CA-3DC7-A3521A021F9E}"/>
              </a:ext>
            </a:extLst>
          </p:cNvPr>
          <p:cNvSpPr txBox="1"/>
          <p:nvPr/>
        </p:nvSpPr>
        <p:spPr>
          <a:xfrm>
            <a:off x="3533176" y="3271248"/>
            <a:ext cx="1149995" cy="369332"/>
          </a:xfrm>
          <a:prstGeom prst="rect">
            <a:avLst/>
          </a:prstGeom>
          <a:noFill/>
        </p:spPr>
        <p:txBody>
          <a:bodyPr wrap="none" rtlCol="0">
            <a:spAutoFit/>
          </a:bodyPr>
          <a:lstStyle/>
          <a:p>
            <a:pPr marL="0" indent="0" algn="ctr">
              <a:buClr>
                <a:schemeClr val="tx2"/>
              </a:buClr>
              <a:buFont typeface="Arial" panose="020B0604020202020204" pitchFamily="34" charset="0"/>
              <a:buNone/>
            </a:pPr>
            <a:r>
              <a:rPr lang="nl-BE" sz="2000" dirty="0">
                <a:solidFill>
                  <a:schemeClr val="tx2"/>
                </a:solidFill>
                <a:latin typeface="+mn-lt"/>
              </a:rPr>
              <a:t>Verfijning</a:t>
            </a:r>
          </a:p>
        </p:txBody>
      </p:sp>
      <p:sp>
        <p:nvSpPr>
          <p:cNvPr id="11" name="TextBox 10">
            <a:extLst>
              <a:ext uri="{FF2B5EF4-FFF2-40B4-BE49-F238E27FC236}">
                <a16:creationId xmlns:a16="http://schemas.microsoft.com/office/drawing/2014/main" id="{60A8D1AA-CF50-6860-CB5D-EEEF99C9A19F}"/>
              </a:ext>
            </a:extLst>
          </p:cNvPr>
          <p:cNvSpPr txBox="1"/>
          <p:nvPr/>
        </p:nvSpPr>
        <p:spPr>
          <a:xfrm>
            <a:off x="1989070" y="4177606"/>
            <a:ext cx="2028824" cy="840230"/>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1800" b="0" dirty="0">
                <a:latin typeface="+mn-lt"/>
              </a:rPr>
              <a:t>Alle geïdentificeerde </a:t>
            </a:r>
          </a:p>
          <a:p>
            <a:pPr marL="0" indent="0" algn="ctr">
              <a:buClr>
                <a:schemeClr val="tx2"/>
              </a:buClr>
              <a:buFont typeface="Arial" panose="020B0604020202020204" pitchFamily="34" charset="0"/>
              <a:buNone/>
            </a:pPr>
            <a:r>
              <a:rPr lang="nl-BE" sz="1800" b="0" dirty="0">
                <a:latin typeface="+mn-lt"/>
              </a:rPr>
              <a:t>acties</a:t>
            </a:r>
          </a:p>
        </p:txBody>
      </p:sp>
      <p:sp>
        <p:nvSpPr>
          <p:cNvPr id="12" name="TextBox 11">
            <a:extLst>
              <a:ext uri="{FF2B5EF4-FFF2-40B4-BE49-F238E27FC236}">
                <a16:creationId xmlns:a16="http://schemas.microsoft.com/office/drawing/2014/main" id="{4C743720-66E8-D9E7-B4A2-378FAD20F0BF}"/>
              </a:ext>
            </a:extLst>
          </p:cNvPr>
          <p:cNvSpPr txBox="1"/>
          <p:nvPr/>
        </p:nvSpPr>
        <p:spPr>
          <a:xfrm>
            <a:off x="6457951" y="4388704"/>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1800" b="0" noProof="0" dirty="0">
                <a:latin typeface="+mn-lt"/>
              </a:rPr>
              <a:t>Geprioriteerde acties</a:t>
            </a:r>
          </a:p>
        </p:txBody>
      </p:sp>
      <p:sp>
        <p:nvSpPr>
          <p:cNvPr id="13" name="TextBox 12">
            <a:extLst>
              <a:ext uri="{FF2B5EF4-FFF2-40B4-BE49-F238E27FC236}">
                <a16:creationId xmlns:a16="http://schemas.microsoft.com/office/drawing/2014/main" id="{14126688-632A-4EAA-2FC0-358338C600E8}"/>
              </a:ext>
            </a:extLst>
          </p:cNvPr>
          <p:cNvSpPr txBox="1"/>
          <p:nvPr/>
        </p:nvSpPr>
        <p:spPr>
          <a:xfrm>
            <a:off x="1989070" y="4914881"/>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3600" dirty="0">
                <a:latin typeface="+mn-lt"/>
              </a:rPr>
              <a:t>38</a:t>
            </a:r>
          </a:p>
        </p:txBody>
      </p:sp>
      <p:sp>
        <p:nvSpPr>
          <p:cNvPr id="14" name="TextBox 13">
            <a:extLst>
              <a:ext uri="{FF2B5EF4-FFF2-40B4-BE49-F238E27FC236}">
                <a16:creationId xmlns:a16="http://schemas.microsoft.com/office/drawing/2014/main" id="{860EA896-A2BB-A26B-AAB1-A3F212901765}"/>
              </a:ext>
            </a:extLst>
          </p:cNvPr>
          <p:cNvSpPr txBox="1"/>
          <p:nvPr/>
        </p:nvSpPr>
        <p:spPr>
          <a:xfrm>
            <a:off x="6457951" y="4816449"/>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3600" dirty="0">
                <a:latin typeface="+mn-lt"/>
              </a:rPr>
              <a:t>20</a:t>
            </a:r>
          </a:p>
        </p:txBody>
      </p:sp>
      <p:sp>
        <p:nvSpPr>
          <p:cNvPr id="16" name="Star: 5 Points 15">
            <a:extLst>
              <a:ext uri="{FF2B5EF4-FFF2-40B4-BE49-F238E27FC236}">
                <a16:creationId xmlns:a16="http://schemas.microsoft.com/office/drawing/2014/main" id="{B3FC71B5-4B40-BD42-9C0A-A13623F03FF2}"/>
              </a:ext>
            </a:extLst>
          </p:cNvPr>
          <p:cNvSpPr/>
          <p:nvPr/>
        </p:nvSpPr>
        <p:spPr bwMode="auto">
          <a:xfrm>
            <a:off x="7906164" y="4572289"/>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dirty="0" err="1">
              <a:latin typeface="Calibri Light" panose="020F0302020204030204" pitchFamily="34" charset="0"/>
            </a:endParaRPr>
          </a:p>
        </p:txBody>
      </p:sp>
      <p:cxnSp>
        <p:nvCxnSpPr>
          <p:cNvPr id="21" name="Straight Connector 20">
            <a:extLst>
              <a:ext uri="{FF2B5EF4-FFF2-40B4-BE49-F238E27FC236}">
                <a16:creationId xmlns:a16="http://schemas.microsoft.com/office/drawing/2014/main" id="{DBF8847F-DF0A-EE1E-1B8D-2BCC2D3D05D2}"/>
              </a:ext>
            </a:extLst>
          </p:cNvPr>
          <p:cNvCxnSpPr/>
          <p:nvPr/>
        </p:nvCxnSpPr>
        <p:spPr bwMode="auto">
          <a:xfrm>
            <a:off x="6308034" y="4058800"/>
            <a:ext cx="0" cy="1692000"/>
          </a:xfrm>
          <a:prstGeom prst="line">
            <a:avLst/>
          </a:prstGeom>
          <a:solidFill>
            <a:schemeClr val="bg1"/>
          </a:solidFill>
          <a:ln w="76200"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F644875E-E6E3-5189-160D-BF32BB6EF247}"/>
              </a:ext>
            </a:extLst>
          </p:cNvPr>
          <p:cNvSpPr txBox="1"/>
          <p:nvPr/>
        </p:nvSpPr>
        <p:spPr>
          <a:xfrm>
            <a:off x="5636311" y="3698080"/>
            <a:ext cx="1343445" cy="369332"/>
          </a:xfrm>
          <a:prstGeom prst="rect">
            <a:avLst/>
          </a:prstGeom>
          <a:noFill/>
        </p:spPr>
        <p:txBody>
          <a:bodyPr wrap="none" rtlCol="0">
            <a:spAutoFit/>
          </a:bodyPr>
          <a:lstStyle/>
          <a:p>
            <a:pPr marL="0" indent="0" algn="ctr">
              <a:buClr>
                <a:schemeClr val="tx2"/>
              </a:buClr>
              <a:buFont typeface="Arial" panose="020B0604020202020204" pitchFamily="34" charset="0"/>
              <a:buNone/>
            </a:pPr>
            <a:r>
              <a:rPr lang="nl-BE" sz="2000" dirty="0">
                <a:solidFill>
                  <a:schemeClr val="tx2"/>
                </a:solidFill>
                <a:latin typeface="+mn-lt"/>
              </a:rPr>
              <a:t>Prioritering</a:t>
            </a:r>
          </a:p>
        </p:txBody>
      </p:sp>
      <p:sp>
        <p:nvSpPr>
          <p:cNvPr id="25" name="TextBox 24">
            <a:extLst>
              <a:ext uri="{FF2B5EF4-FFF2-40B4-BE49-F238E27FC236}">
                <a16:creationId xmlns:a16="http://schemas.microsoft.com/office/drawing/2014/main" id="{EA203A9D-9802-9A45-FBC8-1E2D3600D14B}"/>
              </a:ext>
            </a:extLst>
          </p:cNvPr>
          <p:cNvSpPr txBox="1"/>
          <p:nvPr/>
        </p:nvSpPr>
        <p:spPr>
          <a:xfrm>
            <a:off x="4258090" y="4128147"/>
            <a:ext cx="2028824" cy="840230"/>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1800" b="0" dirty="0">
                <a:latin typeface="+mn-lt"/>
              </a:rPr>
              <a:t>Gecombineerde acties voor meer consistentie</a:t>
            </a:r>
          </a:p>
        </p:txBody>
      </p:sp>
      <p:sp>
        <p:nvSpPr>
          <p:cNvPr id="26" name="TextBox 25">
            <a:extLst>
              <a:ext uri="{FF2B5EF4-FFF2-40B4-BE49-F238E27FC236}">
                <a16:creationId xmlns:a16="http://schemas.microsoft.com/office/drawing/2014/main" id="{8B01D9AC-835B-E6DF-7F00-183CA8034361}"/>
              </a:ext>
            </a:extLst>
          </p:cNvPr>
          <p:cNvSpPr txBox="1"/>
          <p:nvPr/>
        </p:nvSpPr>
        <p:spPr>
          <a:xfrm>
            <a:off x="4258090" y="4913872"/>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3600" dirty="0">
                <a:latin typeface="+mn-lt"/>
              </a:rPr>
              <a:t>34</a:t>
            </a:r>
          </a:p>
        </p:txBody>
      </p:sp>
    </p:spTree>
    <p:extLst>
      <p:ext uri="{BB962C8B-B14F-4D97-AF65-F5344CB8AC3E}">
        <p14:creationId xmlns:p14="http://schemas.microsoft.com/office/powerpoint/2010/main" val="337563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BAEC-AFD5-C95E-41B5-B84B7167500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706268C-FABF-F691-EF5B-202421DC1115}"/>
              </a:ext>
            </a:extLst>
          </p:cNvPr>
          <p:cNvSpPr>
            <a:spLocks noGrp="1"/>
          </p:cNvSpPr>
          <p:nvPr>
            <p:ph type="title"/>
          </p:nvPr>
        </p:nvSpPr>
        <p:spPr/>
        <p:txBody>
          <a:bodyPr/>
          <a:lstStyle/>
          <a:p>
            <a:r>
              <a:rPr lang="nl-BE" noProof="0" dirty="0"/>
              <a:t>Om het actieplan te confronteren met de realiteit, werd een impact- en haalbaarheidsanalyse uitgevoerd</a:t>
            </a:r>
          </a:p>
        </p:txBody>
      </p:sp>
      <p:sp>
        <p:nvSpPr>
          <p:cNvPr id="4" name="Marcador de contenido 3">
            <a:extLst>
              <a:ext uri="{FF2B5EF4-FFF2-40B4-BE49-F238E27FC236}">
                <a16:creationId xmlns:a16="http://schemas.microsoft.com/office/drawing/2014/main" id="{ADA5B51A-8466-295D-2B86-D4328AF4EE34}"/>
              </a:ext>
            </a:extLst>
          </p:cNvPr>
          <p:cNvSpPr>
            <a:spLocks noGrp="1"/>
          </p:cNvSpPr>
          <p:nvPr>
            <p:ph idx="1"/>
          </p:nvPr>
        </p:nvSpPr>
        <p:spPr>
          <a:xfrm>
            <a:off x="498475" y="1595912"/>
            <a:ext cx="8964613" cy="492443"/>
          </a:xfrm>
        </p:spPr>
        <p:txBody>
          <a:bodyPr/>
          <a:lstStyle/>
          <a:p>
            <a:pPr marL="0" indent="0">
              <a:lnSpc>
                <a:spcPct val="100000"/>
              </a:lnSpc>
              <a:spcBef>
                <a:spcPts val="300"/>
              </a:spcBef>
              <a:spcAft>
                <a:spcPts val="300"/>
              </a:spcAft>
              <a:buNone/>
            </a:pPr>
            <a:r>
              <a:rPr lang="nl-BE" noProof="0" dirty="0"/>
              <a:t>Voor elke actie werd een score van 1 (lage impact/haalbaarheid) tot en met 4 (hoge impact/haalbaarheid) toegekend, zowel voor de impact op het verlagen van de NTU, als voor de haalbaarheid van de actie.</a:t>
            </a:r>
          </a:p>
        </p:txBody>
      </p:sp>
      <p:sp>
        <p:nvSpPr>
          <p:cNvPr id="8" name="Rectangle 4">
            <a:extLst>
              <a:ext uri="{FF2B5EF4-FFF2-40B4-BE49-F238E27FC236}">
                <a16:creationId xmlns:a16="http://schemas.microsoft.com/office/drawing/2014/main" id="{7706CE7E-85C8-4E79-3A4B-88BDBA41438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sp>
        <p:nvSpPr>
          <p:cNvPr id="6" name="Rectangle 5">
            <a:extLst>
              <a:ext uri="{FF2B5EF4-FFF2-40B4-BE49-F238E27FC236}">
                <a16:creationId xmlns:a16="http://schemas.microsoft.com/office/drawing/2014/main" id="{CD661E25-D116-6132-51B7-5A61DDF6BC47}"/>
              </a:ext>
            </a:extLst>
          </p:cNvPr>
          <p:cNvSpPr/>
          <p:nvPr/>
        </p:nvSpPr>
        <p:spPr bwMode="auto">
          <a:xfrm>
            <a:off x="685800" y="2242305"/>
            <a:ext cx="3800474" cy="3943482"/>
          </a:xfrm>
          <a:prstGeom prst="rect">
            <a:avLst/>
          </a:prstGeom>
          <a:solidFill>
            <a:schemeClr val="bg2">
              <a:lumMod val="20000"/>
              <a:lumOff val="80000"/>
            </a:schemeClr>
          </a:solidFill>
          <a:ln>
            <a:noFill/>
          </a:ln>
          <a:effectLst/>
        </p:spPr>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algn="ctr">
              <a:lnSpc>
                <a:spcPts val="1800"/>
              </a:lnSpc>
              <a:spcBef>
                <a:spcPts val="400"/>
              </a:spcBef>
              <a:spcAft>
                <a:spcPts val="400"/>
              </a:spcAft>
              <a:buClr>
                <a:srgbClr val="80234A"/>
              </a:buClr>
            </a:pPr>
            <a:r>
              <a:rPr lang="nl-BE" sz="1800" noProof="0" dirty="0">
                <a:latin typeface="Calibri Light" panose="020F0302020204030204" pitchFamily="34" charset="0"/>
              </a:rPr>
              <a:t>Impactanalyse</a:t>
            </a:r>
            <a:endParaRPr lang="nl-BE" sz="1600" noProof="0" dirty="0">
              <a:latin typeface="Calibri Light" panose="020F0302020204030204" pitchFamily="34" charset="0"/>
            </a:endParaRPr>
          </a:p>
          <a:p>
            <a:pPr algn="ctr">
              <a:lnSpc>
                <a:spcPts val="1800"/>
              </a:lnSpc>
              <a:spcBef>
                <a:spcPts val="400"/>
              </a:spcBef>
              <a:spcAft>
                <a:spcPts val="400"/>
              </a:spcAft>
              <a:buClr>
                <a:srgbClr val="80234A"/>
              </a:buClr>
            </a:pPr>
            <a:r>
              <a:rPr lang="nl-BE" b="0" noProof="0" dirty="0">
                <a:latin typeface="Calibri Light" panose="020F0302020204030204" pitchFamily="34" charset="0"/>
              </a:rPr>
              <a:t>Dit is een analyse van het </a:t>
            </a:r>
            <a:r>
              <a:rPr lang="nl-BE" noProof="0" dirty="0">
                <a:latin typeface="Calibri Light" panose="020F0302020204030204" pitchFamily="34" charset="0"/>
              </a:rPr>
              <a:t>belang van de impact</a:t>
            </a:r>
            <a:r>
              <a:rPr lang="nl-BE" b="0" noProof="0" dirty="0">
                <a:latin typeface="Calibri Light" panose="020F0302020204030204" pitchFamily="34" charset="0"/>
              </a:rPr>
              <a:t> die de actie op de vermindering van NTU voor de rechthebbenden kan hebben.</a:t>
            </a:r>
          </a:p>
          <a:p>
            <a:pPr algn="ctr">
              <a:lnSpc>
                <a:spcPts val="1800"/>
              </a:lnSpc>
              <a:spcBef>
                <a:spcPts val="400"/>
              </a:spcBef>
              <a:spcAft>
                <a:spcPts val="400"/>
              </a:spcAft>
              <a:buClr>
                <a:srgbClr val="80234A"/>
              </a:buClr>
            </a:pPr>
            <a:r>
              <a:rPr lang="nl-BE" b="0" noProof="0" dirty="0">
                <a:latin typeface="Calibri Light" panose="020F0302020204030204" pitchFamily="34" charset="0"/>
              </a:rPr>
              <a:t>De analyse werd uitgevoerd </a:t>
            </a:r>
            <a:r>
              <a:rPr lang="nl-BE" noProof="0" dirty="0">
                <a:latin typeface="Calibri Light" panose="020F0302020204030204" pitchFamily="34" charset="0"/>
              </a:rPr>
              <a:t>via een online vragenlijst</a:t>
            </a:r>
            <a:r>
              <a:rPr lang="nl-BE" b="0" noProof="0" dirty="0">
                <a:latin typeface="Calibri Light" panose="020F0302020204030204" pitchFamily="34" charset="0"/>
              </a:rPr>
              <a:t> opgestuurd naar de </a:t>
            </a:r>
            <a:r>
              <a:rPr lang="nl-BE" noProof="0" dirty="0">
                <a:latin typeface="Calibri Light" panose="020F0302020204030204" pitchFamily="34" charset="0"/>
              </a:rPr>
              <a:t>belangrijkste deelnemers</a:t>
            </a:r>
            <a:r>
              <a:rPr lang="nl-BE" b="0" noProof="0" dirty="0">
                <a:latin typeface="Calibri Light" panose="020F0302020204030204" pitchFamily="34" charset="0"/>
              </a:rPr>
              <a:t> van de studie (met een zeker besluitvorming rol). </a:t>
            </a:r>
          </a:p>
          <a:p>
            <a:pPr algn="ctr">
              <a:lnSpc>
                <a:spcPts val="1800"/>
              </a:lnSpc>
              <a:spcBef>
                <a:spcPts val="400"/>
              </a:spcBef>
              <a:spcAft>
                <a:spcPts val="400"/>
              </a:spcAft>
              <a:buClr>
                <a:srgbClr val="80234A"/>
              </a:buClr>
            </a:pPr>
            <a:r>
              <a:rPr lang="nl-BE" b="0" noProof="0" dirty="0">
                <a:latin typeface="Calibri Light" panose="020F0302020204030204" pitchFamily="34" charset="0"/>
              </a:rPr>
              <a:t>Elke respondent kreeg de kans om </a:t>
            </a:r>
            <a:r>
              <a:rPr lang="nl-BE" noProof="0" dirty="0">
                <a:latin typeface="Calibri Light" panose="020F0302020204030204" pitchFamily="34" charset="0"/>
              </a:rPr>
              <a:t>alleen de acties te evalueren waar hij/zij zich betrokken bij voelde en bekwaam in was</a:t>
            </a:r>
            <a:r>
              <a:rPr lang="nl-BE" b="0" noProof="0" dirty="0">
                <a:latin typeface="Calibri Light" panose="020F0302020204030204" pitchFamily="34" charset="0"/>
              </a:rPr>
              <a:t> (er waren minimaal 6 reacties per actie).</a:t>
            </a:r>
          </a:p>
          <a:p>
            <a:pPr algn="ctr">
              <a:lnSpc>
                <a:spcPts val="1800"/>
              </a:lnSpc>
              <a:spcBef>
                <a:spcPts val="400"/>
              </a:spcBef>
              <a:spcAft>
                <a:spcPts val="400"/>
              </a:spcAft>
              <a:buClr>
                <a:srgbClr val="80234A"/>
              </a:buClr>
            </a:pPr>
            <a:r>
              <a:rPr lang="nl-BE" b="0" noProof="0" dirty="0">
                <a:latin typeface="Calibri Light" panose="020F0302020204030204" pitchFamily="34" charset="0"/>
              </a:rPr>
              <a:t>Er was een ​​aanzienlijke betrokkenheid te zien, met </a:t>
            </a:r>
            <a:r>
              <a:rPr lang="nl-BE" noProof="0" dirty="0">
                <a:latin typeface="Calibri Light" panose="020F0302020204030204" pitchFamily="34" charset="0"/>
              </a:rPr>
              <a:t>12 antwoorden </a:t>
            </a:r>
            <a:r>
              <a:rPr lang="nl-BE" b="0" noProof="0" dirty="0">
                <a:latin typeface="Calibri Light" panose="020F0302020204030204" pitchFamily="34" charset="0"/>
              </a:rPr>
              <a:t>(</a:t>
            </a:r>
            <a:r>
              <a:rPr lang="nl-BE" noProof="0" dirty="0">
                <a:latin typeface="Calibri Light" panose="020F0302020204030204" pitchFamily="34" charset="0"/>
              </a:rPr>
              <a:t>responspercentage van 60%</a:t>
            </a:r>
            <a:r>
              <a:rPr lang="nl-BE" b="0" noProof="0" dirty="0">
                <a:latin typeface="Calibri Light" panose="020F0302020204030204" pitchFamily="34" charset="0"/>
              </a:rPr>
              <a:t>), ondanks de vakantieperiode.</a:t>
            </a:r>
          </a:p>
        </p:txBody>
      </p:sp>
      <p:sp>
        <p:nvSpPr>
          <p:cNvPr id="9" name="Rectangle 8">
            <a:extLst>
              <a:ext uri="{FF2B5EF4-FFF2-40B4-BE49-F238E27FC236}">
                <a16:creationId xmlns:a16="http://schemas.microsoft.com/office/drawing/2014/main" id="{F80F4226-E435-4F5F-2833-784822495837}"/>
              </a:ext>
            </a:extLst>
          </p:cNvPr>
          <p:cNvSpPr/>
          <p:nvPr/>
        </p:nvSpPr>
        <p:spPr bwMode="auto">
          <a:xfrm>
            <a:off x="5419728" y="2255761"/>
            <a:ext cx="3800474" cy="3928517"/>
          </a:xfrm>
          <a:prstGeom prst="rect">
            <a:avLst/>
          </a:prstGeom>
          <a:solidFill>
            <a:schemeClr val="bg2">
              <a:lumMod val="20000"/>
              <a:lumOff val="80000"/>
            </a:schemeClr>
          </a:solidFill>
          <a:ln>
            <a:noFill/>
          </a:ln>
          <a:effectLst/>
        </p:spPr>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algn="ctr">
              <a:lnSpc>
                <a:spcPct val="100000"/>
              </a:lnSpc>
              <a:spcBef>
                <a:spcPts val="400"/>
              </a:spcBef>
              <a:spcAft>
                <a:spcPts val="400"/>
              </a:spcAft>
              <a:buClr>
                <a:srgbClr val="80234A"/>
              </a:buClr>
            </a:pPr>
            <a:r>
              <a:rPr lang="nl-BE" sz="1800" noProof="0" dirty="0" err="1">
                <a:latin typeface="Calibri Light" panose="020F0302020204030204" pitchFamily="34" charset="0"/>
              </a:rPr>
              <a:t>Haalbaarheidanalyse</a:t>
            </a:r>
            <a:endParaRPr lang="nl-BE" sz="1800" noProof="0" dirty="0">
              <a:latin typeface="Calibri Light" panose="020F0302020204030204" pitchFamily="34" charset="0"/>
            </a:endParaRPr>
          </a:p>
          <a:p>
            <a:pPr algn="ctr">
              <a:lnSpc>
                <a:spcPts val="1800"/>
              </a:lnSpc>
              <a:spcBef>
                <a:spcPts val="80"/>
              </a:spcBef>
              <a:spcAft>
                <a:spcPts val="80"/>
              </a:spcAft>
              <a:buClr>
                <a:srgbClr val="80234A"/>
              </a:buClr>
            </a:pPr>
            <a:r>
              <a:rPr lang="nl-BE" b="0" noProof="0" dirty="0">
                <a:latin typeface="Calibri Light" panose="020F0302020204030204" pitchFamily="34" charset="0"/>
              </a:rPr>
              <a:t>Hierbij wordt de </a:t>
            </a:r>
            <a:r>
              <a:rPr lang="nl-BE" noProof="0" dirty="0">
                <a:latin typeface="Calibri Light" panose="020F0302020204030204" pitchFamily="34" charset="0"/>
              </a:rPr>
              <a:t>haalbaarheid van elke actie</a:t>
            </a:r>
            <a:r>
              <a:rPr lang="nl-BE" b="0" noProof="0" dirty="0">
                <a:latin typeface="Calibri Light" panose="020F0302020204030204" pitchFamily="34" charset="0"/>
              </a:rPr>
              <a:t> beoordeeld door rekening te houden met de verschillende dimensies* :</a:t>
            </a:r>
          </a:p>
          <a:p>
            <a:pPr marL="266700" indent="-266700">
              <a:lnSpc>
                <a:spcPts val="1800"/>
              </a:lnSpc>
              <a:spcBef>
                <a:spcPts val="80"/>
              </a:spcBef>
              <a:spcAft>
                <a:spcPts val="80"/>
              </a:spcAft>
              <a:buClr>
                <a:srgbClr val="80234A"/>
              </a:buClr>
              <a:buFont typeface="+mj-lt"/>
              <a:buAutoNum type="arabicPeriod"/>
            </a:pPr>
            <a:r>
              <a:rPr lang="nl-BE" b="0" noProof="0" dirty="0">
                <a:latin typeface="Calibri Light" panose="020F0302020204030204" pitchFamily="34" charset="0"/>
              </a:rPr>
              <a:t>Economische haalbaarheid</a:t>
            </a:r>
          </a:p>
          <a:p>
            <a:pPr marL="266700" indent="-266700">
              <a:lnSpc>
                <a:spcPts val="1800"/>
              </a:lnSpc>
              <a:spcBef>
                <a:spcPts val="80"/>
              </a:spcBef>
              <a:spcAft>
                <a:spcPts val="80"/>
              </a:spcAft>
              <a:buClr>
                <a:srgbClr val="80234A"/>
              </a:buClr>
              <a:buFont typeface="+mj-lt"/>
              <a:buAutoNum type="arabicPeriod"/>
            </a:pPr>
            <a:r>
              <a:rPr lang="nl-BE" b="0" noProof="0" dirty="0">
                <a:latin typeface="Calibri Light" panose="020F0302020204030204" pitchFamily="34" charset="0"/>
              </a:rPr>
              <a:t>Haalbaarheid </a:t>
            </a:r>
            <a:r>
              <a:rPr lang="nl-BE" b="0" noProof="0" dirty="0" err="1">
                <a:latin typeface="Calibri Light" panose="020F0302020204030204" pitchFamily="34" charset="0"/>
              </a:rPr>
              <a:t>mbt</a:t>
            </a:r>
            <a:r>
              <a:rPr lang="nl-BE" b="0" noProof="0" dirty="0">
                <a:latin typeface="Calibri Light" panose="020F0302020204030204" pitchFamily="34" charset="0"/>
              </a:rPr>
              <a:t> middelen</a:t>
            </a:r>
          </a:p>
          <a:p>
            <a:pPr marL="266700" indent="-266700">
              <a:lnSpc>
                <a:spcPts val="1800"/>
              </a:lnSpc>
              <a:spcBef>
                <a:spcPts val="80"/>
              </a:spcBef>
              <a:spcAft>
                <a:spcPts val="80"/>
              </a:spcAft>
              <a:buClr>
                <a:srgbClr val="80234A"/>
              </a:buClr>
              <a:buFont typeface="+mj-lt"/>
              <a:buAutoNum type="arabicPeriod"/>
            </a:pPr>
            <a:r>
              <a:rPr lang="nl-BE" b="0" noProof="0" dirty="0">
                <a:latin typeface="Calibri Light" panose="020F0302020204030204" pitchFamily="34" charset="0"/>
              </a:rPr>
              <a:t>Technische haalbaarheid</a:t>
            </a:r>
          </a:p>
          <a:p>
            <a:pPr marL="266700" indent="-266700">
              <a:lnSpc>
                <a:spcPts val="1800"/>
              </a:lnSpc>
              <a:spcBef>
                <a:spcPts val="80"/>
              </a:spcBef>
              <a:spcAft>
                <a:spcPts val="80"/>
              </a:spcAft>
              <a:buClr>
                <a:srgbClr val="80234A"/>
              </a:buClr>
              <a:buFont typeface="+mj-lt"/>
              <a:buAutoNum type="arabicPeriod"/>
            </a:pPr>
            <a:r>
              <a:rPr lang="nl-BE" b="0" noProof="0" dirty="0">
                <a:latin typeface="Calibri Light" panose="020F0302020204030204" pitchFamily="34" charset="0"/>
              </a:rPr>
              <a:t>Organisatorische haalbaarheid</a:t>
            </a:r>
          </a:p>
          <a:p>
            <a:pPr marL="266700" indent="-266700">
              <a:lnSpc>
                <a:spcPts val="1800"/>
              </a:lnSpc>
              <a:spcBef>
                <a:spcPts val="80"/>
              </a:spcBef>
              <a:spcAft>
                <a:spcPts val="80"/>
              </a:spcAft>
              <a:buClr>
                <a:srgbClr val="80234A"/>
              </a:buClr>
              <a:buFont typeface="+mj-lt"/>
              <a:buAutoNum type="arabicPeriod"/>
            </a:pPr>
            <a:r>
              <a:rPr lang="nl-BE" b="0" noProof="0" dirty="0">
                <a:latin typeface="Calibri Light" panose="020F0302020204030204" pitchFamily="34" charset="0"/>
              </a:rPr>
              <a:t>Sociale en culturele haalbaarheid</a:t>
            </a:r>
          </a:p>
          <a:p>
            <a:pPr marL="266700" indent="-266700">
              <a:lnSpc>
                <a:spcPts val="1800"/>
              </a:lnSpc>
              <a:spcBef>
                <a:spcPts val="200"/>
              </a:spcBef>
              <a:spcAft>
                <a:spcPts val="200"/>
              </a:spcAft>
              <a:buClr>
                <a:srgbClr val="80234A"/>
              </a:buClr>
              <a:buFont typeface="+mj-lt"/>
              <a:buAutoNum type="arabicPeriod"/>
            </a:pPr>
            <a:r>
              <a:rPr lang="nl-BE" b="0" noProof="0" dirty="0">
                <a:latin typeface="Calibri Light" panose="020F0302020204030204" pitchFamily="34" charset="0"/>
              </a:rPr>
              <a:t>Politieke haalbaarheid</a:t>
            </a:r>
          </a:p>
          <a:p>
            <a:pPr algn="ctr">
              <a:lnSpc>
                <a:spcPts val="1800"/>
              </a:lnSpc>
              <a:spcBef>
                <a:spcPts val="200"/>
              </a:spcBef>
              <a:spcAft>
                <a:spcPts val="200"/>
              </a:spcAft>
              <a:buClr>
                <a:srgbClr val="80234A"/>
              </a:buClr>
            </a:pPr>
            <a:r>
              <a:rPr lang="nl-BE" sz="1400" b="0" noProof="0" dirty="0">
                <a:latin typeface="Calibri Light" panose="020F0302020204030204" pitchFamily="34" charset="0"/>
              </a:rPr>
              <a:t>De analyse werd uitgevoerd</a:t>
            </a:r>
            <a:r>
              <a:rPr lang="nl-BE" sz="1400" noProof="0" dirty="0">
                <a:latin typeface="Calibri Light" panose="020F0302020204030204" pitchFamily="34" charset="0"/>
              </a:rPr>
              <a:t> met Esther Mulkers, Sophie Lejoly en Julie Clément, </a:t>
            </a:r>
            <a:r>
              <a:rPr lang="nl-BE" sz="1400" b="0" noProof="0" dirty="0">
                <a:latin typeface="Calibri Light" panose="020F0302020204030204" pitchFamily="34" charset="0"/>
              </a:rPr>
              <a:t>tijdens een </a:t>
            </a:r>
            <a:r>
              <a:rPr lang="nl-BE" sz="1400" noProof="0" dirty="0">
                <a:latin typeface="Calibri Light" panose="020F0302020204030204" pitchFamily="34" charset="0"/>
              </a:rPr>
              <a:t>werksessie van 2 uur </a:t>
            </a:r>
            <a:r>
              <a:rPr lang="nl-BE" sz="1400" b="0" noProof="0" dirty="0">
                <a:latin typeface="Calibri Light" panose="020F0302020204030204" pitchFamily="34" charset="0"/>
              </a:rPr>
              <a:t>op 7 maart 2025, op basis van de realiteit in het veld en de beschikbaarheid van middelen.</a:t>
            </a:r>
          </a:p>
        </p:txBody>
      </p:sp>
      <p:sp>
        <p:nvSpPr>
          <p:cNvPr id="10" name="Cross 9">
            <a:extLst>
              <a:ext uri="{FF2B5EF4-FFF2-40B4-BE49-F238E27FC236}">
                <a16:creationId xmlns:a16="http://schemas.microsoft.com/office/drawing/2014/main" id="{C2668167-4F77-87AA-2164-9A84B52B5C9C}"/>
              </a:ext>
            </a:extLst>
          </p:cNvPr>
          <p:cNvSpPr/>
          <p:nvPr/>
        </p:nvSpPr>
        <p:spPr bwMode="auto">
          <a:xfrm rot="2681927">
            <a:off x="4552993" y="3476624"/>
            <a:ext cx="792000" cy="790575"/>
          </a:xfrm>
          <a:prstGeom prst="plus">
            <a:avLst>
              <a:gd name="adj" fmla="val 42204"/>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3" name="TextBox 2">
            <a:extLst>
              <a:ext uri="{FF2B5EF4-FFF2-40B4-BE49-F238E27FC236}">
                <a16:creationId xmlns:a16="http://schemas.microsoft.com/office/drawing/2014/main" id="{69F410ED-04BF-C219-1148-1BB69B31D68A}"/>
              </a:ext>
            </a:extLst>
          </p:cNvPr>
          <p:cNvSpPr txBox="1"/>
          <p:nvPr/>
        </p:nvSpPr>
        <p:spPr>
          <a:xfrm>
            <a:off x="461964" y="6207999"/>
            <a:ext cx="8963024" cy="244682"/>
          </a:xfrm>
          <a:prstGeom prst="rect">
            <a:avLst/>
          </a:prstGeom>
          <a:noFill/>
        </p:spPr>
        <p:txBody>
          <a:bodyPr wrap="square" rtlCol="0">
            <a:spAutoFit/>
          </a:bodyPr>
          <a:lstStyle/>
          <a:p>
            <a:pPr marL="0" indent="0">
              <a:buClr>
                <a:schemeClr val="tx2"/>
              </a:buClr>
              <a:buFont typeface="Arial" panose="020B0604020202020204" pitchFamily="34" charset="0"/>
              <a:buNone/>
            </a:pPr>
            <a:r>
              <a:rPr lang="nl-BE" sz="1100" b="0" noProof="0" dirty="0">
                <a:latin typeface="+mn-lt"/>
              </a:rPr>
              <a:t>*De haalbaarheidscriteria voor elke dimensie worden gedetailleerd beschreven in de bijlage.</a:t>
            </a:r>
          </a:p>
        </p:txBody>
      </p:sp>
    </p:spTree>
    <p:extLst>
      <p:ext uri="{BB962C8B-B14F-4D97-AF65-F5344CB8AC3E}">
        <p14:creationId xmlns:p14="http://schemas.microsoft.com/office/powerpoint/2010/main" val="2785902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462F-E743-AEF8-ACC0-FB9767419165}"/>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FCB3A2-194E-13B6-ECF3-871F062C6EAB}"/>
              </a:ext>
            </a:extLst>
          </p:cNvPr>
          <p:cNvGraphicFramePr>
            <a:graphicFrameLocks noGrp="1"/>
          </p:cNvGraphicFramePr>
          <p:nvPr>
            <p:extLst>
              <p:ext uri="{D42A27DB-BD31-4B8C-83A1-F6EECF244321}">
                <p14:modId xmlns:p14="http://schemas.microsoft.com/office/powerpoint/2010/main" val="1090514376"/>
              </p:ext>
            </p:extLst>
          </p:nvPr>
        </p:nvGraphicFramePr>
        <p:xfrm>
          <a:off x="1334942" y="2111541"/>
          <a:ext cx="7200000" cy="342000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1774636586"/>
                    </a:ext>
                  </a:extLst>
                </a:gridCol>
                <a:gridCol w="1440000">
                  <a:extLst>
                    <a:ext uri="{9D8B030D-6E8A-4147-A177-3AD203B41FA5}">
                      <a16:colId xmlns:a16="http://schemas.microsoft.com/office/drawing/2014/main" val="1452628792"/>
                    </a:ext>
                  </a:extLst>
                </a:gridCol>
                <a:gridCol w="1440000">
                  <a:extLst>
                    <a:ext uri="{9D8B030D-6E8A-4147-A177-3AD203B41FA5}">
                      <a16:colId xmlns:a16="http://schemas.microsoft.com/office/drawing/2014/main" val="2274938898"/>
                    </a:ext>
                  </a:extLst>
                </a:gridCol>
                <a:gridCol w="1440000">
                  <a:extLst>
                    <a:ext uri="{9D8B030D-6E8A-4147-A177-3AD203B41FA5}">
                      <a16:colId xmlns:a16="http://schemas.microsoft.com/office/drawing/2014/main" val="774097843"/>
                    </a:ext>
                  </a:extLst>
                </a:gridCol>
                <a:gridCol w="1440000">
                  <a:extLst>
                    <a:ext uri="{9D8B030D-6E8A-4147-A177-3AD203B41FA5}">
                      <a16:colId xmlns:a16="http://schemas.microsoft.com/office/drawing/2014/main" val="340394663"/>
                    </a:ext>
                  </a:extLst>
                </a:gridCol>
              </a:tblGrid>
              <a:tr h="684000">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1735149"/>
                  </a:ext>
                </a:extLst>
              </a:tr>
              <a:tr h="684000">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041201"/>
                  </a:ext>
                </a:extLst>
              </a:tr>
              <a:tr h="684000">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087112"/>
                  </a:ext>
                </a:extLst>
              </a:tr>
              <a:tr h="684000">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75561"/>
                  </a:ext>
                </a:extLst>
              </a:tr>
              <a:tr h="684000">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nl-BE" noProof="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226162"/>
                  </a:ext>
                </a:extLst>
              </a:tr>
            </a:tbl>
          </a:graphicData>
        </a:graphic>
      </p:graphicFrame>
      <p:sp>
        <p:nvSpPr>
          <p:cNvPr id="2" name="Título 1">
            <a:extLst>
              <a:ext uri="{FF2B5EF4-FFF2-40B4-BE49-F238E27FC236}">
                <a16:creationId xmlns:a16="http://schemas.microsoft.com/office/drawing/2014/main" id="{81D66E48-C5B1-6E4D-C47B-40952AEC1088}"/>
              </a:ext>
            </a:extLst>
          </p:cNvPr>
          <p:cNvSpPr>
            <a:spLocks noGrp="1"/>
          </p:cNvSpPr>
          <p:nvPr>
            <p:ph type="title"/>
          </p:nvPr>
        </p:nvSpPr>
        <p:spPr/>
        <p:txBody>
          <a:bodyPr/>
          <a:lstStyle/>
          <a:p>
            <a:r>
              <a:rPr lang="nl-BE" noProof="0" dirty="0"/>
              <a:t>De prioriteringsmethodologie bestaat uit een matrix bestaande uit twee assen die zullen worden gebruikt om acties in te delen op basis van de impact en de haalbaarheid</a:t>
            </a:r>
          </a:p>
        </p:txBody>
      </p:sp>
      <p:sp>
        <p:nvSpPr>
          <p:cNvPr id="8" name="Rectangle 4">
            <a:extLst>
              <a:ext uri="{FF2B5EF4-FFF2-40B4-BE49-F238E27FC236}">
                <a16:creationId xmlns:a16="http://schemas.microsoft.com/office/drawing/2014/main" id="{D749DB60-A36F-AC93-E0AC-F29E1FCF7EC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cxnSp>
        <p:nvCxnSpPr>
          <p:cNvPr id="33" name="Connecteur droit avec flèche 4">
            <a:extLst>
              <a:ext uri="{FF2B5EF4-FFF2-40B4-BE49-F238E27FC236}">
                <a16:creationId xmlns:a16="http://schemas.microsoft.com/office/drawing/2014/main" id="{FC51CBFC-B539-1148-D706-7383C66FEC3D}"/>
              </a:ext>
            </a:extLst>
          </p:cNvPr>
          <p:cNvCxnSpPr/>
          <p:nvPr/>
        </p:nvCxnSpPr>
        <p:spPr bwMode="auto">
          <a:xfrm flipV="1">
            <a:off x="1344410" y="1838739"/>
            <a:ext cx="0" cy="3864794"/>
          </a:xfrm>
          <a:prstGeom prst="straightConnector1">
            <a:avLst/>
          </a:prstGeom>
          <a:solidFill>
            <a:schemeClr val="bg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necteur droit avec flèche 5">
            <a:extLst>
              <a:ext uri="{FF2B5EF4-FFF2-40B4-BE49-F238E27FC236}">
                <a16:creationId xmlns:a16="http://schemas.microsoft.com/office/drawing/2014/main" id="{0C20B2A0-9970-E4F2-4CAF-9C6437587ABC}"/>
              </a:ext>
            </a:extLst>
          </p:cNvPr>
          <p:cNvCxnSpPr/>
          <p:nvPr/>
        </p:nvCxnSpPr>
        <p:spPr bwMode="auto">
          <a:xfrm>
            <a:off x="1139656" y="5523423"/>
            <a:ext cx="8064900" cy="0"/>
          </a:xfrm>
          <a:prstGeom prst="straightConnector1">
            <a:avLst/>
          </a:prstGeom>
          <a:solidFill>
            <a:schemeClr val="bg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space réservé du texte 2">
            <a:extLst>
              <a:ext uri="{FF2B5EF4-FFF2-40B4-BE49-F238E27FC236}">
                <a16:creationId xmlns:a16="http://schemas.microsoft.com/office/drawing/2014/main" id="{0538C74E-FFCB-CF11-2DCC-F8FBD75BC1B7}"/>
              </a:ext>
            </a:extLst>
          </p:cNvPr>
          <p:cNvSpPr txBox="1">
            <a:spLocks/>
          </p:cNvSpPr>
          <p:nvPr/>
        </p:nvSpPr>
        <p:spPr bwMode="auto">
          <a:xfrm>
            <a:off x="1538757" y="1880031"/>
            <a:ext cx="2185518" cy="243656"/>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BE" b="1" noProof="0" dirty="0"/>
              <a:t>Haalbaarheid van de actie</a:t>
            </a:r>
          </a:p>
        </p:txBody>
      </p:sp>
      <p:sp>
        <p:nvSpPr>
          <p:cNvPr id="36" name="Espace réservé du texte 2">
            <a:extLst>
              <a:ext uri="{FF2B5EF4-FFF2-40B4-BE49-F238E27FC236}">
                <a16:creationId xmlns:a16="http://schemas.microsoft.com/office/drawing/2014/main" id="{1D8CA51F-9174-A99A-7CA0-83A310DBA10F}"/>
              </a:ext>
            </a:extLst>
          </p:cNvPr>
          <p:cNvSpPr txBox="1">
            <a:spLocks/>
          </p:cNvSpPr>
          <p:nvPr/>
        </p:nvSpPr>
        <p:spPr bwMode="auto">
          <a:xfrm>
            <a:off x="8064342" y="5172407"/>
            <a:ext cx="1768633" cy="243656"/>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nl-BE" b="1" dirty="0"/>
              <a:t>Impact</a:t>
            </a:r>
            <a:r>
              <a:rPr lang="nl-BE" b="1" noProof="0" dirty="0"/>
              <a:t> op NTU</a:t>
            </a:r>
          </a:p>
        </p:txBody>
      </p:sp>
      <p:cxnSp>
        <p:nvCxnSpPr>
          <p:cNvPr id="37" name="Connecteur droit 8">
            <a:extLst>
              <a:ext uri="{FF2B5EF4-FFF2-40B4-BE49-F238E27FC236}">
                <a16:creationId xmlns:a16="http://schemas.microsoft.com/office/drawing/2014/main" id="{73ED9483-2888-8EBA-4B2F-6B2A0B1DEE47}"/>
              </a:ext>
            </a:extLst>
          </p:cNvPr>
          <p:cNvCxnSpPr/>
          <p:nvPr/>
        </p:nvCxnSpPr>
        <p:spPr bwMode="auto">
          <a:xfrm>
            <a:off x="1270520" y="4836924"/>
            <a:ext cx="73890" cy="0"/>
          </a:xfrm>
          <a:prstGeom prst="lin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necteur droit 9">
            <a:extLst>
              <a:ext uri="{FF2B5EF4-FFF2-40B4-BE49-F238E27FC236}">
                <a16:creationId xmlns:a16="http://schemas.microsoft.com/office/drawing/2014/main" id="{CC6A2422-B5BF-708C-CD54-37C9FC5A9A34}"/>
              </a:ext>
            </a:extLst>
          </p:cNvPr>
          <p:cNvCxnSpPr/>
          <p:nvPr/>
        </p:nvCxnSpPr>
        <p:spPr bwMode="auto">
          <a:xfrm>
            <a:off x="1270520" y="2791766"/>
            <a:ext cx="73890" cy="0"/>
          </a:xfrm>
          <a:prstGeom prst="lin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Espace réservé du texte 2">
            <a:extLst>
              <a:ext uri="{FF2B5EF4-FFF2-40B4-BE49-F238E27FC236}">
                <a16:creationId xmlns:a16="http://schemas.microsoft.com/office/drawing/2014/main" id="{626C458E-BD3C-C5F3-3046-C81314EAC5F1}"/>
              </a:ext>
            </a:extLst>
          </p:cNvPr>
          <p:cNvSpPr txBox="1">
            <a:spLocks/>
          </p:cNvSpPr>
          <p:nvPr/>
        </p:nvSpPr>
        <p:spPr bwMode="auto">
          <a:xfrm>
            <a:off x="193824" y="4589219"/>
            <a:ext cx="979053" cy="463653"/>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Tx/>
              <a:buNone/>
            </a:pPr>
            <a:r>
              <a:rPr lang="nl-BE" sz="1100" noProof="0" dirty="0"/>
              <a:t>Lage haalbaarheid</a:t>
            </a:r>
          </a:p>
        </p:txBody>
      </p:sp>
      <p:sp>
        <p:nvSpPr>
          <p:cNvPr id="40" name="Espace réservé du texte 2">
            <a:extLst>
              <a:ext uri="{FF2B5EF4-FFF2-40B4-BE49-F238E27FC236}">
                <a16:creationId xmlns:a16="http://schemas.microsoft.com/office/drawing/2014/main" id="{876AFE61-267B-046B-DD8C-771AE91E8EEA}"/>
              </a:ext>
            </a:extLst>
          </p:cNvPr>
          <p:cNvSpPr txBox="1">
            <a:spLocks/>
          </p:cNvSpPr>
          <p:nvPr/>
        </p:nvSpPr>
        <p:spPr bwMode="auto">
          <a:xfrm>
            <a:off x="283354" y="2485908"/>
            <a:ext cx="889523" cy="463653"/>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Tx/>
              <a:buNone/>
            </a:pPr>
            <a:r>
              <a:rPr lang="nl-BE" sz="1100" noProof="0" dirty="0"/>
              <a:t>Hoge haalbaarheid</a:t>
            </a:r>
          </a:p>
        </p:txBody>
      </p:sp>
      <p:cxnSp>
        <p:nvCxnSpPr>
          <p:cNvPr id="41" name="Connecteur droit 12">
            <a:extLst>
              <a:ext uri="{FF2B5EF4-FFF2-40B4-BE49-F238E27FC236}">
                <a16:creationId xmlns:a16="http://schemas.microsoft.com/office/drawing/2014/main" id="{79A8D731-72C1-429A-62A4-DF09A7C79DB2}"/>
              </a:ext>
            </a:extLst>
          </p:cNvPr>
          <p:cNvCxnSpPr/>
          <p:nvPr/>
        </p:nvCxnSpPr>
        <p:spPr bwMode="auto">
          <a:xfrm>
            <a:off x="2770722" y="5523423"/>
            <a:ext cx="0" cy="69273"/>
          </a:xfrm>
          <a:prstGeom prst="lin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Connecteur droit 13">
            <a:extLst>
              <a:ext uri="{FF2B5EF4-FFF2-40B4-BE49-F238E27FC236}">
                <a16:creationId xmlns:a16="http://schemas.microsoft.com/office/drawing/2014/main" id="{CFAC6AB6-B314-F165-D910-0FB22787454E}"/>
              </a:ext>
            </a:extLst>
          </p:cNvPr>
          <p:cNvCxnSpPr/>
          <p:nvPr/>
        </p:nvCxnSpPr>
        <p:spPr bwMode="auto">
          <a:xfrm>
            <a:off x="7088828" y="5530351"/>
            <a:ext cx="0" cy="69273"/>
          </a:xfrm>
          <a:prstGeom prst="lin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Espace réservé du texte 2">
            <a:extLst>
              <a:ext uri="{FF2B5EF4-FFF2-40B4-BE49-F238E27FC236}">
                <a16:creationId xmlns:a16="http://schemas.microsoft.com/office/drawing/2014/main" id="{3C2CC9AB-36B8-9457-1FC1-1F9FB947DF94}"/>
              </a:ext>
            </a:extLst>
          </p:cNvPr>
          <p:cNvSpPr txBox="1">
            <a:spLocks/>
          </p:cNvSpPr>
          <p:nvPr/>
        </p:nvSpPr>
        <p:spPr bwMode="auto">
          <a:xfrm>
            <a:off x="2291352" y="5620811"/>
            <a:ext cx="979053" cy="219997"/>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nl-BE" sz="1100" noProof="0" dirty="0"/>
              <a:t>Lage impact</a:t>
            </a:r>
          </a:p>
        </p:txBody>
      </p:sp>
      <p:sp>
        <p:nvSpPr>
          <p:cNvPr id="45" name="Espace réservé du texte 2">
            <a:extLst>
              <a:ext uri="{FF2B5EF4-FFF2-40B4-BE49-F238E27FC236}">
                <a16:creationId xmlns:a16="http://schemas.microsoft.com/office/drawing/2014/main" id="{64FD1842-5EF9-1370-3F84-D95DD54CC649}"/>
              </a:ext>
            </a:extLst>
          </p:cNvPr>
          <p:cNvSpPr txBox="1">
            <a:spLocks/>
          </p:cNvSpPr>
          <p:nvPr/>
        </p:nvSpPr>
        <p:spPr bwMode="auto">
          <a:xfrm>
            <a:off x="6599300" y="5625633"/>
            <a:ext cx="979053" cy="219997"/>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nl-BE" sz="1100" noProof="0" dirty="0"/>
              <a:t>Grote impact</a:t>
            </a:r>
          </a:p>
        </p:txBody>
      </p:sp>
      <p:sp>
        <p:nvSpPr>
          <p:cNvPr id="49" name="Rectangle 48">
            <a:extLst>
              <a:ext uri="{FF2B5EF4-FFF2-40B4-BE49-F238E27FC236}">
                <a16:creationId xmlns:a16="http://schemas.microsoft.com/office/drawing/2014/main" id="{9287D81F-260F-1C59-BE1D-841DABC04649}"/>
              </a:ext>
            </a:extLst>
          </p:cNvPr>
          <p:cNvSpPr/>
          <p:nvPr/>
        </p:nvSpPr>
        <p:spPr bwMode="auto">
          <a:xfrm>
            <a:off x="2770722" y="2789353"/>
            <a:ext cx="2138405" cy="1001728"/>
          </a:xfrm>
          <a:prstGeom prst="rect">
            <a:avLst/>
          </a:prstGeom>
          <a:noFill/>
          <a:ln w="19050">
            <a:solidFill>
              <a:schemeClr val="tx2"/>
            </a:solidFill>
            <a:prstDash val="dash"/>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0" name="Rectangle 49">
            <a:extLst>
              <a:ext uri="{FF2B5EF4-FFF2-40B4-BE49-F238E27FC236}">
                <a16:creationId xmlns:a16="http://schemas.microsoft.com/office/drawing/2014/main" id="{097A1A76-9FC4-A846-4879-65D2B8DC9419}"/>
              </a:ext>
            </a:extLst>
          </p:cNvPr>
          <p:cNvSpPr/>
          <p:nvPr/>
        </p:nvSpPr>
        <p:spPr bwMode="auto">
          <a:xfrm>
            <a:off x="2771353" y="3821699"/>
            <a:ext cx="2128249" cy="1043167"/>
          </a:xfrm>
          <a:prstGeom prst="rect">
            <a:avLst/>
          </a:prstGeom>
          <a:noFill/>
          <a:ln w="19050">
            <a:solidFill>
              <a:schemeClr val="tx2"/>
            </a:solidFill>
            <a:prstDash val="dash"/>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1" name="Rectangle 50">
            <a:extLst>
              <a:ext uri="{FF2B5EF4-FFF2-40B4-BE49-F238E27FC236}">
                <a16:creationId xmlns:a16="http://schemas.microsoft.com/office/drawing/2014/main" id="{29E4EC18-E624-8312-3629-4DEB22297674}"/>
              </a:ext>
            </a:extLst>
          </p:cNvPr>
          <p:cNvSpPr/>
          <p:nvPr/>
        </p:nvSpPr>
        <p:spPr bwMode="auto">
          <a:xfrm>
            <a:off x="4996875" y="2798639"/>
            <a:ext cx="2091954" cy="982915"/>
          </a:xfrm>
          <a:prstGeom prst="rect">
            <a:avLst/>
          </a:prstGeom>
          <a:noFill/>
          <a:ln w="19050">
            <a:solidFill>
              <a:schemeClr val="tx2"/>
            </a:solidFill>
            <a:prstDash val="dash"/>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2" name="Rectangle 51">
            <a:extLst>
              <a:ext uri="{FF2B5EF4-FFF2-40B4-BE49-F238E27FC236}">
                <a16:creationId xmlns:a16="http://schemas.microsoft.com/office/drawing/2014/main" id="{89910156-1A72-BCC9-A919-9EB0189ABA1C}"/>
              </a:ext>
            </a:extLst>
          </p:cNvPr>
          <p:cNvSpPr/>
          <p:nvPr/>
        </p:nvSpPr>
        <p:spPr bwMode="auto">
          <a:xfrm>
            <a:off x="4999461" y="3822446"/>
            <a:ext cx="2091954" cy="1032894"/>
          </a:xfrm>
          <a:prstGeom prst="rect">
            <a:avLst/>
          </a:prstGeom>
          <a:noFill/>
          <a:ln w="19050">
            <a:solidFill>
              <a:schemeClr val="tx2"/>
            </a:solidFill>
            <a:prstDash val="dash"/>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3" name="TextBox 52">
            <a:extLst>
              <a:ext uri="{FF2B5EF4-FFF2-40B4-BE49-F238E27FC236}">
                <a16:creationId xmlns:a16="http://schemas.microsoft.com/office/drawing/2014/main" id="{0589FF19-C24C-623B-958E-FF708D6C36A8}"/>
              </a:ext>
            </a:extLst>
          </p:cNvPr>
          <p:cNvSpPr txBox="1"/>
          <p:nvPr/>
        </p:nvSpPr>
        <p:spPr>
          <a:xfrm>
            <a:off x="5116148" y="3965340"/>
            <a:ext cx="1853407" cy="757130"/>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1600" noProof="0" dirty="0">
                <a:latin typeface="+mn-lt"/>
              </a:rPr>
              <a:t>Impactvolle maar complexe verbetering</a:t>
            </a:r>
          </a:p>
        </p:txBody>
      </p:sp>
      <p:sp>
        <p:nvSpPr>
          <p:cNvPr id="54" name="TextBox 53">
            <a:extLst>
              <a:ext uri="{FF2B5EF4-FFF2-40B4-BE49-F238E27FC236}">
                <a16:creationId xmlns:a16="http://schemas.microsoft.com/office/drawing/2014/main" id="{211A210E-3E0A-1B68-0BB5-2DE4E15EB62D}"/>
              </a:ext>
            </a:extLst>
          </p:cNvPr>
          <p:cNvSpPr txBox="1"/>
          <p:nvPr/>
        </p:nvSpPr>
        <p:spPr>
          <a:xfrm>
            <a:off x="5024033" y="3014177"/>
            <a:ext cx="2004709" cy="5355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1600" noProof="0" dirty="0">
                <a:latin typeface="+mn-lt"/>
              </a:rPr>
              <a:t>Impactvolle en haalbare verbetering</a:t>
            </a:r>
          </a:p>
        </p:txBody>
      </p:sp>
      <p:sp>
        <p:nvSpPr>
          <p:cNvPr id="55" name="TextBox 54">
            <a:extLst>
              <a:ext uri="{FF2B5EF4-FFF2-40B4-BE49-F238E27FC236}">
                <a16:creationId xmlns:a16="http://schemas.microsoft.com/office/drawing/2014/main" id="{0CA8DD07-B89E-DF40-D015-E14C1BA1BA79}"/>
              </a:ext>
            </a:extLst>
          </p:cNvPr>
          <p:cNvSpPr txBox="1"/>
          <p:nvPr/>
        </p:nvSpPr>
        <p:spPr>
          <a:xfrm>
            <a:off x="2780878" y="4071665"/>
            <a:ext cx="2107484" cy="5355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1600" noProof="0" dirty="0">
                <a:latin typeface="+mn-lt"/>
              </a:rPr>
              <a:t>Verbetering met lage impact en complexiteit</a:t>
            </a:r>
          </a:p>
        </p:txBody>
      </p:sp>
      <p:sp>
        <p:nvSpPr>
          <p:cNvPr id="56" name="TextBox 55">
            <a:extLst>
              <a:ext uri="{FF2B5EF4-FFF2-40B4-BE49-F238E27FC236}">
                <a16:creationId xmlns:a16="http://schemas.microsoft.com/office/drawing/2014/main" id="{CCB60B2B-DC49-3121-DCDF-631DB6554E3D}"/>
              </a:ext>
            </a:extLst>
          </p:cNvPr>
          <p:cNvSpPr txBox="1"/>
          <p:nvPr/>
        </p:nvSpPr>
        <p:spPr>
          <a:xfrm>
            <a:off x="2754159" y="2953793"/>
            <a:ext cx="2185517" cy="757130"/>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nl-BE" sz="1600" noProof="0" dirty="0">
                <a:latin typeface="+mn-lt"/>
              </a:rPr>
              <a:t>Minder impactvolle maar haalbare verbetering</a:t>
            </a:r>
          </a:p>
        </p:txBody>
      </p:sp>
    </p:spTree>
    <p:extLst>
      <p:ext uri="{BB962C8B-B14F-4D97-AF65-F5344CB8AC3E}">
        <p14:creationId xmlns:p14="http://schemas.microsoft.com/office/powerpoint/2010/main" val="172620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67404-16A6-6AFF-4742-FCC8A44597F2}"/>
            </a:ext>
          </a:extLst>
        </p:cNvPr>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A47AB22B-8DE7-2075-3434-39003607C89A}"/>
              </a:ext>
            </a:extLst>
          </p:cNvPr>
          <p:cNvGraphicFramePr>
            <a:graphicFrameLocks/>
          </p:cNvGraphicFramePr>
          <p:nvPr>
            <p:extLst>
              <p:ext uri="{D42A27DB-BD31-4B8C-83A1-F6EECF244321}">
                <p14:modId xmlns:p14="http://schemas.microsoft.com/office/powerpoint/2010/main" val="3499313492"/>
              </p:ext>
            </p:extLst>
          </p:nvPr>
        </p:nvGraphicFramePr>
        <p:xfrm>
          <a:off x="1007044" y="1246460"/>
          <a:ext cx="7779941" cy="5214932"/>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7136153F-B63F-2CAD-34E3-3445A883ACEB}"/>
              </a:ext>
            </a:extLst>
          </p:cNvPr>
          <p:cNvSpPr>
            <a:spLocks noGrp="1"/>
          </p:cNvSpPr>
          <p:nvPr>
            <p:ph type="title"/>
          </p:nvPr>
        </p:nvSpPr>
        <p:spPr>
          <a:xfrm>
            <a:off x="512749" y="502271"/>
            <a:ext cx="9097976" cy="889207"/>
          </a:xfrm>
        </p:spPr>
        <p:txBody>
          <a:bodyPr/>
          <a:lstStyle/>
          <a:p>
            <a:r>
              <a:rPr lang="nl-BE" noProof="0" dirty="0"/>
              <a:t>De gecombineerde resultaten van de 2 analyses kunnen worden gebruikt om de acties in de grafiek te plaatsen en zo een voorstelling te geven van de prioritering...</a:t>
            </a:r>
          </a:p>
        </p:txBody>
      </p:sp>
      <p:sp>
        <p:nvSpPr>
          <p:cNvPr id="17" name="Rectangle 4">
            <a:extLst>
              <a:ext uri="{FF2B5EF4-FFF2-40B4-BE49-F238E27FC236}">
                <a16:creationId xmlns:a16="http://schemas.microsoft.com/office/drawing/2014/main" id="{EBFB7D02-FDB9-2D08-1507-C5B3A1F8B5B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sp>
        <p:nvSpPr>
          <p:cNvPr id="11" name="Rectangle 10">
            <a:extLst>
              <a:ext uri="{FF2B5EF4-FFF2-40B4-BE49-F238E27FC236}">
                <a16:creationId xmlns:a16="http://schemas.microsoft.com/office/drawing/2014/main" id="{2E045707-61E3-854A-E2BF-6ED26D2207AC}"/>
              </a:ext>
            </a:extLst>
          </p:cNvPr>
          <p:cNvSpPr/>
          <p:nvPr/>
        </p:nvSpPr>
        <p:spPr bwMode="auto">
          <a:xfrm>
            <a:off x="1284183" y="6201672"/>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2" name="Rectangle 11">
            <a:extLst>
              <a:ext uri="{FF2B5EF4-FFF2-40B4-BE49-F238E27FC236}">
                <a16:creationId xmlns:a16="http://schemas.microsoft.com/office/drawing/2014/main" id="{D23CCF8A-237A-9F48-432F-925216852C9C}"/>
              </a:ext>
            </a:extLst>
          </p:cNvPr>
          <p:cNvSpPr/>
          <p:nvPr/>
        </p:nvSpPr>
        <p:spPr bwMode="auto">
          <a:xfrm>
            <a:off x="1036101" y="6068996"/>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3" name="Rectangle 12">
            <a:extLst>
              <a:ext uri="{FF2B5EF4-FFF2-40B4-BE49-F238E27FC236}">
                <a16:creationId xmlns:a16="http://schemas.microsoft.com/office/drawing/2014/main" id="{876818CF-0D2F-827B-746C-AE6EDD636D62}"/>
              </a:ext>
            </a:extLst>
          </p:cNvPr>
          <p:cNvSpPr/>
          <p:nvPr/>
        </p:nvSpPr>
        <p:spPr bwMode="auto">
          <a:xfrm>
            <a:off x="1090439" y="126550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4" name="Rectangle 13">
            <a:extLst>
              <a:ext uri="{FF2B5EF4-FFF2-40B4-BE49-F238E27FC236}">
                <a16:creationId xmlns:a16="http://schemas.microsoft.com/office/drawing/2014/main" id="{76D32A00-BCC9-171E-DE36-FC9AA60ED46D}"/>
              </a:ext>
            </a:extLst>
          </p:cNvPr>
          <p:cNvSpPr/>
          <p:nvPr/>
        </p:nvSpPr>
        <p:spPr bwMode="auto">
          <a:xfrm>
            <a:off x="8377149" y="620068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5" name="TextBox 14">
            <a:extLst>
              <a:ext uri="{FF2B5EF4-FFF2-40B4-BE49-F238E27FC236}">
                <a16:creationId xmlns:a16="http://schemas.microsoft.com/office/drawing/2014/main" id="{F4BD8E05-6B95-2923-D253-24DAEC316FBC}"/>
              </a:ext>
            </a:extLst>
          </p:cNvPr>
          <p:cNvSpPr txBox="1"/>
          <p:nvPr/>
        </p:nvSpPr>
        <p:spPr>
          <a:xfrm rot="16200000">
            <a:off x="82304" y="2078168"/>
            <a:ext cx="1564998" cy="341632"/>
          </a:xfrm>
          <a:prstGeom prst="rect">
            <a:avLst/>
          </a:prstGeom>
          <a:noFill/>
        </p:spPr>
        <p:txBody>
          <a:bodyPr wrap="square" rtlCol="0">
            <a:spAutoFit/>
          </a:bodyPr>
          <a:lstStyle/>
          <a:p>
            <a:pPr marL="0" indent="0">
              <a:buClr>
                <a:schemeClr val="tx2"/>
              </a:buClr>
              <a:buFont typeface="Arial" panose="020B0604020202020204" pitchFamily="34" charset="0"/>
              <a:buNone/>
            </a:pPr>
            <a:r>
              <a:rPr lang="nl-BE" sz="1800" b="0" noProof="0" dirty="0">
                <a:latin typeface="+mn-lt"/>
              </a:rPr>
              <a:t>Haalbaarheid</a:t>
            </a:r>
          </a:p>
        </p:txBody>
      </p:sp>
      <p:sp>
        <p:nvSpPr>
          <p:cNvPr id="16" name="TextBox 15">
            <a:extLst>
              <a:ext uri="{FF2B5EF4-FFF2-40B4-BE49-F238E27FC236}">
                <a16:creationId xmlns:a16="http://schemas.microsoft.com/office/drawing/2014/main" id="{E27310BE-315E-84B9-4665-5AA8B92909F5}"/>
              </a:ext>
            </a:extLst>
          </p:cNvPr>
          <p:cNvSpPr txBox="1"/>
          <p:nvPr/>
        </p:nvSpPr>
        <p:spPr>
          <a:xfrm>
            <a:off x="8235279" y="6176996"/>
            <a:ext cx="1104341" cy="341632"/>
          </a:xfrm>
          <a:prstGeom prst="rect">
            <a:avLst/>
          </a:prstGeom>
          <a:noFill/>
        </p:spPr>
        <p:txBody>
          <a:bodyPr wrap="square" rtlCol="0">
            <a:spAutoFit/>
          </a:bodyPr>
          <a:lstStyle/>
          <a:p>
            <a:pPr marL="0" indent="0">
              <a:buClr>
                <a:schemeClr val="tx2"/>
              </a:buClr>
              <a:buFont typeface="Arial" panose="020B0604020202020204" pitchFamily="34" charset="0"/>
              <a:buNone/>
            </a:pPr>
            <a:r>
              <a:rPr lang="nl-BE" sz="1800" b="0" noProof="0" dirty="0">
                <a:latin typeface="+mn-lt"/>
              </a:rPr>
              <a:t>Impact</a:t>
            </a:r>
          </a:p>
        </p:txBody>
      </p:sp>
      <p:sp>
        <p:nvSpPr>
          <p:cNvPr id="6" name="Rectangle 5">
            <a:extLst>
              <a:ext uri="{FF2B5EF4-FFF2-40B4-BE49-F238E27FC236}">
                <a16:creationId xmlns:a16="http://schemas.microsoft.com/office/drawing/2014/main" id="{9B8388FE-A9EE-C450-606C-C943316012BD}"/>
              </a:ext>
            </a:extLst>
          </p:cNvPr>
          <p:cNvSpPr/>
          <p:nvPr/>
        </p:nvSpPr>
        <p:spPr bwMode="auto">
          <a:xfrm>
            <a:off x="3048183" y="620068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7DB51624-E103-4732-45EF-9518D245BCD8}"/>
              </a:ext>
            </a:extLst>
          </p:cNvPr>
          <p:cNvSpPr/>
          <p:nvPr/>
        </p:nvSpPr>
        <p:spPr bwMode="auto">
          <a:xfrm>
            <a:off x="4814076" y="6192077"/>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8" name="Rectangle 17">
            <a:extLst>
              <a:ext uri="{FF2B5EF4-FFF2-40B4-BE49-F238E27FC236}">
                <a16:creationId xmlns:a16="http://schemas.microsoft.com/office/drawing/2014/main" id="{9F775745-036F-C9DF-F61C-7097A15706F9}"/>
              </a:ext>
            </a:extLst>
          </p:cNvPr>
          <p:cNvSpPr/>
          <p:nvPr/>
        </p:nvSpPr>
        <p:spPr bwMode="auto">
          <a:xfrm>
            <a:off x="6620137" y="620068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9" name="Rectangle 18">
            <a:extLst>
              <a:ext uri="{FF2B5EF4-FFF2-40B4-BE49-F238E27FC236}">
                <a16:creationId xmlns:a16="http://schemas.microsoft.com/office/drawing/2014/main" id="{3F49DB17-5954-9F91-B8F9-745C0E7BAEE5}"/>
              </a:ext>
            </a:extLst>
          </p:cNvPr>
          <p:cNvSpPr/>
          <p:nvPr/>
        </p:nvSpPr>
        <p:spPr bwMode="auto">
          <a:xfrm>
            <a:off x="1085711" y="4844336"/>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0" name="Rectangle 19">
            <a:extLst>
              <a:ext uri="{FF2B5EF4-FFF2-40B4-BE49-F238E27FC236}">
                <a16:creationId xmlns:a16="http://schemas.microsoft.com/office/drawing/2014/main" id="{0DFD6EB5-D3EA-32B3-7033-35450D7AAC89}"/>
              </a:ext>
            </a:extLst>
          </p:cNvPr>
          <p:cNvSpPr/>
          <p:nvPr/>
        </p:nvSpPr>
        <p:spPr bwMode="auto">
          <a:xfrm>
            <a:off x="1085711" y="3700341"/>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1" name="Rectangle 20">
            <a:extLst>
              <a:ext uri="{FF2B5EF4-FFF2-40B4-BE49-F238E27FC236}">
                <a16:creationId xmlns:a16="http://schemas.microsoft.com/office/drawing/2014/main" id="{0EBB6256-0F59-2EC7-8F86-3B3463C4CBF8}"/>
              </a:ext>
            </a:extLst>
          </p:cNvPr>
          <p:cNvSpPr/>
          <p:nvPr/>
        </p:nvSpPr>
        <p:spPr bwMode="auto">
          <a:xfrm>
            <a:off x="1085711" y="2456323"/>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0" name="TextBox 9">
            <a:extLst>
              <a:ext uri="{FF2B5EF4-FFF2-40B4-BE49-F238E27FC236}">
                <a16:creationId xmlns:a16="http://schemas.microsoft.com/office/drawing/2014/main" id="{C4F5ECD7-D935-88FB-A70A-C0021D336DC5}"/>
              </a:ext>
            </a:extLst>
          </p:cNvPr>
          <p:cNvSpPr txBox="1"/>
          <p:nvPr/>
        </p:nvSpPr>
        <p:spPr>
          <a:xfrm>
            <a:off x="7233668" y="1463310"/>
            <a:ext cx="1265090" cy="424732"/>
          </a:xfrm>
          <a:prstGeom prst="rect">
            <a:avLst/>
          </a:prstGeom>
          <a:noFill/>
        </p:spPr>
        <p:txBody>
          <a:bodyPr wrap="none" rtlCol="0">
            <a:spAutoFit/>
          </a:bodyPr>
          <a:lstStyle/>
          <a:p>
            <a:pPr marL="0" indent="0">
              <a:buClr>
                <a:schemeClr val="tx2"/>
              </a:buClr>
              <a:buFont typeface="Arial" panose="020B0604020202020204" pitchFamily="34" charset="0"/>
              <a:buNone/>
            </a:pPr>
            <a:r>
              <a:rPr lang="nl-BE" sz="2400" noProof="0" dirty="0">
                <a:latin typeface="+mn-lt"/>
              </a:rPr>
              <a:t>15 acties</a:t>
            </a:r>
          </a:p>
        </p:txBody>
      </p:sp>
      <p:sp>
        <p:nvSpPr>
          <p:cNvPr id="22" name="TextBox 21">
            <a:extLst>
              <a:ext uri="{FF2B5EF4-FFF2-40B4-BE49-F238E27FC236}">
                <a16:creationId xmlns:a16="http://schemas.microsoft.com/office/drawing/2014/main" id="{5E043AB7-01D7-8A20-9995-52752D3F78B8}"/>
              </a:ext>
            </a:extLst>
          </p:cNvPr>
          <p:cNvSpPr txBox="1"/>
          <p:nvPr/>
        </p:nvSpPr>
        <p:spPr>
          <a:xfrm>
            <a:off x="7203987" y="5595594"/>
            <a:ext cx="1265090" cy="424732"/>
          </a:xfrm>
          <a:prstGeom prst="rect">
            <a:avLst/>
          </a:prstGeom>
          <a:noFill/>
        </p:spPr>
        <p:txBody>
          <a:bodyPr wrap="none" rtlCol="0">
            <a:spAutoFit/>
          </a:bodyPr>
          <a:lstStyle/>
          <a:p>
            <a:pPr marL="0" indent="0">
              <a:buClr>
                <a:schemeClr val="tx2"/>
              </a:buClr>
              <a:buFont typeface="Arial" panose="020B0604020202020204" pitchFamily="34" charset="0"/>
              <a:buNone/>
            </a:pPr>
            <a:r>
              <a:rPr lang="nl-BE" sz="2400" noProof="0">
                <a:latin typeface="+mn-lt"/>
              </a:rPr>
              <a:t>10 </a:t>
            </a:r>
            <a:r>
              <a:rPr lang="nl-BE" sz="2400" noProof="0" dirty="0">
                <a:latin typeface="+mn-lt"/>
              </a:rPr>
              <a:t>acties</a:t>
            </a:r>
          </a:p>
        </p:txBody>
      </p:sp>
      <p:sp>
        <p:nvSpPr>
          <p:cNvPr id="23" name="TextBox 22">
            <a:extLst>
              <a:ext uri="{FF2B5EF4-FFF2-40B4-BE49-F238E27FC236}">
                <a16:creationId xmlns:a16="http://schemas.microsoft.com/office/drawing/2014/main" id="{32A8E7C7-D838-C49E-1300-C619CEFAA0A3}"/>
              </a:ext>
            </a:extLst>
          </p:cNvPr>
          <p:cNvSpPr txBox="1"/>
          <p:nvPr/>
        </p:nvSpPr>
        <p:spPr>
          <a:xfrm>
            <a:off x="2410027" y="5069836"/>
            <a:ext cx="1111202" cy="424732"/>
          </a:xfrm>
          <a:prstGeom prst="rect">
            <a:avLst/>
          </a:prstGeom>
          <a:noFill/>
        </p:spPr>
        <p:txBody>
          <a:bodyPr wrap="none" rtlCol="0">
            <a:spAutoFit/>
          </a:bodyPr>
          <a:lstStyle/>
          <a:p>
            <a:pPr marL="0" indent="0">
              <a:buClr>
                <a:schemeClr val="tx2"/>
              </a:buClr>
              <a:buFont typeface="Arial" panose="020B0604020202020204" pitchFamily="34" charset="0"/>
              <a:buNone/>
            </a:pPr>
            <a:r>
              <a:rPr lang="nl-BE" sz="2400" noProof="0" dirty="0">
                <a:latin typeface="+mn-lt"/>
              </a:rPr>
              <a:t>4 acties</a:t>
            </a:r>
          </a:p>
        </p:txBody>
      </p:sp>
      <p:sp>
        <p:nvSpPr>
          <p:cNvPr id="24" name="TextBox 23">
            <a:extLst>
              <a:ext uri="{FF2B5EF4-FFF2-40B4-BE49-F238E27FC236}">
                <a16:creationId xmlns:a16="http://schemas.microsoft.com/office/drawing/2014/main" id="{76E21F0F-0EA3-177F-4AD5-5B551815F394}"/>
              </a:ext>
            </a:extLst>
          </p:cNvPr>
          <p:cNvSpPr txBox="1"/>
          <p:nvPr/>
        </p:nvSpPr>
        <p:spPr>
          <a:xfrm>
            <a:off x="2049720" y="2031591"/>
            <a:ext cx="1111202" cy="424732"/>
          </a:xfrm>
          <a:prstGeom prst="rect">
            <a:avLst/>
          </a:prstGeom>
          <a:noFill/>
        </p:spPr>
        <p:txBody>
          <a:bodyPr wrap="none" rtlCol="0">
            <a:spAutoFit/>
          </a:bodyPr>
          <a:lstStyle/>
          <a:p>
            <a:pPr marL="0" indent="0">
              <a:buClr>
                <a:schemeClr val="tx2"/>
              </a:buClr>
              <a:buFont typeface="Arial" panose="020B0604020202020204" pitchFamily="34" charset="0"/>
              <a:buNone/>
            </a:pPr>
            <a:r>
              <a:rPr lang="nl-BE" sz="2400" noProof="0" dirty="0">
                <a:latin typeface="+mn-lt"/>
              </a:rPr>
              <a:t>5 acties</a:t>
            </a:r>
          </a:p>
        </p:txBody>
      </p:sp>
      <p:cxnSp>
        <p:nvCxnSpPr>
          <p:cNvPr id="25" name="Straight Connector 24">
            <a:extLst>
              <a:ext uri="{FF2B5EF4-FFF2-40B4-BE49-F238E27FC236}">
                <a16:creationId xmlns:a16="http://schemas.microsoft.com/office/drawing/2014/main" id="{51BF2DBD-3FF1-F088-F62E-37527EEA029C}"/>
              </a:ext>
            </a:extLst>
          </p:cNvPr>
          <p:cNvCxnSpPr/>
          <p:nvPr/>
        </p:nvCxnSpPr>
        <p:spPr bwMode="auto">
          <a:xfrm>
            <a:off x="4962525" y="1267652"/>
            <a:ext cx="0" cy="5004000"/>
          </a:xfrm>
          <a:prstGeom prst="line">
            <a:avLst/>
          </a:prstGeom>
          <a:solidFill>
            <a:schemeClr val="bg1"/>
          </a:solidFill>
          <a:ln w="19050"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1F4A01C-4ECC-961C-5338-E47B90A33B90}"/>
              </a:ext>
            </a:extLst>
          </p:cNvPr>
          <p:cNvCxnSpPr/>
          <p:nvPr/>
        </p:nvCxnSpPr>
        <p:spPr bwMode="auto">
          <a:xfrm>
            <a:off x="1278195" y="3784502"/>
            <a:ext cx="7380000" cy="0"/>
          </a:xfrm>
          <a:prstGeom prst="line">
            <a:avLst/>
          </a:prstGeom>
          <a:solidFill>
            <a:schemeClr val="bg1"/>
          </a:solidFill>
          <a:ln w="19050"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1925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7B196-1CFA-FF91-827F-F1F1EF5150C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871A855-1CCC-0C58-5045-C6FBB09E5334}"/>
              </a:ext>
            </a:extLst>
          </p:cNvPr>
          <p:cNvSpPr>
            <a:spLocks noGrp="1"/>
          </p:cNvSpPr>
          <p:nvPr>
            <p:ph type="title"/>
          </p:nvPr>
        </p:nvSpPr>
        <p:spPr/>
        <p:txBody>
          <a:bodyPr/>
          <a:lstStyle/>
          <a:p>
            <a:r>
              <a:rPr lang="nl-BE" noProof="0" dirty="0"/>
              <a:t>...En zo kunnen ze worden ingedeeld in 4 verschillende categorieën, waarvan catégorie 1 </a:t>
            </a:r>
            <a:r>
              <a:rPr lang="nl-BE" dirty="0"/>
              <a:t>en 2 als prioritair beschouwd zijn</a:t>
            </a:r>
            <a:endParaRPr lang="nl-BE" noProof="0" dirty="0"/>
          </a:p>
        </p:txBody>
      </p:sp>
      <p:sp>
        <p:nvSpPr>
          <p:cNvPr id="17" name="Rectangle 4">
            <a:extLst>
              <a:ext uri="{FF2B5EF4-FFF2-40B4-BE49-F238E27FC236}">
                <a16:creationId xmlns:a16="http://schemas.microsoft.com/office/drawing/2014/main" id="{AD966315-580E-9107-245F-E2EA4E3BB79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sp>
        <p:nvSpPr>
          <p:cNvPr id="13" name="Rectangle 12">
            <a:extLst>
              <a:ext uri="{FF2B5EF4-FFF2-40B4-BE49-F238E27FC236}">
                <a16:creationId xmlns:a16="http://schemas.microsoft.com/office/drawing/2014/main" id="{29F106D5-997E-EF50-20D0-453CE92CDB81}"/>
              </a:ext>
            </a:extLst>
          </p:cNvPr>
          <p:cNvSpPr/>
          <p:nvPr/>
        </p:nvSpPr>
        <p:spPr>
          <a:xfrm>
            <a:off x="4980410" y="1391477"/>
            <a:ext cx="3557303" cy="2365513"/>
          </a:xfrm>
          <a:prstGeom prst="rect">
            <a:avLst/>
          </a:prstGeom>
          <a:solidFill>
            <a:srgbClr val="92D050">
              <a:alpha val="10000"/>
            </a:srgbClr>
          </a:solid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rIns="144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2000" b="0" u="sng" noProof="0" dirty="0">
                <a:solidFill>
                  <a:schemeClr val="tx1"/>
                </a:solidFill>
              </a:rPr>
              <a:t>Categorie 1</a:t>
            </a:r>
          </a:p>
          <a:p>
            <a:pPr algn="ctr"/>
            <a:r>
              <a:rPr lang="nl-BE" sz="2000" b="0" noProof="0" dirty="0">
                <a:solidFill>
                  <a:schemeClr val="tx1"/>
                </a:solidFill>
              </a:rPr>
              <a:t>Acties met een </a:t>
            </a:r>
            <a:r>
              <a:rPr lang="nl-BE" sz="2000" noProof="0" dirty="0">
                <a:solidFill>
                  <a:schemeClr val="tx1"/>
                </a:solidFill>
              </a:rPr>
              <a:t>hoge haalbaarheid</a:t>
            </a:r>
            <a:r>
              <a:rPr lang="nl-BE" sz="2000" b="0" noProof="0" dirty="0">
                <a:solidFill>
                  <a:schemeClr val="tx1"/>
                </a:solidFill>
              </a:rPr>
              <a:t> </a:t>
            </a:r>
            <a:r>
              <a:rPr lang="nl-BE" sz="2000" b="0" u="sng" noProof="0" dirty="0">
                <a:solidFill>
                  <a:schemeClr val="tx1"/>
                </a:solidFill>
              </a:rPr>
              <a:t>en</a:t>
            </a:r>
            <a:r>
              <a:rPr lang="nl-BE" sz="2000" b="0" noProof="0" dirty="0">
                <a:solidFill>
                  <a:schemeClr val="tx1"/>
                </a:solidFill>
              </a:rPr>
              <a:t> een </a:t>
            </a:r>
            <a:r>
              <a:rPr lang="nl-BE" sz="2000" noProof="0" dirty="0">
                <a:solidFill>
                  <a:schemeClr val="tx1"/>
                </a:solidFill>
              </a:rPr>
              <a:t>grote impact hebben </a:t>
            </a:r>
            <a:r>
              <a:rPr lang="nl-BE" sz="2000" b="0" noProof="0" dirty="0">
                <a:solidFill>
                  <a:schemeClr val="tx1"/>
                </a:solidFill>
              </a:rPr>
              <a:t>op NTU</a:t>
            </a:r>
          </a:p>
        </p:txBody>
      </p:sp>
      <p:sp>
        <p:nvSpPr>
          <p:cNvPr id="14" name="Rectangle 13">
            <a:extLst>
              <a:ext uri="{FF2B5EF4-FFF2-40B4-BE49-F238E27FC236}">
                <a16:creationId xmlns:a16="http://schemas.microsoft.com/office/drawing/2014/main" id="{19CABA8E-F50E-A226-397A-7D9FA26A71F3}"/>
              </a:ext>
            </a:extLst>
          </p:cNvPr>
          <p:cNvSpPr/>
          <p:nvPr/>
        </p:nvSpPr>
        <p:spPr>
          <a:xfrm>
            <a:off x="4980410" y="3786807"/>
            <a:ext cx="3557303" cy="2365513"/>
          </a:xfrm>
          <a:prstGeom prst="rect">
            <a:avLst/>
          </a:prstGeom>
          <a:solidFill>
            <a:srgbClr val="FFE593">
              <a:alpha val="10000"/>
            </a:srgbClr>
          </a:solidFill>
          <a:ln w="19050">
            <a:solidFill>
              <a:srgbClr val="FFE593"/>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rIns="144000" bIns="288000"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2000" b="0" u="sng" noProof="0" dirty="0">
                <a:solidFill>
                  <a:schemeClr val="tx1"/>
                </a:solidFill>
              </a:rPr>
              <a:t>Categorie 3</a:t>
            </a:r>
          </a:p>
          <a:p>
            <a:pPr algn="ctr"/>
            <a:r>
              <a:rPr lang="nl-BE" sz="2000" b="0" noProof="0" dirty="0">
                <a:solidFill>
                  <a:schemeClr val="tx1"/>
                </a:solidFill>
              </a:rPr>
              <a:t>Acties met </a:t>
            </a:r>
            <a:r>
              <a:rPr lang="nl-BE" sz="2000" noProof="0" dirty="0">
                <a:solidFill>
                  <a:schemeClr val="tx1"/>
                </a:solidFill>
              </a:rPr>
              <a:t>minder haalbaarheid </a:t>
            </a:r>
            <a:r>
              <a:rPr lang="nl-BE" sz="2000" b="0" noProof="0" dirty="0">
                <a:solidFill>
                  <a:schemeClr val="tx1"/>
                </a:solidFill>
              </a:rPr>
              <a:t>en </a:t>
            </a:r>
            <a:r>
              <a:rPr lang="nl-BE" sz="2000" noProof="0" dirty="0">
                <a:solidFill>
                  <a:schemeClr val="tx1"/>
                </a:solidFill>
              </a:rPr>
              <a:t>minder impact </a:t>
            </a:r>
            <a:r>
              <a:rPr lang="nl-BE" sz="2000" b="0" noProof="0" dirty="0">
                <a:solidFill>
                  <a:schemeClr val="tx1"/>
                </a:solidFill>
              </a:rPr>
              <a:t>op NTU</a:t>
            </a:r>
          </a:p>
        </p:txBody>
      </p:sp>
      <p:sp>
        <p:nvSpPr>
          <p:cNvPr id="15" name="Rectangle 14">
            <a:extLst>
              <a:ext uri="{FF2B5EF4-FFF2-40B4-BE49-F238E27FC236}">
                <a16:creationId xmlns:a16="http://schemas.microsoft.com/office/drawing/2014/main" id="{36BF28E6-32C7-BD34-46C6-EFAA8DBB6CB1}"/>
              </a:ext>
            </a:extLst>
          </p:cNvPr>
          <p:cNvSpPr/>
          <p:nvPr/>
        </p:nvSpPr>
        <p:spPr>
          <a:xfrm>
            <a:off x="1423107" y="1381537"/>
            <a:ext cx="3528000" cy="2365513"/>
          </a:xfrm>
          <a:prstGeom prst="rect">
            <a:avLst/>
          </a:prstGeom>
          <a:solidFill>
            <a:srgbClr val="FFE593">
              <a:alpha val="10000"/>
            </a:srgbClr>
          </a:solidFill>
          <a:ln w="19050">
            <a:solidFill>
              <a:srgbClr val="FFE593"/>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rIns="144000" bIns="288000"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2000" b="0" u="sng" noProof="0" dirty="0">
                <a:solidFill>
                  <a:schemeClr val="tx1"/>
                </a:solidFill>
              </a:rPr>
              <a:t>Categorie 3</a:t>
            </a:r>
          </a:p>
          <a:p>
            <a:pPr algn="ctr"/>
            <a:r>
              <a:rPr lang="nl-BE" sz="2000" b="0" noProof="0" dirty="0">
                <a:solidFill>
                  <a:schemeClr val="tx1"/>
                </a:solidFill>
              </a:rPr>
              <a:t>Acties met </a:t>
            </a:r>
            <a:r>
              <a:rPr lang="nl-BE" sz="2000" noProof="0" dirty="0">
                <a:solidFill>
                  <a:schemeClr val="tx1"/>
                </a:solidFill>
              </a:rPr>
              <a:t>minder haalbaarheid </a:t>
            </a:r>
            <a:r>
              <a:rPr lang="nl-BE" sz="2000" b="0" noProof="0" dirty="0">
                <a:solidFill>
                  <a:schemeClr val="tx1"/>
                </a:solidFill>
              </a:rPr>
              <a:t>en </a:t>
            </a:r>
            <a:r>
              <a:rPr lang="nl-BE" sz="2000" noProof="0" dirty="0">
                <a:solidFill>
                  <a:schemeClr val="tx1"/>
                </a:solidFill>
              </a:rPr>
              <a:t>minder impact </a:t>
            </a:r>
            <a:r>
              <a:rPr lang="nl-BE" sz="2000" b="0" noProof="0" dirty="0">
                <a:solidFill>
                  <a:schemeClr val="tx1"/>
                </a:solidFill>
              </a:rPr>
              <a:t>op NTU</a:t>
            </a:r>
          </a:p>
        </p:txBody>
      </p:sp>
      <p:sp>
        <p:nvSpPr>
          <p:cNvPr id="16" name="Rectangle 15">
            <a:extLst>
              <a:ext uri="{FF2B5EF4-FFF2-40B4-BE49-F238E27FC236}">
                <a16:creationId xmlns:a16="http://schemas.microsoft.com/office/drawing/2014/main" id="{1DBEA293-EB18-0A11-793B-3044C5B31B27}"/>
              </a:ext>
            </a:extLst>
          </p:cNvPr>
          <p:cNvSpPr/>
          <p:nvPr/>
        </p:nvSpPr>
        <p:spPr>
          <a:xfrm>
            <a:off x="1423107" y="3786807"/>
            <a:ext cx="3528000" cy="2365513"/>
          </a:xfrm>
          <a:prstGeom prst="rect">
            <a:avLst/>
          </a:prstGeom>
          <a:solidFill>
            <a:srgbClr val="EE7333">
              <a:alpha val="10000"/>
            </a:srgbClr>
          </a:solidFill>
          <a:ln w="19050">
            <a:solidFill>
              <a:srgbClr val="EE7333"/>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rIns="144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2000" b="0" u="sng" noProof="0" dirty="0">
                <a:solidFill>
                  <a:schemeClr val="tx1"/>
                </a:solidFill>
              </a:rPr>
              <a:t>Categorie 4</a:t>
            </a:r>
          </a:p>
          <a:p>
            <a:pPr algn="ctr"/>
            <a:r>
              <a:rPr lang="nl-BE" sz="2000" b="0" noProof="0" dirty="0">
                <a:solidFill>
                  <a:schemeClr val="tx1"/>
                </a:solidFill>
              </a:rPr>
              <a:t>Acties met </a:t>
            </a:r>
            <a:r>
              <a:rPr lang="nl-BE" sz="2000" noProof="0" dirty="0">
                <a:solidFill>
                  <a:schemeClr val="tx1"/>
                </a:solidFill>
              </a:rPr>
              <a:t>een lage haalbaarheid </a:t>
            </a:r>
            <a:r>
              <a:rPr lang="nl-BE" sz="2000" b="0" noProof="0" dirty="0">
                <a:solidFill>
                  <a:schemeClr val="tx1"/>
                </a:solidFill>
              </a:rPr>
              <a:t>en </a:t>
            </a:r>
            <a:r>
              <a:rPr lang="nl-BE" sz="2000" noProof="0" dirty="0">
                <a:solidFill>
                  <a:schemeClr val="tx1"/>
                </a:solidFill>
              </a:rPr>
              <a:t>een lage impact </a:t>
            </a:r>
            <a:r>
              <a:rPr lang="nl-BE" sz="2000" b="0" noProof="0" dirty="0">
                <a:solidFill>
                  <a:schemeClr val="tx1"/>
                </a:solidFill>
              </a:rPr>
              <a:t>op NTU</a:t>
            </a:r>
          </a:p>
        </p:txBody>
      </p:sp>
      <p:sp>
        <p:nvSpPr>
          <p:cNvPr id="19" name="Rectangle 18">
            <a:extLst>
              <a:ext uri="{FF2B5EF4-FFF2-40B4-BE49-F238E27FC236}">
                <a16:creationId xmlns:a16="http://schemas.microsoft.com/office/drawing/2014/main" id="{3CFA28D5-BB7C-B804-E104-8125762D9FC2}"/>
              </a:ext>
            </a:extLst>
          </p:cNvPr>
          <p:cNvSpPr/>
          <p:nvPr/>
        </p:nvSpPr>
        <p:spPr>
          <a:xfrm>
            <a:off x="2952750" y="1391061"/>
            <a:ext cx="2002124" cy="1008000"/>
          </a:xfrm>
          <a:prstGeom prst="rect">
            <a:avLst/>
          </a:prstGeom>
          <a:solidFill>
            <a:srgbClr val="92D050">
              <a:alpha val="20000"/>
            </a:srgbClr>
          </a:solid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600" b="0" u="sng" noProof="0" dirty="0">
                <a:solidFill>
                  <a:schemeClr val="tx1"/>
                </a:solidFill>
              </a:rPr>
              <a:t>Categorie 2</a:t>
            </a:r>
          </a:p>
          <a:p>
            <a:pPr algn="ctr"/>
            <a:r>
              <a:rPr lang="nl-BE" sz="1600" b="0" noProof="0" dirty="0">
                <a:solidFill>
                  <a:schemeClr val="tx1"/>
                </a:solidFill>
              </a:rPr>
              <a:t>Acties die </a:t>
            </a:r>
            <a:r>
              <a:rPr lang="nl-BE" sz="1600" noProof="0" dirty="0">
                <a:solidFill>
                  <a:schemeClr val="tx1"/>
                </a:solidFill>
              </a:rPr>
              <a:t>haalbaar zijn </a:t>
            </a:r>
            <a:r>
              <a:rPr lang="nl-BE" sz="1600" b="0" u="sng" noProof="0" dirty="0">
                <a:solidFill>
                  <a:schemeClr val="tx1"/>
                </a:solidFill>
              </a:rPr>
              <a:t>of</a:t>
            </a:r>
            <a:r>
              <a:rPr lang="nl-BE" sz="1600" b="0" noProof="0" dirty="0">
                <a:solidFill>
                  <a:schemeClr val="tx1"/>
                </a:solidFill>
              </a:rPr>
              <a:t> een </a:t>
            </a:r>
            <a:r>
              <a:rPr lang="nl-BE" sz="1600" noProof="0" dirty="0">
                <a:solidFill>
                  <a:schemeClr val="tx1"/>
                </a:solidFill>
              </a:rPr>
              <a:t>significante impact hebben </a:t>
            </a:r>
            <a:r>
              <a:rPr lang="nl-BE" sz="1600" b="0" noProof="0" dirty="0">
                <a:solidFill>
                  <a:schemeClr val="tx1"/>
                </a:solidFill>
              </a:rPr>
              <a:t>op NTU</a:t>
            </a:r>
          </a:p>
        </p:txBody>
      </p:sp>
      <p:sp>
        <p:nvSpPr>
          <p:cNvPr id="20" name="Rectangle 19">
            <a:extLst>
              <a:ext uri="{FF2B5EF4-FFF2-40B4-BE49-F238E27FC236}">
                <a16:creationId xmlns:a16="http://schemas.microsoft.com/office/drawing/2014/main" id="{E287EA99-F8FE-DE81-C466-2BE78AE97464}"/>
              </a:ext>
            </a:extLst>
          </p:cNvPr>
          <p:cNvSpPr/>
          <p:nvPr/>
        </p:nvSpPr>
        <p:spPr>
          <a:xfrm>
            <a:off x="6572250" y="3794675"/>
            <a:ext cx="1958977" cy="1008000"/>
          </a:xfrm>
          <a:prstGeom prst="rect">
            <a:avLst/>
          </a:prstGeom>
          <a:solidFill>
            <a:srgbClr val="92D050">
              <a:alpha val="20000"/>
            </a:srgbClr>
          </a:solid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600" b="0" u="sng" noProof="0" dirty="0">
                <a:solidFill>
                  <a:schemeClr val="tx1"/>
                </a:solidFill>
              </a:rPr>
              <a:t>Categorie 2</a:t>
            </a:r>
          </a:p>
          <a:p>
            <a:pPr algn="ctr"/>
            <a:r>
              <a:rPr lang="nl-BE" sz="1600" b="0" noProof="0" dirty="0">
                <a:solidFill>
                  <a:schemeClr val="tx1"/>
                </a:solidFill>
              </a:rPr>
              <a:t>Acties die </a:t>
            </a:r>
            <a:r>
              <a:rPr lang="nl-BE" sz="1600" noProof="0" dirty="0">
                <a:solidFill>
                  <a:schemeClr val="tx1"/>
                </a:solidFill>
              </a:rPr>
              <a:t>haalbaar zijn </a:t>
            </a:r>
            <a:r>
              <a:rPr lang="nl-BE" sz="1600" b="0" u="sng" noProof="0" dirty="0">
                <a:solidFill>
                  <a:schemeClr val="tx1"/>
                </a:solidFill>
              </a:rPr>
              <a:t>of</a:t>
            </a:r>
            <a:r>
              <a:rPr lang="nl-BE" sz="1600" b="0" noProof="0" dirty="0">
                <a:solidFill>
                  <a:schemeClr val="tx1"/>
                </a:solidFill>
              </a:rPr>
              <a:t> een </a:t>
            </a:r>
            <a:r>
              <a:rPr lang="nl-BE" sz="1600" noProof="0" dirty="0">
                <a:solidFill>
                  <a:schemeClr val="tx1"/>
                </a:solidFill>
              </a:rPr>
              <a:t>significante impact hebben </a:t>
            </a:r>
            <a:r>
              <a:rPr lang="nl-BE" sz="1600" b="0" noProof="0" dirty="0">
                <a:solidFill>
                  <a:schemeClr val="tx1"/>
                </a:solidFill>
              </a:rPr>
              <a:t>op NTU</a:t>
            </a:r>
          </a:p>
        </p:txBody>
      </p:sp>
    </p:spTree>
    <p:extLst>
      <p:ext uri="{BB962C8B-B14F-4D97-AF65-F5344CB8AC3E}">
        <p14:creationId xmlns:p14="http://schemas.microsoft.com/office/powerpoint/2010/main" val="22203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7593C-303F-EB30-E1BE-4E6E3AB596B8}"/>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5B73CB9B-318E-B737-E7BD-08FBD0C1F2F5}"/>
              </a:ext>
            </a:extLst>
          </p:cNvPr>
          <p:cNvSpPr>
            <a:spLocks noGrp="1" noChangeArrowheads="1"/>
          </p:cNvSpPr>
          <p:nvPr>
            <p:ph type="title"/>
          </p:nvPr>
        </p:nvSpPr>
        <p:spPr/>
        <p:txBody>
          <a:bodyPr anchor="t" anchorCtr="0"/>
          <a:lstStyle/>
          <a:p>
            <a:pPr>
              <a:lnSpc>
                <a:spcPts val="2800"/>
              </a:lnSpc>
            </a:pPr>
            <a:r>
              <a:rPr lang="nl-BE" sz="2800" noProof="0" dirty="0">
                <a:solidFill>
                  <a:schemeClr val="tx2"/>
                </a:solidFill>
              </a:rPr>
              <a:t>1</a:t>
            </a:r>
            <a:br>
              <a:rPr lang="nl-BE" sz="2800" noProof="0" dirty="0"/>
            </a:br>
            <a:r>
              <a:rPr lang="nl-BE" sz="2800" noProof="0" dirty="0">
                <a:solidFill>
                  <a:srgbClr val="80234A"/>
                </a:solidFill>
                <a:latin typeface="Calibri Light"/>
                <a:cs typeface="Calibri Light"/>
              </a:rPr>
              <a:t>Introductie</a:t>
            </a:r>
            <a:endParaRPr lang="nl-BE" sz="2800" noProof="0" dirty="0">
              <a:latin typeface="Calibri Light"/>
              <a:cs typeface="Calibri Light"/>
            </a:endParaRPr>
          </a:p>
        </p:txBody>
      </p:sp>
    </p:spTree>
    <p:extLst>
      <p:ext uri="{BB962C8B-B14F-4D97-AF65-F5344CB8AC3E}">
        <p14:creationId xmlns:p14="http://schemas.microsoft.com/office/powerpoint/2010/main" val="462145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BF3D9-8BD1-419F-C1F0-CA439C1D409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5847A7-661F-C102-36F3-3F6F074564C3}"/>
              </a:ext>
            </a:extLst>
          </p:cNvPr>
          <p:cNvSpPr>
            <a:spLocks noGrp="1"/>
          </p:cNvSpPr>
          <p:nvPr>
            <p:ph type="title"/>
          </p:nvPr>
        </p:nvSpPr>
        <p:spPr/>
        <p:txBody>
          <a:bodyPr/>
          <a:lstStyle/>
          <a:p>
            <a:r>
              <a:rPr lang="nl-BE" noProof="0" dirty="0"/>
              <a:t>...En zo kunnen ze worden ingedeeld in 4 hoofdcategorieën</a:t>
            </a:r>
          </a:p>
        </p:txBody>
      </p:sp>
      <p:sp>
        <p:nvSpPr>
          <p:cNvPr id="17" name="Rectangle 4">
            <a:extLst>
              <a:ext uri="{FF2B5EF4-FFF2-40B4-BE49-F238E27FC236}">
                <a16:creationId xmlns:a16="http://schemas.microsoft.com/office/drawing/2014/main" id="{B75DF0F8-7ABB-59CD-FB31-C817C3BC6C8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graphicFrame>
        <p:nvGraphicFramePr>
          <p:cNvPr id="10" name="Table 9">
            <a:extLst>
              <a:ext uri="{FF2B5EF4-FFF2-40B4-BE49-F238E27FC236}">
                <a16:creationId xmlns:a16="http://schemas.microsoft.com/office/drawing/2014/main" id="{EB95C074-6EF9-B3B7-8131-AD428D412316}"/>
              </a:ext>
            </a:extLst>
          </p:cNvPr>
          <p:cNvGraphicFramePr>
            <a:graphicFrameLocks noGrp="1"/>
          </p:cNvGraphicFramePr>
          <p:nvPr>
            <p:extLst>
              <p:ext uri="{D42A27DB-BD31-4B8C-83A1-F6EECF244321}">
                <p14:modId xmlns:p14="http://schemas.microsoft.com/office/powerpoint/2010/main" val="1707406510"/>
              </p:ext>
            </p:extLst>
          </p:nvPr>
        </p:nvGraphicFramePr>
        <p:xfrm>
          <a:off x="478701" y="1582738"/>
          <a:ext cx="9000000" cy="335280"/>
        </p:xfrm>
        <a:graphic>
          <a:graphicData uri="http://schemas.openxmlformats.org/drawingml/2006/table">
            <a:tbl>
              <a:tblPr firstRow="1" bandRow="1">
                <a:tableStyleId>{5940675A-B579-460E-94D1-54222C63F5DA}</a:tableStyleId>
              </a:tblPr>
              <a:tblGrid>
                <a:gridCol w="9000000">
                  <a:extLst>
                    <a:ext uri="{9D8B030D-6E8A-4147-A177-3AD203B41FA5}">
                      <a16:colId xmlns:a16="http://schemas.microsoft.com/office/drawing/2014/main" val="2529513262"/>
                    </a:ext>
                  </a:extLst>
                </a:gridCol>
              </a:tblGrid>
              <a:tr h="324000">
                <a:tc>
                  <a:txBody>
                    <a:bodyPr/>
                    <a:lstStyle/>
                    <a:p>
                      <a:r>
                        <a:rPr lang="nl-BE" sz="1600" b="1" noProof="0" dirty="0">
                          <a:solidFill>
                            <a:schemeClr val="tx1"/>
                          </a:solidFill>
                        </a:rPr>
                        <a:t>1. Acties met een hoge haalbaarheid en een grote impact hebben op NTU (15 acties)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6A4"/>
                    </a:solidFill>
                  </a:tcPr>
                </a:tc>
                <a:extLst>
                  <a:ext uri="{0D108BD9-81ED-4DB2-BD59-A6C34878D82A}">
                    <a16:rowId xmlns:a16="http://schemas.microsoft.com/office/drawing/2014/main" val="2438859243"/>
                  </a:ext>
                </a:extLst>
              </a:tr>
            </a:tbl>
          </a:graphicData>
        </a:graphic>
      </p:graphicFrame>
      <p:sp>
        <p:nvSpPr>
          <p:cNvPr id="11" name="Marcador de contenido 3">
            <a:extLst>
              <a:ext uri="{FF2B5EF4-FFF2-40B4-BE49-F238E27FC236}">
                <a16:creationId xmlns:a16="http://schemas.microsoft.com/office/drawing/2014/main" id="{4F27F513-1181-0451-DE1D-A056B8597576}"/>
              </a:ext>
            </a:extLst>
          </p:cNvPr>
          <p:cNvSpPr>
            <a:spLocks noGrp="1"/>
          </p:cNvSpPr>
          <p:nvPr>
            <p:ph idx="1"/>
          </p:nvPr>
        </p:nvSpPr>
        <p:spPr>
          <a:xfrm>
            <a:off x="488949" y="1967387"/>
            <a:ext cx="8964614" cy="4529445"/>
          </a:xfrm>
        </p:spPr>
        <p:txBody>
          <a:bodyPr/>
          <a:lstStyle/>
          <a:p>
            <a:pPr>
              <a:lnSpc>
                <a:spcPct val="100000"/>
              </a:lnSpc>
              <a:spcBef>
                <a:spcPts val="100"/>
              </a:spcBef>
              <a:spcAft>
                <a:spcPts val="100"/>
              </a:spcAft>
            </a:pPr>
            <a:r>
              <a:rPr lang="nl-BE" noProof="0" dirty="0"/>
              <a:t>Actie 1.1. Uitvoering van het project om de schriftelijke communicatie van DG HAN te herschrijven</a:t>
            </a:r>
          </a:p>
          <a:p>
            <a:pPr>
              <a:lnSpc>
                <a:spcPct val="100000"/>
              </a:lnSpc>
              <a:spcBef>
                <a:spcPts val="100"/>
              </a:spcBef>
              <a:spcAft>
                <a:spcPts val="100"/>
              </a:spcAft>
            </a:pPr>
            <a:r>
              <a:rPr lang="nl-BE" noProof="0" dirty="0"/>
              <a:t>Actie 1.2. Een proces opzetten voor het </a:t>
            </a:r>
            <a:r>
              <a:rPr lang="nl-BE" noProof="0" dirty="0" err="1"/>
              <a:t>hercontacteren</a:t>
            </a:r>
            <a:r>
              <a:rPr lang="nl-BE" noProof="0" dirty="0"/>
              <a:t> van afhakers</a:t>
            </a:r>
          </a:p>
          <a:p>
            <a:pPr>
              <a:lnSpc>
                <a:spcPct val="100000"/>
              </a:lnSpc>
              <a:spcBef>
                <a:spcPts val="100"/>
              </a:spcBef>
              <a:spcAft>
                <a:spcPts val="100"/>
              </a:spcAft>
            </a:pPr>
            <a:r>
              <a:rPr lang="nl-BE" noProof="0" dirty="0"/>
              <a:t>Actie 1.4. De </a:t>
            </a:r>
            <a:r>
              <a:rPr lang="nl-BE" i="1" noProof="0" dirty="0"/>
              <a:t>intake</a:t>
            </a:r>
            <a:r>
              <a:rPr lang="nl-BE" noProof="0" dirty="0"/>
              <a:t> heroverwegen</a:t>
            </a:r>
          </a:p>
          <a:p>
            <a:pPr>
              <a:lnSpc>
                <a:spcPct val="100000"/>
              </a:lnSpc>
              <a:spcBef>
                <a:spcPts val="100"/>
              </a:spcBef>
              <a:spcAft>
                <a:spcPts val="100"/>
              </a:spcAft>
            </a:pPr>
            <a:r>
              <a:rPr lang="nl-BE" noProof="0" dirty="0"/>
              <a:t>Actie 2.1. Collectieve evaluatie expertise versterken</a:t>
            </a:r>
          </a:p>
          <a:p>
            <a:pPr>
              <a:lnSpc>
                <a:spcPct val="100000"/>
              </a:lnSpc>
              <a:spcBef>
                <a:spcPts val="100"/>
              </a:spcBef>
              <a:spcAft>
                <a:spcPts val="100"/>
              </a:spcAft>
            </a:pPr>
            <a:r>
              <a:rPr lang="nl-BE" noProof="0" dirty="0"/>
              <a:t>Actie 2.2. Het inzicht van rechthebbenden in het multidisciplinaire evaluatieproces verbeteren</a:t>
            </a:r>
          </a:p>
          <a:p>
            <a:pPr>
              <a:lnSpc>
                <a:spcPct val="100000"/>
              </a:lnSpc>
              <a:spcBef>
                <a:spcPts val="100"/>
              </a:spcBef>
              <a:spcAft>
                <a:spcPts val="100"/>
              </a:spcAft>
            </a:pPr>
            <a:r>
              <a:rPr lang="nl-BE" noProof="0" dirty="0"/>
              <a:t>Actie 3.1 NTU-scholing integreren in het ontwikkelingsplan van DG HAN</a:t>
            </a:r>
          </a:p>
          <a:p>
            <a:pPr>
              <a:lnSpc>
                <a:spcPct val="100000"/>
              </a:lnSpc>
              <a:spcBef>
                <a:spcPts val="100"/>
              </a:spcBef>
              <a:spcAft>
                <a:spcPts val="100"/>
              </a:spcAft>
            </a:pPr>
            <a:r>
              <a:rPr lang="nl-BE" noProof="0" dirty="0"/>
              <a:t>Actie 3.3 Het initiatief uitbreiden om informatiedagen te organiseren in alle regionale centra</a:t>
            </a:r>
          </a:p>
          <a:p>
            <a:pPr>
              <a:lnSpc>
                <a:spcPct val="100000"/>
              </a:lnSpc>
              <a:spcBef>
                <a:spcPts val="100"/>
              </a:spcBef>
              <a:spcAft>
                <a:spcPts val="100"/>
              </a:spcAft>
            </a:pPr>
            <a:r>
              <a:rPr lang="nl-BE" noProof="0" dirty="0"/>
              <a:t>Actie 4.1. Formaliseren van de monitoring van bestaande initiatieven en goede praktijken in het kader van NTU binnen DG HAN</a:t>
            </a:r>
          </a:p>
          <a:p>
            <a:pPr>
              <a:lnSpc>
                <a:spcPct val="100000"/>
              </a:lnSpc>
              <a:spcBef>
                <a:spcPts val="100"/>
              </a:spcBef>
              <a:spcAft>
                <a:spcPts val="100"/>
              </a:spcAft>
            </a:pPr>
            <a:r>
              <a:rPr lang="nl-BE" noProof="0" dirty="0"/>
              <a:t>Actie 5.1. In kaart brengen van de doelgroepen van de op te leiden rechthebbenden </a:t>
            </a:r>
          </a:p>
          <a:p>
            <a:pPr>
              <a:lnSpc>
                <a:spcPct val="100000"/>
              </a:lnSpc>
              <a:spcBef>
                <a:spcPts val="100"/>
              </a:spcBef>
              <a:spcAft>
                <a:spcPts val="100"/>
              </a:spcAft>
            </a:pPr>
            <a:r>
              <a:rPr lang="nl-BE" noProof="0" dirty="0"/>
              <a:t>Actie 5.4. Opstellen van een actieplan voor elk centrum voor erkenning van handicap in overeenstemming met de belangrijkste uitdagingen die uit de gebruikersenquête naar voren zijn gekomen</a:t>
            </a:r>
          </a:p>
          <a:p>
            <a:pPr>
              <a:lnSpc>
                <a:spcPct val="100000"/>
              </a:lnSpc>
              <a:spcBef>
                <a:spcPts val="100"/>
              </a:spcBef>
              <a:spcAft>
                <a:spcPts val="100"/>
              </a:spcAft>
            </a:pPr>
            <a:r>
              <a:rPr lang="nl-BE" noProof="0" dirty="0"/>
              <a:t>Actie 8.3. Ontwikkeling van een digitale rechtensimulator</a:t>
            </a:r>
          </a:p>
          <a:p>
            <a:pPr>
              <a:lnSpc>
                <a:spcPct val="100000"/>
              </a:lnSpc>
              <a:spcBef>
                <a:spcPts val="100"/>
              </a:spcBef>
              <a:spcAft>
                <a:spcPts val="100"/>
              </a:spcAft>
            </a:pPr>
            <a:r>
              <a:rPr lang="nl-BE" sz="1500" noProof="0" dirty="0"/>
              <a:t>Actie 9.1. Formuleren van aanbevelingen voor het projectteam dat belast is met de herziening van de wet van 1987</a:t>
            </a:r>
          </a:p>
          <a:p>
            <a:pPr>
              <a:lnSpc>
                <a:spcPct val="100000"/>
              </a:lnSpc>
              <a:spcBef>
                <a:spcPts val="100"/>
              </a:spcBef>
              <a:spcAft>
                <a:spcPts val="100"/>
              </a:spcAft>
            </a:pPr>
            <a:r>
              <a:rPr lang="nl-BE" noProof="0" dirty="0"/>
              <a:t>Actie 10.1. De rol van elke instelling en partner verduidelijken</a:t>
            </a:r>
          </a:p>
          <a:p>
            <a:pPr>
              <a:lnSpc>
                <a:spcPct val="100000"/>
              </a:lnSpc>
              <a:spcBef>
                <a:spcPts val="100"/>
              </a:spcBef>
              <a:spcAft>
                <a:spcPts val="100"/>
              </a:spcAft>
            </a:pPr>
            <a:r>
              <a:rPr lang="nl-BE" noProof="0" dirty="0"/>
              <a:t>Actie 10.2. In kaart brengen van de mate van samenwerking op intake niveau per partner</a:t>
            </a:r>
          </a:p>
          <a:p>
            <a:pPr>
              <a:lnSpc>
                <a:spcPct val="100000"/>
              </a:lnSpc>
              <a:spcBef>
                <a:spcPts val="100"/>
              </a:spcBef>
              <a:spcAft>
                <a:spcPts val="100"/>
              </a:spcAft>
            </a:pPr>
            <a:r>
              <a:rPr lang="nl-BE" noProof="0" dirty="0"/>
              <a:t>Actie 11.1. De continuïteit van de Interministeriële Conferentie ‘Handicap’ (IMC) verzekeren</a:t>
            </a:r>
          </a:p>
        </p:txBody>
      </p:sp>
      <p:sp>
        <p:nvSpPr>
          <p:cNvPr id="3" name="Star: 5 Points 2">
            <a:extLst>
              <a:ext uri="{FF2B5EF4-FFF2-40B4-BE49-F238E27FC236}">
                <a16:creationId xmlns:a16="http://schemas.microsoft.com/office/drawing/2014/main" id="{A43B4EC1-E0A8-A4B8-D770-3A66CA0CB62B}"/>
              </a:ext>
            </a:extLst>
          </p:cNvPr>
          <p:cNvSpPr/>
          <p:nvPr/>
        </p:nvSpPr>
        <p:spPr bwMode="auto">
          <a:xfrm>
            <a:off x="144758" y="159686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2709887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E5B78-31A8-469F-1A38-5A0E71A5C0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7B9537-4285-E146-8C2E-771CCBD56E1B}"/>
              </a:ext>
            </a:extLst>
          </p:cNvPr>
          <p:cNvSpPr>
            <a:spLocks noGrp="1"/>
          </p:cNvSpPr>
          <p:nvPr>
            <p:ph type="title"/>
          </p:nvPr>
        </p:nvSpPr>
        <p:spPr/>
        <p:txBody>
          <a:bodyPr/>
          <a:lstStyle/>
          <a:p>
            <a:r>
              <a:rPr lang="nl-BE" noProof="0" dirty="0"/>
              <a:t>...En zo kunnen ze worden ingedeeld in 4 hoofdcategorieën</a:t>
            </a:r>
          </a:p>
        </p:txBody>
      </p:sp>
      <p:sp>
        <p:nvSpPr>
          <p:cNvPr id="17" name="Rectangle 4">
            <a:extLst>
              <a:ext uri="{FF2B5EF4-FFF2-40B4-BE49-F238E27FC236}">
                <a16:creationId xmlns:a16="http://schemas.microsoft.com/office/drawing/2014/main" id="{45446F48-0CD5-051D-BEA9-C363084ACE7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graphicFrame>
        <p:nvGraphicFramePr>
          <p:cNvPr id="10" name="Table 9">
            <a:extLst>
              <a:ext uri="{FF2B5EF4-FFF2-40B4-BE49-F238E27FC236}">
                <a16:creationId xmlns:a16="http://schemas.microsoft.com/office/drawing/2014/main" id="{BBBDA5A4-074A-C082-CD8A-16F77B316CD3}"/>
              </a:ext>
            </a:extLst>
          </p:cNvPr>
          <p:cNvGraphicFramePr>
            <a:graphicFrameLocks noGrp="1"/>
          </p:cNvGraphicFramePr>
          <p:nvPr>
            <p:extLst>
              <p:ext uri="{D42A27DB-BD31-4B8C-83A1-F6EECF244321}">
                <p14:modId xmlns:p14="http://schemas.microsoft.com/office/powerpoint/2010/main" val="1140771359"/>
              </p:ext>
            </p:extLst>
          </p:nvPr>
        </p:nvGraphicFramePr>
        <p:xfrm>
          <a:off x="478701" y="1582738"/>
          <a:ext cx="9000000" cy="335280"/>
        </p:xfrm>
        <a:graphic>
          <a:graphicData uri="http://schemas.openxmlformats.org/drawingml/2006/table">
            <a:tbl>
              <a:tblPr firstRow="1" bandRow="1">
                <a:tableStyleId>{5940675A-B579-460E-94D1-54222C63F5DA}</a:tableStyleId>
              </a:tblPr>
              <a:tblGrid>
                <a:gridCol w="9000000">
                  <a:extLst>
                    <a:ext uri="{9D8B030D-6E8A-4147-A177-3AD203B41FA5}">
                      <a16:colId xmlns:a16="http://schemas.microsoft.com/office/drawing/2014/main" val="2529513262"/>
                    </a:ext>
                  </a:extLst>
                </a:gridCol>
              </a:tblGrid>
              <a:tr h="324000">
                <a:tc>
                  <a:txBody>
                    <a:bodyPr/>
                    <a:lstStyle/>
                    <a:p>
                      <a:r>
                        <a:rPr lang="nl-BE" sz="1600" b="1" noProof="0" dirty="0">
                          <a:solidFill>
                            <a:schemeClr val="tx1"/>
                          </a:solidFill>
                        </a:rPr>
                        <a:t>2. Acties die haalbaar zijn </a:t>
                      </a:r>
                      <a:r>
                        <a:rPr lang="nl-BE" sz="1600" b="1" u="sng" noProof="0" dirty="0">
                          <a:solidFill>
                            <a:schemeClr val="tx1"/>
                          </a:solidFill>
                        </a:rPr>
                        <a:t>of</a:t>
                      </a:r>
                      <a:r>
                        <a:rPr lang="nl-BE" sz="1600" b="1" noProof="0" dirty="0">
                          <a:solidFill>
                            <a:schemeClr val="tx1"/>
                          </a:solidFill>
                        </a:rPr>
                        <a:t> een significante impact hebben op NTU (5 acties)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6A4"/>
                    </a:solidFill>
                  </a:tcPr>
                </a:tc>
                <a:extLst>
                  <a:ext uri="{0D108BD9-81ED-4DB2-BD59-A6C34878D82A}">
                    <a16:rowId xmlns:a16="http://schemas.microsoft.com/office/drawing/2014/main" val="2438859243"/>
                  </a:ext>
                </a:extLst>
              </a:tr>
            </a:tbl>
          </a:graphicData>
        </a:graphic>
      </p:graphicFrame>
      <p:sp>
        <p:nvSpPr>
          <p:cNvPr id="11" name="Marcador de contenido 3">
            <a:extLst>
              <a:ext uri="{FF2B5EF4-FFF2-40B4-BE49-F238E27FC236}">
                <a16:creationId xmlns:a16="http://schemas.microsoft.com/office/drawing/2014/main" id="{5F3B3822-0C4C-387A-265B-E36A8F897A02}"/>
              </a:ext>
            </a:extLst>
          </p:cNvPr>
          <p:cNvSpPr>
            <a:spLocks noGrp="1"/>
          </p:cNvSpPr>
          <p:nvPr>
            <p:ph idx="1"/>
          </p:nvPr>
        </p:nvSpPr>
        <p:spPr>
          <a:xfrm>
            <a:off x="488950" y="1967387"/>
            <a:ext cx="8959121" cy="1333698"/>
          </a:xfrm>
        </p:spPr>
        <p:txBody>
          <a:bodyPr/>
          <a:lstStyle/>
          <a:p>
            <a:pPr>
              <a:lnSpc>
                <a:spcPct val="100000"/>
              </a:lnSpc>
              <a:spcBef>
                <a:spcPts val="100"/>
              </a:spcBef>
              <a:spcAft>
                <a:spcPts val="100"/>
              </a:spcAft>
            </a:pPr>
            <a:r>
              <a:rPr lang="nl-BE" noProof="0" dirty="0"/>
              <a:t>Actie 1.3. Verder optimaliseren van interne processen</a:t>
            </a:r>
          </a:p>
          <a:p>
            <a:pPr>
              <a:lnSpc>
                <a:spcPct val="100000"/>
              </a:lnSpc>
              <a:spcBef>
                <a:spcPts val="100"/>
              </a:spcBef>
              <a:spcAft>
                <a:spcPts val="100"/>
              </a:spcAft>
            </a:pPr>
            <a:r>
              <a:rPr lang="nl-BE" noProof="0" dirty="0"/>
              <a:t>Actie 3.2. Organisatie van </a:t>
            </a:r>
            <a:r>
              <a:rPr lang="nl-BE" noProof="0" dirty="0" err="1"/>
              <a:t>webinars</a:t>
            </a:r>
            <a:r>
              <a:rPr lang="nl-BE" noProof="0" dirty="0"/>
              <a:t> die permanent beschikbaar zijn op de website van DG HAN</a:t>
            </a:r>
          </a:p>
          <a:p>
            <a:pPr>
              <a:lnSpc>
                <a:spcPct val="100000"/>
              </a:lnSpc>
              <a:spcBef>
                <a:spcPts val="100"/>
              </a:spcBef>
              <a:spcAft>
                <a:spcPts val="100"/>
              </a:spcAft>
            </a:pPr>
            <a:r>
              <a:rPr lang="nl-BE" noProof="0" dirty="0"/>
              <a:t>Actie 7.2. De toekenning van secundaire of afgeleide rechten automatiseren </a:t>
            </a:r>
          </a:p>
          <a:p>
            <a:pPr>
              <a:lnSpc>
                <a:spcPct val="100000"/>
              </a:lnSpc>
              <a:spcBef>
                <a:spcPts val="100"/>
              </a:spcBef>
              <a:spcAft>
                <a:spcPts val="100"/>
              </a:spcAft>
            </a:pPr>
            <a:r>
              <a:rPr lang="nl-BE" noProof="0" dirty="0"/>
              <a:t>Actie 8.2. Verbeteringen aan </a:t>
            </a:r>
            <a:r>
              <a:rPr lang="nl-BE" noProof="0" dirty="0" err="1"/>
              <a:t>MyHandicap</a:t>
            </a:r>
            <a:r>
              <a:rPr lang="nl-BE" noProof="0" dirty="0"/>
              <a:t> invoeren</a:t>
            </a:r>
          </a:p>
          <a:p>
            <a:pPr>
              <a:lnSpc>
                <a:spcPct val="100000"/>
              </a:lnSpc>
              <a:spcBef>
                <a:spcPts val="100"/>
              </a:spcBef>
              <a:spcAft>
                <a:spcPts val="100"/>
              </a:spcAft>
            </a:pPr>
            <a:r>
              <a:rPr lang="nl-BE" noProof="0" dirty="0"/>
              <a:t>Actie 10.4. Delen van informatie en gegevens over rechthebbenden tussen instanties</a:t>
            </a:r>
          </a:p>
        </p:txBody>
      </p:sp>
      <p:sp>
        <p:nvSpPr>
          <p:cNvPr id="3" name="Star: 5 Points 2">
            <a:extLst>
              <a:ext uri="{FF2B5EF4-FFF2-40B4-BE49-F238E27FC236}">
                <a16:creationId xmlns:a16="http://schemas.microsoft.com/office/drawing/2014/main" id="{8AF105D2-CF40-7746-A7B2-BBF66A1F5D52}"/>
              </a:ext>
            </a:extLst>
          </p:cNvPr>
          <p:cNvSpPr/>
          <p:nvPr/>
        </p:nvSpPr>
        <p:spPr bwMode="auto">
          <a:xfrm>
            <a:off x="144758" y="159686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 name="Rectangle: Rounded Corners 3">
            <a:extLst>
              <a:ext uri="{FF2B5EF4-FFF2-40B4-BE49-F238E27FC236}">
                <a16:creationId xmlns:a16="http://schemas.microsoft.com/office/drawing/2014/main" id="{6ACD72E3-592D-C47E-8871-3F4037BCEB68}"/>
              </a:ext>
            </a:extLst>
          </p:cNvPr>
          <p:cNvSpPr/>
          <p:nvPr/>
        </p:nvSpPr>
        <p:spPr bwMode="auto">
          <a:xfrm>
            <a:off x="1960081" y="4022451"/>
            <a:ext cx="5991224" cy="1911350"/>
          </a:xfrm>
          <a:prstGeom prst="roundRect">
            <a:avLst/>
          </a:prstGeom>
          <a:solidFill>
            <a:srgbClr val="EBE6D9"/>
          </a:solidFill>
          <a:ln>
            <a:no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ts val="1800"/>
              </a:lnSpc>
              <a:spcBef>
                <a:spcPts val="400"/>
              </a:spcBef>
              <a:spcAft>
                <a:spcPts val="400"/>
              </a:spcAft>
              <a:buClr>
                <a:srgbClr val="80234A"/>
              </a:buClr>
            </a:pPr>
            <a:endParaRPr lang="nl-BE" sz="1600" dirty="0">
              <a:latin typeface="Calibri Light" panose="020F0302020204030204" pitchFamily="34" charset="0"/>
            </a:endParaRPr>
          </a:p>
        </p:txBody>
      </p:sp>
      <p:sp>
        <p:nvSpPr>
          <p:cNvPr id="5" name="Rectangle: Rounded Corners 4">
            <a:extLst>
              <a:ext uri="{FF2B5EF4-FFF2-40B4-BE49-F238E27FC236}">
                <a16:creationId xmlns:a16="http://schemas.microsoft.com/office/drawing/2014/main" id="{AD8EEB0D-0ED5-50A6-484F-6B9DF6F570E9}"/>
              </a:ext>
            </a:extLst>
          </p:cNvPr>
          <p:cNvSpPr/>
          <p:nvPr/>
        </p:nvSpPr>
        <p:spPr bwMode="auto">
          <a:xfrm>
            <a:off x="1960081" y="4022451"/>
            <a:ext cx="3456747" cy="1911350"/>
          </a:xfrm>
          <a:prstGeom prst="roundRect">
            <a:avLst/>
          </a:prstGeom>
          <a:solidFill>
            <a:srgbClr val="EBE6D9"/>
          </a:solidFill>
          <a:ln>
            <a:no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ts val="1800"/>
              </a:lnSpc>
              <a:spcBef>
                <a:spcPts val="400"/>
              </a:spcBef>
              <a:spcAft>
                <a:spcPts val="400"/>
              </a:spcAft>
              <a:buClr>
                <a:srgbClr val="80234A"/>
              </a:buClr>
            </a:pPr>
            <a:r>
              <a:rPr lang="nl-BE" sz="1600" dirty="0">
                <a:latin typeface="Calibri Light" panose="020F0302020204030204" pitchFamily="34" charset="0"/>
              </a:rPr>
              <a:t>Hoewel deze acties niet in het basisprioriteitskwadrant zijn opgenomen, zijn ze wel meegenomen in de prioritering, omdat ze een zeer hoge haalbaarheid hadden of een aanzienlijke impact hadden op de verlaging van de NTU.</a:t>
            </a:r>
          </a:p>
        </p:txBody>
      </p:sp>
      <p:pic>
        <p:nvPicPr>
          <p:cNvPr id="6" name="Picture 5">
            <a:extLst>
              <a:ext uri="{FF2B5EF4-FFF2-40B4-BE49-F238E27FC236}">
                <a16:creationId xmlns:a16="http://schemas.microsoft.com/office/drawing/2014/main" id="{8AEE11C2-746D-4D08-B524-11DE9608B11F}"/>
              </a:ext>
            </a:extLst>
          </p:cNvPr>
          <p:cNvPicPr>
            <a:picLocks noChangeAspect="1"/>
          </p:cNvPicPr>
          <p:nvPr/>
        </p:nvPicPr>
        <p:blipFill>
          <a:blip r:embed="rId2"/>
          <a:stretch>
            <a:fillRect/>
          </a:stretch>
        </p:blipFill>
        <p:spPr>
          <a:xfrm>
            <a:off x="5367133" y="4193496"/>
            <a:ext cx="2345611" cy="1567420"/>
          </a:xfrm>
          <a:prstGeom prst="rect">
            <a:avLst/>
          </a:prstGeom>
          <a:solidFill>
            <a:schemeClr val="bg1"/>
          </a:solidFill>
        </p:spPr>
      </p:pic>
    </p:spTree>
    <p:extLst>
      <p:ext uri="{BB962C8B-B14F-4D97-AF65-F5344CB8AC3E}">
        <p14:creationId xmlns:p14="http://schemas.microsoft.com/office/powerpoint/2010/main" val="2527568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62E5-347D-7231-F437-118D6EC9B25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50E5377-9D78-EA8A-4129-40B66E4FCE68}"/>
              </a:ext>
            </a:extLst>
          </p:cNvPr>
          <p:cNvSpPr>
            <a:spLocks noGrp="1"/>
          </p:cNvSpPr>
          <p:nvPr>
            <p:ph type="title"/>
          </p:nvPr>
        </p:nvSpPr>
        <p:spPr/>
        <p:txBody>
          <a:bodyPr/>
          <a:lstStyle/>
          <a:p>
            <a:r>
              <a:rPr lang="nl-BE" noProof="0" dirty="0"/>
              <a:t>...En zo kunnen ze worden ingedeeld in 4 hoofdcategorieën</a:t>
            </a:r>
          </a:p>
        </p:txBody>
      </p:sp>
      <p:sp>
        <p:nvSpPr>
          <p:cNvPr id="17" name="Rectangle 4">
            <a:extLst>
              <a:ext uri="{FF2B5EF4-FFF2-40B4-BE49-F238E27FC236}">
                <a16:creationId xmlns:a16="http://schemas.microsoft.com/office/drawing/2014/main" id="{024390C6-AABD-AB0A-31EC-A238BF08B90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graphicFrame>
        <p:nvGraphicFramePr>
          <p:cNvPr id="10" name="Table 9">
            <a:extLst>
              <a:ext uri="{FF2B5EF4-FFF2-40B4-BE49-F238E27FC236}">
                <a16:creationId xmlns:a16="http://schemas.microsoft.com/office/drawing/2014/main" id="{D8A4AD17-0F5C-F46E-3A51-E8853F468957}"/>
              </a:ext>
            </a:extLst>
          </p:cNvPr>
          <p:cNvGraphicFramePr>
            <a:graphicFrameLocks noGrp="1"/>
          </p:cNvGraphicFramePr>
          <p:nvPr>
            <p:extLst>
              <p:ext uri="{D42A27DB-BD31-4B8C-83A1-F6EECF244321}">
                <p14:modId xmlns:p14="http://schemas.microsoft.com/office/powerpoint/2010/main" val="4016681202"/>
              </p:ext>
            </p:extLst>
          </p:nvPr>
        </p:nvGraphicFramePr>
        <p:xfrm>
          <a:off x="478701" y="1582738"/>
          <a:ext cx="9000000" cy="335280"/>
        </p:xfrm>
        <a:graphic>
          <a:graphicData uri="http://schemas.openxmlformats.org/drawingml/2006/table">
            <a:tbl>
              <a:tblPr firstRow="1" bandRow="1">
                <a:tableStyleId>{5940675A-B579-460E-94D1-54222C63F5DA}</a:tableStyleId>
              </a:tblPr>
              <a:tblGrid>
                <a:gridCol w="9000000">
                  <a:extLst>
                    <a:ext uri="{9D8B030D-6E8A-4147-A177-3AD203B41FA5}">
                      <a16:colId xmlns:a16="http://schemas.microsoft.com/office/drawing/2014/main" val="2529513262"/>
                    </a:ext>
                  </a:extLst>
                </a:gridCol>
              </a:tblGrid>
              <a:tr h="324000">
                <a:tc>
                  <a:txBody>
                    <a:bodyPr/>
                    <a:lstStyle/>
                    <a:p>
                      <a:r>
                        <a:rPr lang="nl-BE" sz="1600" b="1" noProof="0" dirty="0">
                          <a:solidFill>
                            <a:schemeClr val="tx1"/>
                          </a:solidFill>
                        </a:rPr>
                        <a:t>3. Acties met minder haalbaarheid en minder impact op NTU (10 acties)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593"/>
                    </a:solidFill>
                  </a:tcPr>
                </a:tc>
                <a:extLst>
                  <a:ext uri="{0D108BD9-81ED-4DB2-BD59-A6C34878D82A}">
                    <a16:rowId xmlns:a16="http://schemas.microsoft.com/office/drawing/2014/main" val="2438859243"/>
                  </a:ext>
                </a:extLst>
              </a:tr>
            </a:tbl>
          </a:graphicData>
        </a:graphic>
      </p:graphicFrame>
      <p:sp>
        <p:nvSpPr>
          <p:cNvPr id="11" name="Marcador de contenido 3">
            <a:extLst>
              <a:ext uri="{FF2B5EF4-FFF2-40B4-BE49-F238E27FC236}">
                <a16:creationId xmlns:a16="http://schemas.microsoft.com/office/drawing/2014/main" id="{EC80ABE7-FBF1-F42F-A3A7-381B53A1C8E1}"/>
              </a:ext>
            </a:extLst>
          </p:cNvPr>
          <p:cNvSpPr>
            <a:spLocks noGrp="1"/>
          </p:cNvSpPr>
          <p:nvPr>
            <p:ph idx="1"/>
          </p:nvPr>
        </p:nvSpPr>
        <p:spPr>
          <a:xfrm>
            <a:off x="488950" y="1967387"/>
            <a:ext cx="8959121" cy="2939266"/>
          </a:xfrm>
        </p:spPr>
        <p:txBody>
          <a:bodyPr/>
          <a:lstStyle/>
          <a:p>
            <a:pPr>
              <a:lnSpc>
                <a:spcPct val="100000"/>
              </a:lnSpc>
              <a:spcBef>
                <a:spcPts val="100"/>
              </a:spcBef>
              <a:spcAft>
                <a:spcPts val="100"/>
              </a:spcAft>
            </a:pPr>
            <a:r>
              <a:rPr lang="nl-BE" noProof="0" dirty="0"/>
              <a:t>Actie 3.4. Ontwikkeling van een </a:t>
            </a:r>
            <a:r>
              <a:rPr lang="nl-BE" noProof="0" dirty="0" err="1"/>
              <a:t>chatbot</a:t>
            </a:r>
            <a:r>
              <a:rPr lang="nl-BE" noProof="0" dirty="0"/>
              <a:t> om de intern beschikbare informatie in kaart te brengen voor DG HAN</a:t>
            </a:r>
          </a:p>
          <a:p>
            <a:pPr>
              <a:lnSpc>
                <a:spcPct val="100000"/>
              </a:lnSpc>
              <a:spcBef>
                <a:spcPts val="100"/>
              </a:spcBef>
              <a:spcAft>
                <a:spcPts val="100"/>
              </a:spcAft>
            </a:pPr>
            <a:r>
              <a:rPr lang="nl-BE" noProof="0" dirty="0"/>
              <a:t>Actie 3.5. Opleiding voor externe beroepsbeoefenaars aan het einde van hun studie</a:t>
            </a:r>
          </a:p>
          <a:p>
            <a:pPr>
              <a:lnSpc>
                <a:spcPct val="100000"/>
              </a:lnSpc>
              <a:spcBef>
                <a:spcPts val="100"/>
              </a:spcBef>
              <a:spcAft>
                <a:spcPts val="100"/>
              </a:spcAft>
            </a:pPr>
            <a:r>
              <a:rPr lang="nl-BE" noProof="0" dirty="0"/>
              <a:t>Actie 5.2. Nadenken over een programma voor “administratieve bondgenoten”</a:t>
            </a:r>
          </a:p>
          <a:p>
            <a:pPr>
              <a:lnSpc>
                <a:spcPct val="100000"/>
              </a:lnSpc>
              <a:spcBef>
                <a:spcPts val="100"/>
              </a:spcBef>
              <a:spcAft>
                <a:spcPts val="100"/>
              </a:spcAft>
            </a:pPr>
            <a:r>
              <a:rPr lang="nl-BE" noProof="0" dirty="0"/>
              <a:t>Actie 5.3. Invoering van één aanspreekpunt</a:t>
            </a:r>
          </a:p>
          <a:p>
            <a:pPr>
              <a:lnSpc>
                <a:spcPct val="100000"/>
              </a:lnSpc>
              <a:spcBef>
                <a:spcPts val="100"/>
              </a:spcBef>
              <a:spcAft>
                <a:spcPts val="100"/>
              </a:spcAft>
            </a:pPr>
            <a:r>
              <a:rPr lang="nl-BE" noProof="0" dirty="0"/>
              <a:t>Actie 6.3. Evalueren van de relevantie van de installatie van interactieve kiosken in de centra van de DG HAN</a:t>
            </a:r>
          </a:p>
          <a:p>
            <a:pPr>
              <a:lnSpc>
                <a:spcPct val="100000"/>
              </a:lnSpc>
              <a:spcBef>
                <a:spcPts val="100"/>
              </a:spcBef>
              <a:spcAft>
                <a:spcPts val="100"/>
              </a:spcAft>
            </a:pPr>
            <a:r>
              <a:rPr lang="nl-BE" noProof="0" dirty="0"/>
              <a:t>Actie 6.4. Partnerschappen met innovatieve oplossingen verkennen</a:t>
            </a:r>
          </a:p>
          <a:p>
            <a:pPr>
              <a:lnSpc>
                <a:spcPct val="100000"/>
              </a:lnSpc>
              <a:spcBef>
                <a:spcPts val="100"/>
              </a:spcBef>
              <a:spcAft>
                <a:spcPts val="100"/>
              </a:spcAft>
            </a:pPr>
            <a:r>
              <a:rPr lang="nl-BE" noProof="0" dirty="0"/>
              <a:t>Actie 7.1. Proactief identificeren van potentiële rechthebbenden </a:t>
            </a:r>
          </a:p>
          <a:p>
            <a:pPr>
              <a:lnSpc>
                <a:spcPct val="100000"/>
              </a:lnSpc>
              <a:spcBef>
                <a:spcPts val="100"/>
              </a:spcBef>
              <a:spcAft>
                <a:spcPts val="100"/>
              </a:spcAft>
            </a:pPr>
            <a:r>
              <a:rPr lang="nl-BE" noProof="0" dirty="0"/>
              <a:t>Actie 8.4. Inclusieve verbetering van TRIA</a:t>
            </a:r>
          </a:p>
          <a:p>
            <a:pPr>
              <a:lnSpc>
                <a:spcPct val="100000"/>
              </a:lnSpc>
              <a:spcBef>
                <a:spcPts val="100"/>
              </a:spcBef>
              <a:spcAft>
                <a:spcPts val="100"/>
              </a:spcAft>
            </a:pPr>
            <a:r>
              <a:rPr lang="nl-BE" noProof="0" dirty="0"/>
              <a:t>Actie 10.3. De toegang tot </a:t>
            </a:r>
            <a:r>
              <a:rPr lang="nl-BE" noProof="0" dirty="0" err="1"/>
              <a:t>MyHandicap</a:t>
            </a:r>
            <a:r>
              <a:rPr lang="nl-BE" noProof="0" dirty="0"/>
              <a:t> Professional vergemakkelijken voor andere externe stakeholders</a:t>
            </a:r>
          </a:p>
          <a:p>
            <a:pPr>
              <a:lnSpc>
                <a:spcPct val="100000"/>
              </a:lnSpc>
              <a:spcBef>
                <a:spcPts val="100"/>
              </a:spcBef>
              <a:spcAft>
                <a:spcPts val="100"/>
              </a:spcAft>
            </a:pPr>
            <a:r>
              <a:rPr lang="nl-BE" noProof="0" dirty="0"/>
              <a:t>Actie 11.2. Standaardiseren van criteria voor de evaluatie van handicap op federaal en regionaal niveau</a:t>
            </a:r>
          </a:p>
        </p:txBody>
      </p:sp>
    </p:spTree>
    <p:extLst>
      <p:ext uri="{BB962C8B-B14F-4D97-AF65-F5344CB8AC3E}">
        <p14:creationId xmlns:p14="http://schemas.microsoft.com/office/powerpoint/2010/main" val="2743494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FA7D3-89C6-7EF1-493A-9022B761D6B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20CDB7-5C81-6129-94E1-BE5BD7B0882E}"/>
              </a:ext>
            </a:extLst>
          </p:cNvPr>
          <p:cNvSpPr>
            <a:spLocks noGrp="1"/>
          </p:cNvSpPr>
          <p:nvPr>
            <p:ph type="title"/>
          </p:nvPr>
        </p:nvSpPr>
        <p:spPr/>
        <p:txBody>
          <a:bodyPr/>
          <a:lstStyle/>
          <a:p>
            <a:r>
              <a:rPr lang="nl-BE" noProof="0" dirty="0"/>
              <a:t>...En zo kunnen ze worden ingedeeld in 4 hoofdcategorieën</a:t>
            </a:r>
          </a:p>
        </p:txBody>
      </p:sp>
      <p:sp>
        <p:nvSpPr>
          <p:cNvPr id="17" name="Rectangle 4">
            <a:extLst>
              <a:ext uri="{FF2B5EF4-FFF2-40B4-BE49-F238E27FC236}">
                <a16:creationId xmlns:a16="http://schemas.microsoft.com/office/drawing/2014/main" id="{448F15C2-4E41-3A47-7D13-0290AE2C8D1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Prioritering</a:t>
            </a:r>
          </a:p>
        </p:txBody>
      </p:sp>
      <p:graphicFrame>
        <p:nvGraphicFramePr>
          <p:cNvPr id="10" name="Table 9">
            <a:extLst>
              <a:ext uri="{FF2B5EF4-FFF2-40B4-BE49-F238E27FC236}">
                <a16:creationId xmlns:a16="http://schemas.microsoft.com/office/drawing/2014/main" id="{17CDA144-00B7-7FBC-4CEB-48727BD05477}"/>
              </a:ext>
            </a:extLst>
          </p:cNvPr>
          <p:cNvGraphicFramePr>
            <a:graphicFrameLocks noGrp="1"/>
          </p:cNvGraphicFramePr>
          <p:nvPr>
            <p:extLst>
              <p:ext uri="{D42A27DB-BD31-4B8C-83A1-F6EECF244321}">
                <p14:modId xmlns:p14="http://schemas.microsoft.com/office/powerpoint/2010/main" val="2872954182"/>
              </p:ext>
            </p:extLst>
          </p:nvPr>
        </p:nvGraphicFramePr>
        <p:xfrm>
          <a:off x="478701" y="1582738"/>
          <a:ext cx="9000000" cy="335280"/>
        </p:xfrm>
        <a:graphic>
          <a:graphicData uri="http://schemas.openxmlformats.org/drawingml/2006/table">
            <a:tbl>
              <a:tblPr firstRow="1" bandRow="1">
                <a:tableStyleId>{5940675A-B579-460E-94D1-54222C63F5DA}</a:tableStyleId>
              </a:tblPr>
              <a:tblGrid>
                <a:gridCol w="9000000">
                  <a:extLst>
                    <a:ext uri="{9D8B030D-6E8A-4147-A177-3AD203B41FA5}">
                      <a16:colId xmlns:a16="http://schemas.microsoft.com/office/drawing/2014/main" val="2529513262"/>
                    </a:ext>
                  </a:extLst>
                </a:gridCol>
              </a:tblGrid>
              <a:tr h="324000">
                <a:tc>
                  <a:txBody>
                    <a:bodyPr/>
                    <a:lstStyle/>
                    <a:p>
                      <a:r>
                        <a:rPr lang="nl-BE" sz="1600" b="1" noProof="0" dirty="0">
                          <a:solidFill>
                            <a:schemeClr val="tx1"/>
                          </a:solidFill>
                        </a:rPr>
                        <a:t>4. Acties met een lage haalbaarheid en een lage impact op NTU (4 acties)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BFA3"/>
                    </a:solidFill>
                  </a:tcPr>
                </a:tc>
                <a:extLst>
                  <a:ext uri="{0D108BD9-81ED-4DB2-BD59-A6C34878D82A}">
                    <a16:rowId xmlns:a16="http://schemas.microsoft.com/office/drawing/2014/main" val="2438859243"/>
                  </a:ext>
                </a:extLst>
              </a:tr>
            </a:tbl>
          </a:graphicData>
        </a:graphic>
      </p:graphicFrame>
      <p:sp>
        <p:nvSpPr>
          <p:cNvPr id="11" name="Marcador de contenido 3">
            <a:extLst>
              <a:ext uri="{FF2B5EF4-FFF2-40B4-BE49-F238E27FC236}">
                <a16:creationId xmlns:a16="http://schemas.microsoft.com/office/drawing/2014/main" id="{B6ADC6F0-D502-0C01-7BBE-00254A51AEE5}"/>
              </a:ext>
            </a:extLst>
          </p:cNvPr>
          <p:cNvSpPr>
            <a:spLocks noGrp="1"/>
          </p:cNvSpPr>
          <p:nvPr>
            <p:ph idx="1"/>
          </p:nvPr>
        </p:nvSpPr>
        <p:spPr>
          <a:xfrm>
            <a:off x="488950" y="1967387"/>
            <a:ext cx="8959121" cy="1061829"/>
          </a:xfrm>
        </p:spPr>
        <p:txBody>
          <a:bodyPr/>
          <a:lstStyle/>
          <a:p>
            <a:pPr>
              <a:lnSpc>
                <a:spcPct val="100000"/>
              </a:lnSpc>
              <a:spcBef>
                <a:spcPts val="100"/>
              </a:spcBef>
              <a:spcAft>
                <a:spcPts val="100"/>
              </a:spcAft>
            </a:pPr>
            <a:r>
              <a:rPr lang="nl-BE" noProof="0" dirty="0"/>
              <a:t>Actie 5.5. Nauwe ondersteuning voor rechthebbenden operationaliseren</a:t>
            </a:r>
          </a:p>
          <a:p>
            <a:pPr>
              <a:lnSpc>
                <a:spcPct val="100000"/>
              </a:lnSpc>
              <a:spcBef>
                <a:spcPts val="100"/>
              </a:spcBef>
              <a:spcAft>
                <a:spcPts val="100"/>
              </a:spcAft>
            </a:pPr>
            <a:r>
              <a:rPr lang="nl-BE" noProof="0" dirty="0"/>
              <a:t>Actie 6.1. Verbetering en ontwikkeling van alternatieve informatiemedia</a:t>
            </a:r>
          </a:p>
          <a:p>
            <a:pPr>
              <a:lnSpc>
                <a:spcPct val="100000"/>
              </a:lnSpc>
              <a:spcBef>
                <a:spcPts val="100"/>
              </a:spcBef>
              <a:spcAft>
                <a:spcPts val="100"/>
              </a:spcAft>
            </a:pPr>
            <a:r>
              <a:rPr lang="nl-BE" noProof="0" dirty="0"/>
              <a:t>Actie 6.2. Creëren van de </a:t>
            </a:r>
            <a:r>
              <a:rPr lang="nl-BE" noProof="0" dirty="0" err="1"/>
              <a:t>Digicoach</a:t>
            </a:r>
            <a:r>
              <a:rPr lang="nl-BE" noProof="0" dirty="0"/>
              <a:t>-functie</a:t>
            </a:r>
          </a:p>
          <a:p>
            <a:pPr>
              <a:lnSpc>
                <a:spcPct val="100000"/>
              </a:lnSpc>
              <a:spcBef>
                <a:spcPts val="100"/>
              </a:spcBef>
              <a:spcAft>
                <a:spcPts val="100"/>
              </a:spcAft>
            </a:pPr>
            <a:r>
              <a:rPr lang="nl-BE" noProof="0" dirty="0"/>
              <a:t>Actie 8.1. Integratie van een virtuele assistent op de website van DG HAN</a:t>
            </a:r>
          </a:p>
        </p:txBody>
      </p:sp>
    </p:spTree>
    <p:extLst>
      <p:ext uri="{BB962C8B-B14F-4D97-AF65-F5344CB8AC3E}">
        <p14:creationId xmlns:p14="http://schemas.microsoft.com/office/powerpoint/2010/main" val="988183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DB412-B1D2-D50D-F07E-B7A12635826F}"/>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43E2A088-3D55-A50C-8F92-BF9DC352F509}"/>
              </a:ext>
            </a:extLst>
          </p:cNvPr>
          <p:cNvSpPr>
            <a:spLocks noGrp="1" noChangeArrowheads="1"/>
          </p:cNvSpPr>
          <p:nvPr>
            <p:ph type="title"/>
          </p:nvPr>
        </p:nvSpPr>
        <p:spPr/>
        <p:txBody>
          <a:bodyPr anchor="t" anchorCtr="0"/>
          <a:lstStyle/>
          <a:p>
            <a:pPr>
              <a:lnSpc>
                <a:spcPts val="2800"/>
              </a:lnSpc>
            </a:pPr>
            <a:r>
              <a:rPr lang="nl-BE" sz="2800" noProof="0" dirty="0">
                <a:solidFill>
                  <a:schemeClr val="tx2"/>
                </a:solidFill>
              </a:rPr>
              <a:t>5</a:t>
            </a:r>
            <a:br>
              <a:rPr lang="nl-BE" sz="2800" noProof="0" dirty="0"/>
            </a:br>
            <a:r>
              <a:rPr lang="nl-BE" sz="2800" noProof="0" dirty="0">
                <a:solidFill>
                  <a:srgbClr val="80234A"/>
                </a:solidFill>
                <a:latin typeface="Calibri Light"/>
                <a:cs typeface="Calibri Light"/>
              </a:rPr>
              <a:t>Actieplan</a:t>
            </a:r>
            <a:endParaRPr lang="nl-BE" sz="2800" noProof="0" dirty="0">
              <a:latin typeface="Calibri Light"/>
              <a:cs typeface="Calibri Light"/>
            </a:endParaRPr>
          </a:p>
        </p:txBody>
      </p:sp>
    </p:spTree>
    <p:extLst>
      <p:ext uri="{BB962C8B-B14F-4D97-AF65-F5344CB8AC3E}">
        <p14:creationId xmlns:p14="http://schemas.microsoft.com/office/powerpoint/2010/main" val="3248046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C70B1559-04CC-6626-EBDA-0776A2174C3B}"/>
              </a:ext>
            </a:extLst>
          </p:cNvPr>
          <p:cNvSpPr>
            <a:spLocks noGrp="1"/>
          </p:cNvSpPr>
          <p:nvPr>
            <p:ph type="body" sz="half" idx="10"/>
          </p:nvPr>
        </p:nvSpPr>
        <p:spPr>
          <a:xfrm>
            <a:off x="5165577" y="1592263"/>
            <a:ext cx="4287985" cy="4591000"/>
          </a:xfrm>
        </p:spPr>
        <p:txBody>
          <a:bodyPr/>
          <a:lstStyle/>
          <a:p>
            <a:pPr marL="0" indent="0" algn="l" defTabSz="914400" rtl="0" eaLnBrk="1" fontAlgn="b" latinLnBrk="0" hangingPunct="1">
              <a:lnSpc>
                <a:spcPct val="100000"/>
              </a:lnSpc>
              <a:spcAft>
                <a:spcPts val="800"/>
              </a:spcAft>
              <a:buNone/>
            </a:pPr>
            <a:r>
              <a:rPr lang="nl-BE" b="1" noProof="0" dirty="0">
                <a:latin typeface="+mn-lt"/>
              </a:rPr>
              <a:t>Wat?</a:t>
            </a:r>
            <a:endParaRPr lang="nl-BE" sz="1600" b="1" kern="1200" noProof="0" dirty="0">
              <a:solidFill>
                <a:schemeClr val="tx1"/>
              </a:solidFill>
              <a:effectLst/>
              <a:latin typeface="+mn-lt"/>
              <a:ea typeface="Calibri Light"/>
              <a:cs typeface="Calibri Light"/>
            </a:endParaRPr>
          </a:p>
          <a:p>
            <a:pPr marL="0" indent="0" fontAlgn="b">
              <a:lnSpc>
                <a:spcPct val="100000"/>
              </a:lnSpc>
              <a:spcAft>
                <a:spcPts val="800"/>
              </a:spcAft>
              <a:buNone/>
            </a:pPr>
            <a:r>
              <a:rPr lang="nl-BE" noProof="0" dirty="0">
                <a:latin typeface="+mn-lt"/>
              </a:rPr>
              <a:t>Het doel is om de administratieve en evaluatieprocedures efficiënter te maken en te harmoniseren. Door de communicatie te verbeteren en de multidisciplinaire aanpak te versterken, zet DG HAN zich in om de procedures voor rechthebbenden te vereenvoudigen en tegelijkertijd te zorgen voor een nauwkeurigere en rechtvaardigere evaluatie van handicaps.</a:t>
            </a:r>
          </a:p>
          <a:p>
            <a:pPr marL="0" indent="0" algn="l" defTabSz="914400" rtl="0" eaLnBrk="1" fontAlgn="b" latinLnBrk="0" hangingPunct="1">
              <a:lnSpc>
                <a:spcPct val="100000"/>
              </a:lnSpc>
              <a:spcAft>
                <a:spcPts val="800"/>
              </a:spcAft>
              <a:buNone/>
            </a:pPr>
            <a:endParaRPr lang="nl-BE" noProof="0" dirty="0">
              <a:latin typeface="+mn-lt"/>
            </a:endParaRPr>
          </a:p>
          <a:p>
            <a:pPr marL="0" indent="0" algn="l" defTabSz="914400" rtl="0" eaLnBrk="1" fontAlgn="b" latinLnBrk="0" hangingPunct="1">
              <a:lnSpc>
                <a:spcPct val="100000"/>
              </a:lnSpc>
              <a:spcAft>
                <a:spcPts val="800"/>
              </a:spcAft>
              <a:buNone/>
            </a:pPr>
            <a:r>
              <a:rPr lang="nl-BE" b="1" noProof="0" dirty="0">
                <a:latin typeface="+mn-lt"/>
              </a:rPr>
              <a:t>Hoe?</a:t>
            </a:r>
          </a:p>
          <a:p>
            <a:pPr marL="0" indent="0" algn="l" defTabSz="914400" rtl="0" eaLnBrk="1" fontAlgn="b" latinLnBrk="0" hangingPunct="1">
              <a:lnSpc>
                <a:spcPct val="100000"/>
              </a:lnSpc>
              <a:spcAft>
                <a:spcPts val="800"/>
              </a:spcAft>
              <a:buNone/>
            </a:pPr>
            <a:r>
              <a:rPr lang="nl-BE" noProof="0" dirty="0">
                <a:latin typeface="+mn-lt"/>
              </a:rPr>
              <a:t>Project 1: </a:t>
            </a:r>
            <a:r>
              <a:rPr lang="nl-BE" sz="1600" b="0" kern="1200" noProof="0" dirty="0">
                <a:solidFill>
                  <a:schemeClr val="tx1"/>
                </a:solidFill>
                <a:effectLst/>
                <a:latin typeface="+mn-lt"/>
                <a:ea typeface="+mn-ea"/>
                <a:cs typeface="+mn-cs"/>
              </a:rPr>
              <a:t>Interne processen blijven herzien en optimaliseren</a:t>
            </a:r>
          </a:p>
          <a:p>
            <a:pPr marL="0" indent="0" fontAlgn="b">
              <a:lnSpc>
                <a:spcPct val="100000"/>
              </a:lnSpc>
              <a:spcAft>
                <a:spcPts val="800"/>
              </a:spcAft>
              <a:buNone/>
            </a:pPr>
            <a:r>
              <a:rPr lang="nl-BE" noProof="0" dirty="0">
                <a:latin typeface="+mn-lt"/>
              </a:rPr>
              <a:t>Project 2. Harmonisatie van het multidisciplinaire evaluatieproces</a:t>
            </a:r>
          </a:p>
        </p:txBody>
      </p:sp>
      <p:sp>
        <p:nvSpPr>
          <p:cNvPr id="9" name="Demi-cadre 8">
            <a:extLst>
              <a:ext uri="{FF2B5EF4-FFF2-40B4-BE49-F238E27FC236}">
                <a16:creationId xmlns:a16="http://schemas.microsoft.com/office/drawing/2014/main" id="{3F0B2F77-B445-8034-1A40-1DD19F87ED37}"/>
              </a:ext>
            </a:extLst>
          </p:cNvPr>
          <p:cNvSpPr/>
          <p:nvPr/>
        </p:nvSpPr>
        <p:spPr bwMode="auto">
          <a:xfrm>
            <a:off x="512749" y="2193752"/>
            <a:ext cx="779156" cy="689253"/>
          </a:xfrm>
          <a:prstGeom prst="halfFrame">
            <a:avLst>
              <a:gd name="adj1" fmla="val 13043"/>
              <a:gd name="adj2" fmla="val 14492"/>
            </a:avLst>
          </a:prstGeom>
          <a:solidFill>
            <a:srgbClr val="A79057"/>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0" name="Demi-cadre 9">
            <a:extLst>
              <a:ext uri="{FF2B5EF4-FFF2-40B4-BE49-F238E27FC236}">
                <a16:creationId xmlns:a16="http://schemas.microsoft.com/office/drawing/2014/main" id="{E2524562-7B8A-01FD-E804-0CF19594A047}"/>
              </a:ext>
            </a:extLst>
          </p:cNvPr>
          <p:cNvSpPr/>
          <p:nvPr/>
        </p:nvSpPr>
        <p:spPr bwMode="auto">
          <a:xfrm rot="10800000">
            <a:off x="3645526" y="4067272"/>
            <a:ext cx="779156" cy="689253"/>
          </a:xfrm>
          <a:prstGeom prst="halfFrame">
            <a:avLst>
              <a:gd name="adj1" fmla="val 13043"/>
              <a:gd name="adj2" fmla="val 14492"/>
            </a:avLst>
          </a:prstGeom>
          <a:solidFill>
            <a:srgbClr val="A79057"/>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8" name="Rectangle 17">
            <a:extLst>
              <a:ext uri="{FF2B5EF4-FFF2-40B4-BE49-F238E27FC236}">
                <a16:creationId xmlns:a16="http://schemas.microsoft.com/office/drawing/2014/main" id="{E640D39D-F57A-31F8-72C9-AB2738B7A153}"/>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400" b="0" noProof="0" dirty="0">
                <a:latin typeface="Calibri Light" panose="020F0302020204030204" pitchFamily="34" charset="0"/>
              </a:rPr>
              <a:t>I. Administratieve en evaluatieprocedures vereenvoudigen</a:t>
            </a:r>
          </a:p>
        </p:txBody>
      </p:sp>
      <p:sp>
        <p:nvSpPr>
          <p:cNvPr id="19" name="Rectangle 18">
            <a:extLst>
              <a:ext uri="{FF2B5EF4-FFF2-40B4-BE49-F238E27FC236}">
                <a16:creationId xmlns:a16="http://schemas.microsoft.com/office/drawing/2014/main" id="{91C122C0-AEC4-8AB7-3CAE-427B6792DE80}"/>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 name="Rectangle 4">
            <a:extLst>
              <a:ext uri="{FF2B5EF4-FFF2-40B4-BE49-F238E27FC236}">
                <a16:creationId xmlns:a16="http://schemas.microsoft.com/office/drawing/2014/main" id="{A457174B-3124-2BA8-5A75-7F7C484E2DD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Tree>
    <p:extLst>
      <p:ext uri="{BB962C8B-B14F-4D97-AF65-F5344CB8AC3E}">
        <p14:creationId xmlns:p14="http://schemas.microsoft.com/office/powerpoint/2010/main" val="3830691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2B093-5900-2B3A-771A-22FEE0F1F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DB3FF-9D0C-439C-14ED-EADE04AB20D1}"/>
              </a:ext>
            </a:extLst>
          </p:cNvPr>
          <p:cNvSpPr>
            <a:spLocks noGrp="1"/>
          </p:cNvSpPr>
          <p:nvPr>
            <p:ph type="title"/>
          </p:nvPr>
        </p:nvSpPr>
        <p:spPr/>
        <p:txBody>
          <a:bodyPr/>
          <a:lstStyle/>
          <a:p>
            <a:r>
              <a:rPr lang="nl-BE" noProof="0" dirty="0"/>
              <a:t>Project 1: Interne processen blijven herzien en optimaliseren (1/5)</a:t>
            </a:r>
          </a:p>
        </p:txBody>
      </p:sp>
      <p:sp>
        <p:nvSpPr>
          <p:cNvPr id="6" name="Rectangle 5">
            <a:extLst>
              <a:ext uri="{FF2B5EF4-FFF2-40B4-BE49-F238E27FC236}">
                <a16:creationId xmlns:a16="http://schemas.microsoft.com/office/drawing/2014/main" id="{B542CB90-654B-F477-DDC9-64365911A8E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34FFEFA7-0E41-E3D2-BB42-0C854A2BE8F2}"/>
              </a:ext>
            </a:extLst>
          </p:cNvPr>
          <p:cNvGraphicFramePr>
            <a:graphicFrameLocks noGrp="1"/>
          </p:cNvGraphicFramePr>
          <p:nvPr>
            <p:extLst>
              <p:ext uri="{D42A27DB-BD31-4B8C-83A1-F6EECF244321}">
                <p14:modId xmlns:p14="http://schemas.microsoft.com/office/powerpoint/2010/main" val="2577594358"/>
              </p:ext>
            </p:extLst>
          </p:nvPr>
        </p:nvGraphicFramePr>
        <p:xfrm>
          <a:off x="484174" y="1592263"/>
          <a:ext cx="9072742" cy="4688840"/>
        </p:xfrm>
        <a:graphic>
          <a:graphicData uri="http://schemas.openxmlformats.org/drawingml/2006/table">
            <a:tbl>
              <a:tblPr firstRow="1" bandRow="1">
                <a:tableStyleId>{5940675A-B579-460E-94D1-54222C63F5DA}</a:tableStyleId>
              </a:tblPr>
              <a:tblGrid>
                <a:gridCol w="907274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 Interne processen blijven herzien en optimaliseren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nl-BE" sz="1200" b="1" noProof="0" dirty="0"/>
                        <a:t>Niveau</a:t>
                      </a:r>
                      <a:r>
                        <a:rPr lang="nl-BE" sz="1200" noProof="0" dirty="0"/>
                        <a:t>: Ontwerp van administratieve en evaluatieprocessen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 </a:t>
                      </a:r>
                    </a:p>
                    <a:p>
                      <a:r>
                        <a:rPr lang="nl-BE" sz="1200" b="0" noProof="0" dirty="0"/>
                        <a:t>Door het pad in kaart te brengen dat een persoon met een handicap aflegt bij zijn interactie met DG HAN, werd een reeks obstakels geïdentificeerd, zoals de complexiteit van administratieve processen, maar ook van communicatie, en een gebrek aan duidelijkheid over deze processen, lange wachttijden om contact op te nemen met de diensten van DG HAN en dus om feedback te krijgen op hun dossiers, evenals negatieve ervaringen met DG HAN. Bij nader onderzoek zien we dat de meeste van deze belemmeringen kunnen worden weggenomen, of op zijn minst verminderd, door de interne processen te optimaliseren.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a:t>
                      </a:r>
                      <a:endParaRPr lang="nl-BE" sz="1200" b="0" noProof="0" dirty="0"/>
                    </a:p>
                    <a:p>
                      <a:pPr marL="0" marR="0" lvl="0" indent="0" algn="l" rtl="0" eaLnBrk="1" fontAlgn="auto" latinLnBrk="0" hangingPunct="1">
                        <a:lnSpc>
                          <a:spcPct val="100000"/>
                        </a:lnSpc>
                        <a:spcBef>
                          <a:spcPts val="0"/>
                        </a:spcBef>
                        <a:spcAft>
                          <a:spcPts val="0"/>
                        </a:spcAft>
                        <a:buClrTx/>
                        <a:buSzTx/>
                        <a:buFontTx/>
                        <a:buNone/>
                      </a:pPr>
                      <a:r>
                        <a:rPr lang="nl-BE" sz="1200" noProof="0" dirty="0"/>
                        <a:t>Het doel van dit project is het voortzetten en intensiveren van initiatieven om de interne processen voor de behandeling van dossiers te herzien en te vereenvoudigen om de ervaring van rechthebbenden te verbeteren en administratieve belemmeringen te verminderen. Op basis van de lessen die zijn getrokken uit </a:t>
                      </a:r>
                      <a:r>
                        <a:rPr lang="nl-BE" sz="1200" i="1" noProof="0" dirty="0"/>
                        <a:t>de client </a:t>
                      </a:r>
                      <a:r>
                        <a:rPr lang="nl-BE" sz="1200" i="1" noProof="0" dirty="0" err="1"/>
                        <a:t>journey</a:t>
                      </a:r>
                      <a:r>
                        <a:rPr lang="nl-BE" sz="1200" noProof="0" dirty="0"/>
                        <a:t>, zullen gerichte aanpassingen onder andere bestaan uit het verduidelijken van de communicatie, het verbeteren van het informatiemateriaal, het vereenvoudigen en versnellen van de processen en het stroomlijnen van de uitwisselingen met aanvragers en externe professionals/instellingen.</a:t>
                      </a:r>
                      <a:endParaRPr lang="nl-BE" sz="1200" b="0" i="0"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pPr marL="0" indent="0">
                        <a:buFont typeface="Arial" panose="020B0604020202020204" pitchFamily="34" charset="0"/>
                        <a:buNone/>
                      </a:pPr>
                      <a:r>
                        <a:rPr lang="nl-BE" sz="1200" b="0" kern="1200" noProof="0" dirty="0">
                          <a:solidFill>
                            <a:schemeClr val="tx1"/>
                          </a:solidFill>
                          <a:latin typeface="+mn-lt"/>
                          <a:ea typeface="+mn-ea"/>
                          <a:cs typeface="+mn-cs"/>
                        </a:rPr>
                        <a:t>Dit project zal het mogelijk maken om de primaire NTU te verminderen door de administratieve obstakels te verminderen die aanvragers ervan weerhouden om een aanvraag in te dienen, en de secundaire NTU door het gemakkelijker te maken om de procedures te begrijpen en te volgen om afhaken tijdens het proces te voorkomen. De verwachte impact is :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De ervaring van rechthebbenden verbeteren door de tijd en frustratie in verband met administratieve procedures te verminderen, waardoor rechthebbenden worden aangemoedigd om hun rechten aan te vragen en te behouden.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Transparantie en communicatie verbeteren, beslissingen begrijpelijker maken en het vertrouwen van gebruikers in het systeem vergroten.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Een meer toegankelijke en inclusieve administratieve omgeving creëren, die in staat is om op een efficiënte en rechtvaardige manier tegemoet te komen aan de uiteenlopende behoeften van rechthebbenden.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8C4A1114-FA57-352C-7AB5-2D0B77B47D15}"/>
              </a:ext>
            </a:extLst>
          </p:cNvPr>
          <p:cNvSpPr/>
          <p:nvPr/>
        </p:nvSpPr>
        <p:spPr bwMode="auto">
          <a:xfrm>
            <a:off x="5710725" y="4579452"/>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F1B5F8B1-F657-C5AF-1FCA-29F023E464F9}"/>
              </a:ext>
            </a:extLst>
          </p:cNvPr>
          <p:cNvSpPr/>
          <p:nvPr/>
        </p:nvSpPr>
        <p:spPr bwMode="auto">
          <a:xfrm>
            <a:off x="6958500" y="4579452"/>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DE9A919C-53A4-1B81-F17E-1B7793CBCDF5}"/>
              </a:ext>
            </a:extLst>
          </p:cNvPr>
          <p:cNvSpPr/>
          <p:nvPr/>
        </p:nvSpPr>
        <p:spPr bwMode="auto">
          <a:xfrm>
            <a:off x="8356460" y="4579452"/>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2" name="Graphic 11" descr="Checkmark outline">
            <a:extLst>
              <a:ext uri="{FF2B5EF4-FFF2-40B4-BE49-F238E27FC236}">
                <a16:creationId xmlns:a16="http://schemas.microsoft.com/office/drawing/2014/main" id="{13D1FDF4-797B-053E-F99A-241BB2D45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4513902"/>
            <a:ext cx="216000" cy="216000"/>
          </a:xfrm>
          <a:prstGeom prst="rect">
            <a:avLst/>
          </a:prstGeom>
        </p:spPr>
      </p:pic>
      <p:pic>
        <p:nvPicPr>
          <p:cNvPr id="10" name="Graphic 9" descr="Checkmark outline">
            <a:extLst>
              <a:ext uri="{FF2B5EF4-FFF2-40B4-BE49-F238E27FC236}">
                <a16:creationId xmlns:a16="http://schemas.microsoft.com/office/drawing/2014/main" id="{8BE3E1F9-7C27-B965-1941-D79F2D0CA0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0609" y="4516977"/>
            <a:ext cx="216000" cy="216000"/>
          </a:xfrm>
          <a:prstGeom prst="rect">
            <a:avLst/>
          </a:prstGeom>
        </p:spPr>
      </p:pic>
    </p:spTree>
    <p:extLst>
      <p:ext uri="{BB962C8B-B14F-4D97-AF65-F5344CB8AC3E}">
        <p14:creationId xmlns:p14="http://schemas.microsoft.com/office/powerpoint/2010/main" val="2221029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5F1BC-687A-C62E-38BE-A3D65B547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B3E05-6AF4-9024-0BEB-8E9B84659BD9}"/>
              </a:ext>
            </a:extLst>
          </p:cNvPr>
          <p:cNvSpPr>
            <a:spLocks noGrp="1"/>
          </p:cNvSpPr>
          <p:nvPr>
            <p:ph type="title"/>
          </p:nvPr>
        </p:nvSpPr>
        <p:spPr/>
        <p:txBody>
          <a:bodyPr/>
          <a:lstStyle/>
          <a:p>
            <a:r>
              <a:rPr lang="nl-BE" noProof="0" dirty="0"/>
              <a:t>Project 1: Interne processen blijven herzien en optimaliseren (2/5)</a:t>
            </a:r>
          </a:p>
        </p:txBody>
      </p:sp>
      <p:sp>
        <p:nvSpPr>
          <p:cNvPr id="6" name="Rectangle 5">
            <a:extLst>
              <a:ext uri="{FF2B5EF4-FFF2-40B4-BE49-F238E27FC236}">
                <a16:creationId xmlns:a16="http://schemas.microsoft.com/office/drawing/2014/main" id="{439C2381-0EE2-CBC4-C3CA-F4DDA1E589F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950724D4-9E6C-DD0D-09BD-485DD00150A6}"/>
              </a:ext>
            </a:extLst>
          </p:cNvPr>
          <p:cNvGraphicFramePr>
            <a:graphicFrameLocks noGrp="1"/>
          </p:cNvGraphicFramePr>
          <p:nvPr>
            <p:extLst>
              <p:ext uri="{D42A27DB-BD31-4B8C-83A1-F6EECF244321}">
                <p14:modId xmlns:p14="http://schemas.microsoft.com/office/powerpoint/2010/main" val="1150879419"/>
              </p:ext>
            </p:extLst>
          </p:nvPr>
        </p:nvGraphicFramePr>
        <p:xfrm>
          <a:off x="484174" y="1592263"/>
          <a:ext cx="8964000" cy="42976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256517">
                <a:tc>
                  <a:txBody>
                    <a:bodyPr/>
                    <a:lstStyle/>
                    <a:p>
                      <a:r>
                        <a:rPr lang="nl-BE" sz="1200" b="1" noProof="0" dirty="0">
                          <a:solidFill>
                            <a:schemeClr val="bg1"/>
                          </a:solidFill>
                        </a:rPr>
                        <a:t>Project 1: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38314">
                <a:tc>
                  <a:txBody>
                    <a:bodyPr/>
                    <a:lstStyle/>
                    <a:p>
                      <a:pPr marL="171450" indent="-171450">
                        <a:buFont typeface="Arial" panose="020B0604020202020204" pitchFamily="34" charset="0"/>
                        <a:buChar char="•"/>
                      </a:pPr>
                      <a:r>
                        <a:rPr lang="nl-BE" sz="1200" b="1" noProof="0" dirty="0"/>
                        <a:t>Actie 1.1: Uitvoering van het project om de schriftelijke communicatie van DG HAN te herschrijven</a:t>
                      </a:r>
                      <a:br>
                        <a:rPr lang="nl-BE" sz="1200" noProof="0" dirty="0"/>
                      </a:br>
                      <a:r>
                        <a:rPr lang="nl-BE" sz="1200" noProof="0" dirty="0"/>
                        <a:t>Momenteel loopt er een project om de 80 brieven die naar rechthebbenden worden gestuurd (bv. uitnodigingen voor beoordelingsgesprekken) te herzien om ze begrijpelijker en toegankelijker te maken. Deze actie bestaat uit het bepalen hoe dit herzieningsproject moet worden uitgevoerd. Dit houdt in dat bepaalde sleutelelementen voor het succes van deze operationalisering moeten worden gedefinieerd:</a:t>
                      </a:r>
                    </a:p>
                    <a:p>
                      <a:pPr marL="361950" indent="-171450">
                        <a:buFont typeface="Wingdings" panose="05000000000000000000" pitchFamily="2" charset="2"/>
                        <a:buChar char="Ø"/>
                      </a:pPr>
                      <a:r>
                        <a:rPr lang="nl-BE" sz="1200" noProof="0" dirty="0"/>
                        <a:t>Hoe evalueer je de herziening van de brieven vanuit het perspectief van de rechthebbenden? Werkgroep met rechthebbenden? Een "test" naar een willekeurige groep rechthebbenden sturen en om feedback vragen? </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BE" sz="1200" noProof="0" dirty="0"/>
                        <a:t>Wat is het proces voor het verzenden van de brieven: wanneer wel/niet brieven verzenden? In welke stap van het proces? etc.</a:t>
                      </a:r>
                    </a:p>
                    <a:p>
                      <a:pPr marL="361950" indent="-171450">
                        <a:buFont typeface="Wingdings" panose="05000000000000000000" pitchFamily="2" charset="2"/>
                        <a:buChar char="Ø"/>
                      </a:pPr>
                      <a:r>
                        <a:rPr lang="nl-BE" sz="1200" noProof="0" dirty="0"/>
                        <a:t>Hoe het </a:t>
                      </a:r>
                      <a:r>
                        <a:rPr lang="nl-BE" sz="1200" noProof="0" dirty="0" err="1"/>
                        <a:t>postverzendproces</a:t>
                      </a:r>
                      <a:r>
                        <a:rPr lang="nl-BE" sz="1200" noProof="0" dirty="0"/>
                        <a:t> integreren in beschikbare tools (TETRA/TRIA)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52000">
                <a:tc>
                  <a:txBody>
                    <a:bodyPr/>
                    <a:lstStyle/>
                    <a:p>
                      <a:pPr marL="171450" indent="-171450">
                        <a:buFont typeface="Arial" panose="020B0604020202020204" pitchFamily="34" charset="0"/>
                        <a:buChar char="•"/>
                      </a:pPr>
                      <a:r>
                        <a:rPr lang="nl-BE" sz="1200" b="1" noProof="0" dirty="0"/>
                        <a:t>Actie 1.2: Een proces opzetten voor het </a:t>
                      </a:r>
                      <a:r>
                        <a:rPr lang="nl-BE" sz="1200" b="1" noProof="0" dirty="0" err="1"/>
                        <a:t>hercontacteren</a:t>
                      </a:r>
                      <a:r>
                        <a:rPr lang="nl-BE" sz="1200" b="1" noProof="0" dirty="0"/>
                        <a:t> van afhakers</a:t>
                      </a:r>
                      <a:br>
                        <a:rPr lang="nl-BE" sz="1200" noProof="0" dirty="0"/>
                      </a:br>
                      <a:r>
                        <a:rPr lang="nl-BE" sz="1200" noProof="0" dirty="0"/>
                        <a:t>Deze actie houdt rekening met 2 specifieke soorten afhakers:</a:t>
                      </a:r>
                    </a:p>
                    <a:p>
                      <a:pPr marL="361950" lvl="1" indent="-171450">
                        <a:buFont typeface="Courier New" panose="02070309020205020404" pitchFamily="49" charset="0"/>
                        <a:buChar char="o"/>
                      </a:pPr>
                      <a:r>
                        <a:rPr lang="nl-BE" sz="1200" i="1" noProof="0" dirty="0"/>
                        <a:t>Intake </a:t>
                      </a:r>
                      <a:r>
                        <a:rPr lang="nl-BE" sz="1200" noProof="0" dirty="0"/>
                        <a:t>afhakers: rechthebbenden die het </a:t>
                      </a:r>
                      <a:r>
                        <a:rPr lang="nl-BE" sz="1200" i="1" noProof="0" dirty="0"/>
                        <a:t>intakeproces</a:t>
                      </a:r>
                      <a:r>
                        <a:rPr lang="nl-BE" sz="1200" noProof="0" dirty="0"/>
                        <a:t> starten maar niet valideren.</a:t>
                      </a:r>
                    </a:p>
                    <a:p>
                      <a:pPr marL="361950" lvl="1" indent="-171450">
                        <a:buFont typeface="Courier New" panose="02070309020205020404" pitchFamily="49" charset="0"/>
                        <a:buChar char="o"/>
                      </a:pPr>
                      <a:r>
                        <a:rPr lang="nl-BE" sz="1200" noProof="0" dirty="0"/>
                        <a:t>Afwijzing wegens administratieve redenen: zaken die uiteindelijk worden afgewezen wegens een gebrek aan gevraagde informatie ("administratieve" afwijzing door de rechthebbende).</a:t>
                      </a:r>
                    </a:p>
                    <a:p>
                      <a:pPr marL="190500" lvl="1" indent="0">
                        <a:buFont typeface="Courier New" panose="02070309020205020404" pitchFamily="49" charset="0"/>
                        <a:buNone/>
                      </a:pPr>
                      <a:r>
                        <a:rPr lang="nl-BE" sz="1200" noProof="0" dirty="0"/>
                        <a:t>Het idee is om periodiek (nader te bepalen) de lijst van deze afhakers uit het systeem te halen en te analyseren of deze zaken al dan niet moeten worden vervolgd. En zo ja, om daarna contact op te nemen met de rechthebbenden. </a:t>
                      </a:r>
                    </a:p>
                    <a:p>
                      <a:pPr marL="190500" lvl="1" indent="0">
                        <a:buFont typeface="Courier New" panose="02070309020205020404" pitchFamily="49" charset="0"/>
                        <a:buNone/>
                      </a:pPr>
                      <a:r>
                        <a:rPr lang="nl-BE" sz="1200" noProof="0" dirty="0"/>
                        <a:t>Op lange termijn zou dit proces kunnen worden geautomatiseerd met behulp van de digitale instrumenten van DG HAN door de geëxtraheerde lijst van afhakers in TETRA (in de toekomst TRIA) in te voeren en de verzending van een standaardbrief (in FR, NL of DU) naar de rechthebbende te automatiseren. Deze automatisering zou het proces efficiënter maken, aangezien het momenteel veel manueel werk van de </a:t>
                      </a:r>
                      <a:r>
                        <a:rPr lang="nl-BE" sz="1200" noProof="0" dirty="0" err="1"/>
                        <a:t>MA's</a:t>
                      </a:r>
                      <a:r>
                        <a:rPr lang="nl-BE" sz="1200" noProof="0" dirty="0"/>
                        <a:t> vergt (analyse van de geëxtraheerde lijst, individueel </a:t>
                      </a:r>
                      <a:r>
                        <a:rPr lang="nl-BE" sz="1200" noProof="0" dirty="0" err="1"/>
                        <a:t>hercontact</a:t>
                      </a:r>
                      <a:r>
                        <a:rPr lang="nl-BE" sz="1200" noProof="0" dirty="0"/>
                        <a:t>, integratie van nota's in het systeem, ...) (zie actie 8.4: inclusieve verbetering van TRIA).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01007357"/>
                  </a:ext>
                </a:extLst>
              </a:tr>
            </a:tbl>
          </a:graphicData>
        </a:graphic>
      </p:graphicFrame>
      <p:sp>
        <p:nvSpPr>
          <p:cNvPr id="4" name="Star: 5 Points 3">
            <a:extLst>
              <a:ext uri="{FF2B5EF4-FFF2-40B4-BE49-F238E27FC236}">
                <a16:creationId xmlns:a16="http://schemas.microsoft.com/office/drawing/2014/main" id="{DFF6F9BC-12F5-BA68-ECB0-9E5E159ABE59}"/>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 name="Star: 5 Points 4">
            <a:extLst>
              <a:ext uri="{FF2B5EF4-FFF2-40B4-BE49-F238E27FC236}">
                <a16:creationId xmlns:a16="http://schemas.microsoft.com/office/drawing/2014/main" id="{00A35C29-31B0-01BD-971A-27169B2C47C7}"/>
              </a:ext>
            </a:extLst>
          </p:cNvPr>
          <p:cNvSpPr/>
          <p:nvPr/>
        </p:nvSpPr>
        <p:spPr bwMode="auto">
          <a:xfrm>
            <a:off x="144758" y="362704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246733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57F28-036E-E08A-3844-280E2534A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C5223-4BA5-D835-91A9-B0DAE14F82B5}"/>
              </a:ext>
            </a:extLst>
          </p:cNvPr>
          <p:cNvSpPr>
            <a:spLocks noGrp="1"/>
          </p:cNvSpPr>
          <p:nvPr>
            <p:ph type="title"/>
          </p:nvPr>
        </p:nvSpPr>
        <p:spPr/>
        <p:txBody>
          <a:bodyPr/>
          <a:lstStyle/>
          <a:p>
            <a:r>
              <a:rPr lang="nl-BE" noProof="0" dirty="0"/>
              <a:t>Project 1: Interne processen blijven herzien en optimaliseren (3/5)</a:t>
            </a:r>
          </a:p>
        </p:txBody>
      </p:sp>
      <p:sp>
        <p:nvSpPr>
          <p:cNvPr id="6" name="Rectangle 5">
            <a:extLst>
              <a:ext uri="{FF2B5EF4-FFF2-40B4-BE49-F238E27FC236}">
                <a16:creationId xmlns:a16="http://schemas.microsoft.com/office/drawing/2014/main" id="{16F293D6-3956-C93A-9668-C34F34AA3A8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11962E13-EA53-79F3-4E4B-B3354E1CD23C}"/>
              </a:ext>
            </a:extLst>
          </p:cNvPr>
          <p:cNvGraphicFramePr>
            <a:graphicFrameLocks noGrp="1"/>
          </p:cNvGraphicFramePr>
          <p:nvPr>
            <p:extLst>
              <p:ext uri="{D42A27DB-BD31-4B8C-83A1-F6EECF244321}">
                <p14:modId xmlns:p14="http://schemas.microsoft.com/office/powerpoint/2010/main" val="319818270"/>
              </p:ext>
            </p:extLst>
          </p:nvPr>
        </p:nvGraphicFramePr>
        <p:xfrm>
          <a:off x="484174" y="1592263"/>
          <a:ext cx="8964000" cy="29260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nl-BE" sz="1200" b="1" noProof="0" dirty="0"/>
                        <a:t>Actie 1.3: Verder optimaliseren van interne processen</a:t>
                      </a:r>
                      <a:br>
                        <a:rPr lang="nl-BE" sz="1200" b="1" noProof="0" dirty="0"/>
                      </a:br>
                      <a:r>
                        <a:rPr lang="nl-BE" sz="1200" noProof="0" dirty="0"/>
                        <a:t>Het doel van deze actie is het voortzetten van de discussie over het herzien en optimaliseren van interne processen die is gestart tijdens de discussiesessies als onderdeel van het onderzoek naar de oorzaken van de NTU, op basis van de </a:t>
                      </a:r>
                      <a:r>
                        <a:rPr lang="nl-BE" sz="1200" i="1" noProof="0" dirty="0"/>
                        <a:t>client </a:t>
                      </a:r>
                      <a:r>
                        <a:rPr lang="nl-BE" sz="1200" i="1" noProof="0" dirty="0" err="1"/>
                        <a:t>journey</a:t>
                      </a:r>
                      <a:r>
                        <a:rPr lang="nl-BE" sz="1200" i="1" noProof="0" dirty="0"/>
                        <a:t> </a:t>
                      </a:r>
                      <a:r>
                        <a:rPr lang="nl-BE" sz="1200" noProof="0" dirty="0"/>
                        <a:t>en aanvullende verbeterpunten te identificeren. Hier volgt </a:t>
                      </a:r>
                      <a:r>
                        <a:rPr lang="nl-BE" sz="1200" u="none" noProof="0" dirty="0"/>
                        <a:t>een </a:t>
                      </a:r>
                      <a:r>
                        <a:rPr lang="nl-BE" sz="1200" u="sng" noProof="0" dirty="0"/>
                        <a:t>niet-limitatieve</a:t>
                      </a:r>
                      <a:r>
                        <a:rPr lang="nl-BE" sz="1200" u="none" noProof="0" dirty="0"/>
                        <a:t> </a:t>
                      </a:r>
                      <a:r>
                        <a:rPr lang="nl-BE" sz="1200" noProof="0" dirty="0"/>
                        <a:t>lijst van enkele procesvoorstellen die overwogen moeten worden:</a:t>
                      </a:r>
                      <a:endParaRPr lang="nl-BE" noProof="0" dirty="0"/>
                    </a:p>
                    <a:p>
                      <a:pPr marL="361950" lvl="1" indent="-171450">
                        <a:buFont typeface="Courier New" panose="02070309020205020404" pitchFamily="49" charset="0"/>
                        <a:buChar char="o"/>
                      </a:pPr>
                      <a:r>
                        <a:rPr lang="nl-BE" sz="1200" noProof="0" dirty="0"/>
                        <a:t>Herziening van het proces voor het coderen van "gespreksredenen" (gesprekskwalificatie in </a:t>
                      </a:r>
                      <a:r>
                        <a:rPr lang="nl-BE" sz="1200" noProof="0" dirty="0" err="1"/>
                        <a:t>Genesys</a:t>
                      </a:r>
                      <a:r>
                        <a:rPr lang="nl-BE" sz="1200" noProof="0" dirty="0"/>
                        <a:t>) door </a:t>
                      </a:r>
                      <a:r>
                        <a:rPr lang="nl-BE" sz="1200" i="1" noProof="0" dirty="0"/>
                        <a:t>call </a:t>
                      </a:r>
                      <a:r>
                        <a:rPr lang="nl-BE" sz="1200" i="1" noProof="0" dirty="0" err="1"/>
                        <a:t>takers</a:t>
                      </a:r>
                      <a:r>
                        <a:rPr lang="nl-BE" sz="1200" i="1" noProof="0" dirty="0"/>
                        <a:t> </a:t>
                      </a:r>
                      <a:r>
                        <a:rPr lang="nl-BE" sz="1200" noProof="0" dirty="0"/>
                        <a:t>aan het einde van gesprekken, om betere monitoring van verbeteracties ter vermindering van NTU mogelijk te maken, evenals de indicatoren voor het meten van NTU . De gesprekskwalificatie moet worden aangepast binnen de grenzen van het </a:t>
                      </a:r>
                      <a:r>
                        <a:rPr lang="nl-BE" sz="1200" noProof="0" dirty="0" err="1"/>
                        <a:t>Genesys</a:t>
                      </a:r>
                      <a:r>
                        <a:rPr lang="nl-BE" sz="1200" noProof="0" dirty="0"/>
                        <a:t>-programma en in nauwe samenwerking met de ervaringsdeskundigen en hun coördinatoren (SPP IS), zodat DG HAN zijn NTU-beleid kan aanpassen aan de NTU-signalen die worden gemeten door de ervaringsdeskundigen die bij DG HAN zijn gedetacheerd.</a:t>
                      </a:r>
                    </a:p>
                    <a:p>
                      <a:pPr marL="361950" lvl="1" indent="-171450">
                        <a:buFont typeface="Courier New" panose="02070309020205020404" pitchFamily="49" charset="0"/>
                        <a:buChar char="o"/>
                      </a:pPr>
                      <a:r>
                        <a:rPr lang="nl-BE" sz="1200" noProof="0" dirty="0"/>
                        <a:t>Definitie van een proces dat de momenteel bestaande mogelijkheid voor een rechthebbende om herhaaldelijk nieuwe verzoeken in te dienen blokkeert (bij afwijzing van de eerste verzoeken of bij gebrek aan informatie over het verzoek dat nog loopt). </a:t>
                      </a:r>
                    </a:p>
                    <a:p>
                      <a:pPr marL="361950" lvl="1" indent="-171450">
                        <a:buFont typeface="Courier New" panose="02070309020205020404" pitchFamily="49" charset="0"/>
                        <a:buChar char="o"/>
                      </a:pPr>
                      <a:r>
                        <a:rPr lang="nl-BE" sz="1200" noProof="0" dirty="0"/>
                        <a:t>Vaststelling van een proactief kennisgevingsproces waarmee rechthebbenden kunnen worden geïnformeerd/gecontacteerd die na een verandering in hun inkomen (stijging of daling) niet langer of opnieuw voldoen aan de criteria voor bepaalde rechten. Deze kennisgeving zou automatisch en buiten de vijfjaarlijkse herziening plaatsvinden.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
        <p:nvSpPr>
          <p:cNvPr id="4" name="Star: 5 Points 3">
            <a:extLst>
              <a:ext uri="{FF2B5EF4-FFF2-40B4-BE49-F238E27FC236}">
                <a16:creationId xmlns:a16="http://schemas.microsoft.com/office/drawing/2014/main" id="{EFFE3157-6B35-66F2-EC32-0E140AEC23F7}"/>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3409023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88CE1-D401-B7D5-9A37-1264B181D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763F8-A130-CD19-94B3-805D347410A0}"/>
              </a:ext>
            </a:extLst>
          </p:cNvPr>
          <p:cNvSpPr>
            <a:spLocks noGrp="1"/>
          </p:cNvSpPr>
          <p:nvPr>
            <p:ph type="title"/>
          </p:nvPr>
        </p:nvSpPr>
        <p:spPr/>
        <p:txBody>
          <a:bodyPr/>
          <a:lstStyle/>
          <a:p>
            <a:r>
              <a:rPr lang="nl-BE" noProof="0" dirty="0"/>
              <a:t>Project 1: Interne processen blijven herzien en optimaliseren (4/5)</a:t>
            </a:r>
          </a:p>
        </p:txBody>
      </p:sp>
      <p:sp>
        <p:nvSpPr>
          <p:cNvPr id="6" name="Rectangle 5">
            <a:extLst>
              <a:ext uri="{FF2B5EF4-FFF2-40B4-BE49-F238E27FC236}">
                <a16:creationId xmlns:a16="http://schemas.microsoft.com/office/drawing/2014/main" id="{BFFF3054-A218-CD4E-0DD8-D57DD295A38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DC61BE04-BCEC-E5E6-0445-CC18CE656444}"/>
              </a:ext>
            </a:extLst>
          </p:cNvPr>
          <p:cNvGraphicFramePr>
            <a:graphicFrameLocks noGrp="1"/>
          </p:cNvGraphicFramePr>
          <p:nvPr>
            <p:extLst>
              <p:ext uri="{D42A27DB-BD31-4B8C-83A1-F6EECF244321}">
                <p14:modId xmlns:p14="http://schemas.microsoft.com/office/powerpoint/2010/main" val="1465861374"/>
              </p:ext>
            </p:extLst>
          </p:nvPr>
        </p:nvGraphicFramePr>
        <p:xfrm>
          <a:off x="484174" y="1592263"/>
          <a:ext cx="8964000" cy="40233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nl-BE" sz="1200" b="1" noProof="0" dirty="0"/>
                        <a:t>Actie 1.4: </a:t>
                      </a:r>
                      <a:r>
                        <a:rPr lang="nl-BE" sz="1200" b="1" i="0" noProof="0" dirty="0"/>
                        <a:t>De</a:t>
                      </a:r>
                      <a:r>
                        <a:rPr lang="nl-BE" sz="1200" b="1" i="1" noProof="0" dirty="0"/>
                        <a:t> intake </a:t>
                      </a:r>
                      <a:r>
                        <a:rPr lang="nl-BE" sz="1200" b="1" i="0" noProof="0" dirty="0"/>
                        <a:t>heroverwegen</a:t>
                      </a:r>
                      <a:br>
                        <a:rPr lang="nl-BE" sz="1200" noProof="0" dirty="0"/>
                      </a:br>
                      <a:r>
                        <a:rPr lang="nl-BE" sz="1200" noProof="0" dirty="0"/>
                        <a:t>Momenteel is de tijd tussen </a:t>
                      </a:r>
                      <a:r>
                        <a:rPr lang="nl-BE" sz="1200" i="1" noProof="0" dirty="0"/>
                        <a:t>intake </a:t>
                      </a:r>
                      <a:r>
                        <a:rPr lang="nl-BE" sz="1200" noProof="0" dirty="0"/>
                        <a:t>en consultatie of onderzoek op stukken veel te lang (meerdere maanden). Dit is deels te wijten aan de enorme werklast van DG HAN en deels aan het feit dat DG HAN niet altijd de nodige middelen beschikbaar heeft voor het beoordelingsproces. Bovendien bevat de </a:t>
                      </a:r>
                      <a:r>
                        <a:rPr lang="nl-BE" sz="1200" i="1" noProof="0" dirty="0"/>
                        <a:t>intake </a:t>
                      </a:r>
                      <a:r>
                        <a:rPr lang="nl-BE" sz="1200" noProof="0" dirty="0"/>
                        <a:t>een algemeen gedeelte met algemene identificatiegegevens en vragen over de beoordeling van handicaps (om autonomie en resterende verdiencapaciteit te evalueren), wat het invullen van het formulier soms ingewikkeld en omslachtig maakt. Als gevolg van deze 2 factoren is het mogelijk dat de rechthebbende, wanneer hij of zij het evaluatiegesprek bijwoont, zich niet meer herinnert wat vooraf werd meegedeeld, wat leidt tot teleurstelling over het proces. </a:t>
                      </a:r>
                      <a:br>
                        <a:rPr lang="nl-BE" sz="1200" noProof="0" dirty="0"/>
                      </a:br>
                      <a:r>
                        <a:rPr lang="nl-BE" sz="1200" noProof="0" dirty="0"/>
                        <a:t>De bedenkingen over het intakeproces richten zich voornamelijk op :</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BE" sz="1200" noProof="0" dirty="0"/>
                        <a:t>Herziening van de </a:t>
                      </a:r>
                      <a:r>
                        <a:rPr lang="nl-BE" sz="1200" i="1" noProof="0" dirty="0"/>
                        <a:t>intakevragen </a:t>
                      </a:r>
                      <a:r>
                        <a:rPr lang="nl-BE" sz="1200" noProof="0" dirty="0"/>
                        <a:t>om ze te vereenvoudigen en toch inclusief te houden, maar ook het verwijderen van de vragen over de handicapbeoordeling die soms dubbel gesteld kunnen worden (omdat ze ook tijdens het medisch consult gesteld kunnen worden) om een gevoel van herhaling bij de rechthebbenden te voorkomen. </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BE" sz="1200" noProof="0" dirty="0"/>
                        <a:t>Het verkorten van </a:t>
                      </a:r>
                      <a:r>
                        <a:rPr lang="nl-BE" sz="1200" i="1" noProof="0" dirty="0"/>
                        <a:t>de intake </a:t>
                      </a:r>
                      <a:r>
                        <a:rPr lang="nl-BE" sz="1200" noProof="0" dirty="0"/>
                        <a:t>zou meer flexibiliteit bieden en zou het ook mogelijk maken om verzoeken vanaf het begin te screenen om te zien of ze al dan niet gerechtvaardigd zijn.</a:t>
                      </a:r>
                    </a:p>
                    <a:p>
                      <a:pPr marL="361950" indent="-171450">
                        <a:buFont typeface="Wingdings" panose="05000000000000000000" pitchFamily="2" charset="2"/>
                        <a:buChar char="Ø"/>
                      </a:pPr>
                      <a:r>
                        <a:rPr lang="nl-BE" sz="1200" noProof="0" dirty="0"/>
                        <a:t>De chronologie van het proces herzien om de voordelen te analyseren van het later in het proces plaatsen van het sociale gesprek. Hierdoor zou er meer tijd zijn voor discussie en uitleg, waardoor de persoon met een beperking de kans krijgt om zijn verhaal en zijn situatie te delen, maar ook om hem eventueel door te verwijzen naar andere organisaties (doorverwijzing door MA) of om te kijken of er andere aanvullende rechten kunnen worden aangevraagd.</a:t>
                      </a:r>
                    </a:p>
                    <a:p>
                      <a:pPr marL="190500" indent="0">
                        <a:buFont typeface="Wingdings" panose="05000000000000000000" pitchFamily="2" charset="2"/>
                        <a:buNone/>
                      </a:pPr>
                      <a:r>
                        <a:rPr lang="nl-BE" sz="1200" noProof="0" dirty="0"/>
                        <a:t>Bij het heroverwegen van de inhoud, maar ook het proces, van de </a:t>
                      </a:r>
                      <a:r>
                        <a:rPr lang="nl-BE" sz="1200" i="1" noProof="0" dirty="0"/>
                        <a:t>intake</a:t>
                      </a:r>
                      <a:r>
                        <a:rPr lang="nl-BE" sz="1200" noProof="0" dirty="0"/>
                        <a:t>, zal het ook belangrijk zijn om parallel daaraan de regels te herzien met betrekking tot het moment waarop een persoon zijn rechten begint uit te oefenen (wanneer de </a:t>
                      </a:r>
                      <a:r>
                        <a:rPr lang="nl-BE" sz="1200" i="1" noProof="0" dirty="0"/>
                        <a:t>intake</a:t>
                      </a:r>
                      <a:r>
                        <a:rPr lang="nl-BE" sz="1200" noProof="0" dirty="0"/>
                        <a:t> is gevalideerd, wanneer alle documenten aan DG HAN zijn verstrekt, enz.) </a:t>
                      </a:r>
                      <a:r>
                        <a:rPr lang="nl-BE" sz="1200" i="1" noProof="0" dirty="0"/>
                        <a:t>– zie Actie 9.1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7793234"/>
                  </a:ext>
                </a:extLst>
              </a:tr>
            </a:tbl>
          </a:graphicData>
        </a:graphic>
      </p:graphicFrame>
      <p:sp>
        <p:nvSpPr>
          <p:cNvPr id="4" name="Star: 5 Points 3">
            <a:extLst>
              <a:ext uri="{FF2B5EF4-FFF2-40B4-BE49-F238E27FC236}">
                <a16:creationId xmlns:a16="http://schemas.microsoft.com/office/drawing/2014/main" id="{14ACFDB5-D718-663F-50C8-CE9DC7D3C68B}"/>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285005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C6F6-E6ED-B640-7DDB-537B7F5A4BB8}"/>
            </a:ext>
          </a:extLst>
        </p:cNvPr>
        <p:cNvGrpSpPr/>
        <p:nvPr/>
      </p:nvGrpSpPr>
      <p:grpSpPr>
        <a:xfrm>
          <a:off x="0" y="0"/>
          <a:ext cx="0" cy="0"/>
          <a:chOff x="0" y="0"/>
          <a:chExt cx="0" cy="0"/>
        </a:xfrm>
      </p:grpSpPr>
      <p:sp>
        <p:nvSpPr>
          <p:cNvPr id="8" name="Arrow: Pentagon 7">
            <a:extLst>
              <a:ext uri="{FF2B5EF4-FFF2-40B4-BE49-F238E27FC236}">
                <a16:creationId xmlns:a16="http://schemas.microsoft.com/office/drawing/2014/main" id="{FFC234A1-34AF-39F7-587B-5F56462D7139}"/>
              </a:ext>
            </a:extLst>
          </p:cNvPr>
          <p:cNvSpPr/>
          <p:nvPr/>
        </p:nvSpPr>
        <p:spPr bwMode="auto">
          <a:xfrm>
            <a:off x="6696352" y="1863174"/>
            <a:ext cx="2448000" cy="1884293"/>
          </a:xfrm>
          <a:prstGeom prst="homePlate">
            <a:avLst>
              <a:gd name="adj" fmla="val 22603"/>
            </a:avLst>
          </a:prstGeom>
          <a:solidFill>
            <a:srgbClr val="BDAB7F"/>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latin typeface="Calibri Light" panose="020F0302020204030204" pitchFamily="34" charset="0"/>
              </a:rPr>
              <a:t>Ontwikkeling van een </a:t>
            </a:r>
            <a:r>
              <a:rPr lang="nl-BE" sz="1600" noProof="0" dirty="0">
                <a:latin typeface="Calibri Light" panose="020F0302020204030204" pitchFamily="34" charset="0"/>
              </a:rPr>
              <a:t>geprioriteerd actieplan </a:t>
            </a:r>
            <a:r>
              <a:rPr lang="nl-BE" sz="1600" b="0" noProof="0" dirty="0">
                <a:latin typeface="Calibri Light" panose="020F0302020204030204" pitchFamily="34" charset="0"/>
              </a:rPr>
              <a:t>en opvolgings-methode</a:t>
            </a:r>
            <a:endParaRPr lang="nl-BE" sz="1600" noProof="0" dirty="0">
              <a:latin typeface="Calibri Light" panose="020F0302020204030204" pitchFamily="34" charset="0"/>
            </a:endParaRPr>
          </a:p>
        </p:txBody>
      </p:sp>
      <p:sp>
        <p:nvSpPr>
          <p:cNvPr id="9" name="Arrow: Chevron 8">
            <a:extLst>
              <a:ext uri="{FF2B5EF4-FFF2-40B4-BE49-F238E27FC236}">
                <a16:creationId xmlns:a16="http://schemas.microsoft.com/office/drawing/2014/main" id="{A150A953-D093-A3FF-EF5B-8AFF42901F5D}"/>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2" name="Title 1">
            <a:extLst>
              <a:ext uri="{FF2B5EF4-FFF2-40B4-BE49-F238E27FC236}">
                <a16:creationId xmlns:a16="http://schemas.microsoft.com/office/drawing/2014/main" id="{34D47E3C-3F61-D090-D01E-4349DB30F932}"/>
              </a:ext>
            </a:extLst>
          </p:cNvPr>
          <p:cNvSpPr>
            <a:spLocks noGrp="1"/>
          </p:cNvSpPr>
          <p:nvPr>
            <p:ph type="title"/>
          </p:nvPr>
        </p:nvSpPr>
        <p:spPr/>
        <p:txBody>
          <a:bodyPr/>
          <a:lstStyle/>
          <a:p>
            <a:r>
              <a:rPr lang="nl-BE" noProof="0" dirty="0"/>
              <a:t>Een project uitgevoerd in meerdere fasen, in voortdurende samenwerking met stakeholders, waardoor een gedetailleerd actieplan kan worden ontwikkeld met een prioritering van de verschillende projecten</a:t>
            </a:r>
          </a:p>
        </p:txBody>
      </p:sp>
      <p:sp>
        <p:nvSpPr>
          <p:cNvPr id="3" name="Rectangle 4">
            <a:extLst>
              <a:ext uri="{FF2B5EF4-FFF2-40B4-BE49-F238E27FC236}">
                <a16:creationId xmlns:a16="http://schemas.microsoft.com/office/drawing/2014/main" id="{C65E3D50-629B-FAAF-022A-2D40AB030F9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Introductie</a:t>
            </a:r>
          </a:p>
        </p:txBody>
      </p:sp>
      <p:sp>
        <p:nvSpPr>
          <p:cNvPr id="6" name="Arrow: Pentagon 5">
            <a:extLst>
              <a:ext uri="{FF2B5EF4-FFF2-40B4-BE49-F238E27FC236}">
                <a16:creationId xmlns:a16="http://schemas.microsoft.com/office/drawing/2014/main" id="{9A314495-1BE1-E31E-13A1-33D10CCFBC3C}"/>
              </a:ext>
            </a:extLst>
          </p:cNvPr>
          <p:cNvSpPr/>
          <p:nvPr/>
        </p:nvSpPr>
        <p:spPr bwMode="auto">
          <a:xfrm>
            <a:off x="4675403" y="1862760"/>
            <a:ext cx="2448000" cy="1884293"/>
          </a:xfrm>
          <a:prstGeom prst="homePlate">
            <a:avLst>
              <a:gd name="adj" fmla="val 22603"/>
            </a:avLst>
          </a:prstGeom>
          <a:solidFill>
            <a:srgbClr val="CDC09F"/>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latin typeface="Calibri Light" panose="020F0302020204030204" pitchFamily="34" charset="0"/>
              </a:rPr>
              <a:t>Identificatie van </a:t>
            </a:r>
            <a:r>
              <a:rPr lang="nl-BE" sz="1600" noProof="0" dirty="0">
                <a:latin typeface="Calibri Light" panose="020F0302020204030204" pitchFamily="34" charset="0"/>
              </a:rPr>
              <a:t>prioritaire uitdagingen </a:t>
            </a:r>
            <a:r>
              <a:rPr lang="nl-BE" sz="1600" b="0" noProof="0" dirty="0">
                <a:latin typeface="Calibri Light" panose="020F0302020204030204" pitchFamily="34" charset="0"/>
              </a:rPr>
              <a:t>door middel van </a:t>
            </a:r>
            <a:r>
              <a:rPr lang="nl-BE" sz="1600" noProof="0" dirty="0">
                <a:latin typeface="Calibri Light" panose="020F0302020204030204" pitchFamily="34" charset="0"/>
              </a:rPr>
              <a:t>samenwerking</a:t>
            </a:r>
            <a:r>
              <a:rPr lang="nl-BE" sz="1600" b="0" noProof="0" dirty="0">
                <a:latin typeface="Calibri Light" panose="020F0302020204030204" pitchFamily="34" charset="0"/>
              </a:rPr>
              <a:t> met de teams</a:t>
            </a:r>
          </a:p>
        </p:txBody>
      </p:sp>
      <p:sp>
        <p:nvSpPr>
          <p:cNvPr id="7" name="Arrow: Chevron 6">
            <a:extLst>
              <a:ext uri="{FF2B5EF4-FFF2-40B4-BE49-F238E27FC236}">
                <a16:creationId xmlns:a16="http://schemas.microsoft.com/office/drawing/2014/main" id="{53BD1357-3782-2E74-137A-23DB52BDB7A4}"/>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4" name="Arrow: Pentagon 3">
            <a:extLst>
              <a:ext uri="{FF2B5EF4-FFF2-40B4-BE49-F238E27FC236}">
                <a16:creationId xmlns:a16="http://schemas.microsoft.com/office/drawing/2014/main" id="{8DDF2251-6CBD-FEC7-7E68-24F3E394C2EC}"/>
              </a:ext>
            </a:extLst>
          </p:cNvPr>
          <p:cNvSpPr/>
          <p:nvPr/>
        </p:nvSpPr>
        <p:spPr bwMode="auto">
          <a:xfrm>
            <a:off x="2675146" y="1862760"/>
            <a:ext cx="2448000" cy="1884293"/>
          </a:xfrm>
          <a:prstGeom prst="homePlate">
            <a:avLst>
              <a:gd name="adj" fmla="val 22603"/>
            </a:avLst>
          </a:prstGeom>
          <a:solidFill>
            <a:srgbClr val="DCD3BE"/>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latin typeface="Calibri Light" panose="020F0302020204030204" pitchFamily="34" charset="0"/>
              </a:rPr>
              <a:t>Samenvatting van de </a:t>
            </a:r>
            <a:r>
              <a:rPr lang="nl-BE" sz="1600" noProof="0" dirty="0">
                <a:latin typeface="Calibri Light" panose="020F0302020204030204" pitchFamily="34" charset="0"/>
              </a:rPr>
              <a:t>AS IS-situatie </a:t>
            </a:r>
            <a:r>
              <a:rPr lang="nl-BE" sz="1600" b="0" noProof="0" dirty="0">
                <a:latin typeface="Calibri Light" panose="020F0302020204030204" pitchFamily="34" charset="0"/>
              </a:rPr>
              <a:t>op basis van kwalitatief en kwantitatief veldwerk</a:t>
            </a:r>
          </a:p>
        </p:txBody>
      </p:sp>
      <p:sp>
        <p:nvSpPr>
          <p:cNvPr id="12" name="Arrow: Chevron 11">
            <a:extLst>
              <a:ext uri="{FF2B5EF4-FFF2-40B4-BE49-F238E27FC236}">
                <a16:creationId xmlns:a16="http://schemas.microsoft.com/office/drawing/2014/main" id="{2FD2C214-C859-D672-A682-3EF612726678}"/>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1" name="Arrow: Pentagon 10">
            <a:extLst>
              <a:ext uri="{FF2B5EF4-FFF2-40B4-BE49-F238E27FC236}">
                <a16:creationId xmlns:a16="http://schemas.microsoft.com/office/drawing/2014/main" id="{7A19E877-374E-F72C-B002-31D3E6BD11FA}"/>
              </a:ext>
            </a:extLst>
          </p:cNvPr>
          <p:cNvSpPr/>
          <p:nvPr/>
        </p:nvSpPr>
        <p:spPr bwMode="auto">
          <a:xfrm>
            <a:off x="854766" y="1862760"/>
            <a:ext cx="2262121" cy="1884293"/>
          </a:xfrm>
          <a:prstGeom prst="homePlate">
            <a:avLst>
              <a:gd name="adj" fmla="val 22603"/>
            </a:avLst>
          </a:prstGeom>
          <a:solidFill>
            <a:srgbClr val="EBE6D9"/>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noProof="0" dirty="0">
                <a:latin typeface="Calibri Light" panose="020F0302020204030204" pitchFamily="34" charset="0"/>
              </a:rPr>
              <a:t>Literatuuronderzoek</a:t>
            </a:r>
            <a:r>
              <a:rPr lang="nl-BE" sz="1600" b="0" noProof="0" dirty="0">
                <a:latin typeface="Calibri Light" panose="020F0302020204030204" pitchFamily="34" charset="0"/>
              </a:rPr>
              <a:t> dat heeft geleid tot een voorgestelde </a:t>
            </a:r>
            <a:r>
              <a:rPr lang="nl-BE" sz="1600" noProof="0" dirty="0">
                <a:latin typeface="Calibri Light" panose="020F0302020204030204" pitchFamily="34" charset="0"/>
              </a:rPr>
              <a:t>definitie van NTU </a:t>
            </a:r>
            <a:r>
              <a:rPr lang="nl-BE" sz="1600" b="0" noProof="0" dirty="0">
                <a:latin typeface="Calibri Light" panose="020F0302020204030204" pitchFamily="34" charset="0"/>
              </a:rPr>
              <a:t>in de context van handicap</a:t>
            </a:r>
          </a:p>
        </p:txBody>
      </p:sp>
    </p:spTree>
    <p:extLst>
      <p:ext uri="{BB962C8B-B14F-4D97-AF65-F5344CB8AC3E}">
        <p14:creationId xmlns:p14="http://schemas.microsoft.com/office/powerpoint/2010/main" val="3241979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7C0C-2D7B-F3FE-FAB0-79AB23AB257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7325AE-7126-675C-5360-344112343FB0}"/>
              </a:ext>
            </a:extLst>
          </p:cNvPr>
          <p:cNvSpPr>
            <a:spLocks noGrp="1"/>
          </p:cNvSpPr>
          <p:nvPr>
            <p:ph type="title"/>
          </p:nvPr>
        </p:nvSpPr>
        <p:spPr/>
        <p:txBody>
          <a:bodyPr/>
          <a:lstStyle/>
          <a:p>
            <a:r>
              <a:rPr lang="nl-BE" noProof="0" dirty="0"/>
              <a:t>Turn2Us (UK) – PIP Helper</a:t>
            </a:r>
          </a:p>
        </p:txBody>
      </p:sp>
      <p:sp>
        <p:nvSpPr>
          <p:cNvPr id="4" name="Marcador de contenido 3">
            <a:extLst>
              <a:ext uri="{FF2B5EF4-FFF2-40B4-BE49-F238E27FC236}">
                <a16:creationId xmlns:a16="http://schemas.microsoft.com/office/drawing/2014/main" id="{4B0A03DE-11EE-6643-4C42-695B18D6B3CD}"/>
              </a:ext>
            </a:extLst>
          </p:cNvPr>
          <p:cNvSpPr>
            <a:spLocks noGrp="1"/>
          </p:cNvSpPr>
          <p:nvPr>
            <p:ph idx="1"/>
          </p:nvPr>
        </p:nvSpPr>
        <p:spPr>
          <a:xfrm>
            <a:off x="498476" y="1595912"/>
            <a:ext cx="6711950" cy="738664"/>
          </a:xfrm>
        </p:spPr>
        <p:txBody>
          <a:bodyPr/>
          <a:lstStyle/>
          <a:p>
            <a:pPr marL="0" indent="0">
              <a:lnSpc>
                <a:spcPct val="100000"/>
              </a:lnSpc>
              <a:spcBef>
                <a:spcPts val="300"/>
              </a:spcBef>
              <a:spcAft>
                <a:spcPts val="300"/>
              </a:spcAft>
              <a:buNone/>
            </a:pPr>
            <a:r>
              <a:rPr lang="nl-BE" noProof="0" dirty="0"/>
              <a:t>Een gratis, gezamenlijk ontwikkeld digitaal hulpmiddel om mensen te helpen bij het aanvragen van Personal Independence </a:t>
            </a:r>
            <a:r>
              <a:rPr lang="nl-BE" noProof="0" dirty="0" err="1"/>
              <a:t>Payment</a:t>
            </a:r>
            <a:r>
              <a:rPr lang="nl-BE" noProof="0" dirty="0"/>
              <a:t> (PIP), financiële hulp voor personen met een langdurige fysieke of mentale aandoening of handicap.</a:t>
            </a:r>
          </a:p>
        </p:txBody>
      </p:sp>
      <p:sp>
        <p:nvSpPr>
          <p:cNvPr id="8" name="Rectangle 4">
            <a:extLst>
              <a:ext uri="{FF2B5EF4-FFF2-40B4-BE49-F238E27FC236}">
                <a16:creationId xmlns:a16="http://schemas.microsoft.com/office/drawing/2014/main" id="{D2662F49-AD5C-A666-21FB-D7003CB24C2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pic>
        <p:nvPicPr>
          <p:cNvPr id="3074" name="Picture 2" descr="Turn2Us PIP helper tool - Durham County Carers Support">
            <a:extLst>
              <a:ext uri="{FF2B5EF4-FFF2-40B4-BE49-F238E27FC236}">
                <a16:creationId xmlns:a16="http://schemas.microsoft.com/office/drawing/2014/main" id="{4327F059-24F0-BEE9-6FB7-2AFF2358B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0"/>
            <a:ext cx="2505075" cy="250507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3">
            <a:extLst>
              <a:ext uri="{FF2B5EF4-FFF2-40B4-BE49-F238E27FC236}">
                <a16:creationId xmlns:a16="http://schemas.microsoft.com/office/drawing/2014/main" id="{81C91BB2-6192-1C01-29B9-A3A3BE76C8F0}"/>
              </a:ext>
            </a:extLst>
          </p:cNvPr>
          <p:cNvSpPr txBox="1">
            <a:spLocks/>
          </p:cNvSpPr>
          <p:nvPr/>
        </p:nvSpPr>
        <p:spPr bwMode="auto">
          <a:xfrm>
            <a:off x="498103" y="2665807"/>
            <a:ext cx="8964613"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b="1" noProof="0" dirty="0"/>
              <a:t>Belangrijkste kenmerken :</a:t>
            </a:r>
          </a:p>
          <a:p>
            <a:pPr>
              <a:lnSpc>
                <a:spcPct val="100000"/>
              </a:lnSpc>
              <a:spcBef>
                <a:spcPts val="300"/>
              </a:spcBef>
              <a:spcAft>
                <a:spcPts val="300"/>
              </a:spcAft>
            </a:pPr>
            <a:r>
              <a:rPr lang="nl-BE" noProof="0" dirty="0"/>
              <a:t>Toegankelijke taal: Vereenvoudigt procedures om het proces begrijpelijk te maken.</a:t>
            </a:r>
          </a:p>
          <a:p>
            <a:pPr>
              <a:lnSpc>
                <a:spcPct val="100000"/>
              </a:lnSpc>
              <a:spcBef>
                <a:spcPts val="300"/>
              </a:spcBef>
              <a:spcAft>
                <a:spcPts val="300"/>
              </a:spcAft>
            </a:pPr>
            <a:r>
              <a:rPr lang="nl-BE" noProof="0" dirty="0"/>
              <a:t>Volledige ondersteuning: Begeleidt gebruikers door alle stappen:</a:t>
            </a:r>
          </a:p>
          <a:p>
            <a:pPr lvl="1">
              <a:lnSpc>
                <a:spcPct val="100000"/>
              </a:lnSpc>
              <a:spcBef>
                <a:spcPts val="300"/>
              </a:spcBef>
              <a:spcAft>
                <a:spcPts val="300"/>
              </a:spcAft>
              <a:buFont typeface="Courier New" panose="02070309020205020404" pitchFamily="49" charset="0"/>
              <a:buChar char="o"/>
            </a:pPr>
            <a:r>
              <a:rPr lang="nl-BE" b="0" noProof="0" dirty="0"/>
              <a:t>De aanvraag voorbereiden.</a:t>
            </a:r>
          </a:p>
          <a:p>
            <a:pPr lvl="1">
              <a:lnSpc>
                <a:spcPct val="100000"/>
              </a:lnSpc>
              <a:spcBef>
                <a:spcPts val="300"/>
              </a:spcBef>
              <a:spcAft>
                <a:spcPts val="300"/>
              </a:spcAft>
              <a:buFont typeface="Courier New" panose="02070309020205020404" pitchFamily="49" charset="0"/>
              <a:buChar char="o"/>
            </a:pPr>
            <a:r>
              <a:rPr lang="nl-BE" b="0" noProof="0" dirty="0"/>
              <a:t>Het formulier invullen.</a:t>
            </a:r>
          </a:p>
          <a:p>
            <a:pPr lvl="1">
              <a:lnSpc>
                <a:spcPct val="100000"/>
              </a:lnSpc>
              <a:spcBef>
                <a:spcPts val="300"/>
              </a:spcBef>
              <a:spcAft>
                <a:spcPts val="300"/>
              </a:spcAft>
              <a:buFont typeface="Courier New" panose="02070309020205020404" pitchFamily="49" charset="0"/>
              <a:buChar char="o"/>
            </a:pPr>
            <a:r>
              <a:rPr lang="nl-BE" b="0" noProof="0" dirty="0"/>
              <a:t>Het toekenningsproces begrijpen.</a:t>
            </a:r>
          </a:p>
          <a:p>
            <a:pPr lvl="1">
              <a:lnSpc>
                <a:spcPct val="100000"/>
              </a:lnSpc>
              <a:spcBef>
                <a:spcPts val="300"/>
              </a:spcBef>
              <a:spcAft>
                <a:spcPts val="300"/>
              </a:spcAft>
              <a:buFont typeface="Courier New" panose="02070309020205020404" pitchFamily="49" charset="0"/>
              <a:buChar char="o"/>
            </a:pPr>
            <a:r>
              <a:rPr lang="nl-BE" b="0" noProof="0" dirty="0"/>
              <a:t>Lezen en interpreteren van beslissingsbrieven.</a:t>
            </a:r>
          </a:p>
          <a:p>
            <a:pPr lvl="1">
              <a:lnSpc>
                <a:spcPct val="100000"/>
              </a:lnSpc>
              <a:spcBef>
                <a:spcPts val="300"/>
              </a:spcBef>
              <a:spcAft>
                <a:spcPts val="300"/>
              </a:spcAft>
              <a:buFont typeface="Courier New" panose="02070309020205020404" pitchFamily="49" charset="0"/>
              <a:buChar char="o"/>
            </a:pPr>
            <a:r>
              <a:rPr lang="nl-BE" b="0" noProof="0" dirty="0"/>
              <a:t>Informatie geven over hoe in beroep gaan bij een weigering.</a:t>
            </a:r>
          </a:p>
          <a:p>
            <a:pPr marL="0" indent="0">
              <a:lnSpc>
                <a:spcPct val="100000"/>
              </a:lnSpc>
              <a:spcBef>
                <a:spcPts val="300"/>
              </a:spcBef>
              <a:spcAft>
                <a:spcPts val="300"/>
              </a:spcAft>
              <a:buFontTx/>
              <a:buNone/>
            </a:pPr>
            <a:r>
              <a:rPr lang="nl-BE" b="1" noProof="0" dirty="0"/>
              <a:t>Co-constructie</a:t>
            </a:r>
            <a:r>
              <a:rPr lang="nl-BE" noProof="0" dirty="0"/>
              <a:t>: Ontwikkeld met personen met een handicap of chronische aandoening om aan echte behoeften te voldoen.</a:t>
            </a:r>
          </a:p>
          <a:p>
            <a:pPr marL="0" indent="0">
              <a:lnSpc>
                <a:spcPct val="100000"/>
              </a:lnSpc>
              <a:spcBef>
                <a:spcPts val="300"/>
              </a:spcBef>
              <a:spcAft>
                <a:spcPts val="300"/>
              </a:spcAft>
              <a:buFontTx/>
              <a:buNone/>
            </a:pPr>
            <a:r>
              <a:rPr lang="nl-BE" b="1" noProof="0" dirty="0"/>
              <a:t>Impact</a:t>
            </a:r>
            <a:r>
              <a:rPr lang="nl-BE" noProof="0" dirty="0"/>
              <a:t>: Het aantal succesvolle aanvragen verhogen door het proces duidelijker en toegankelijker te maken, en door de stress die gepaard gaat met complexe administratieve procedures te verminderen.</a:t>
            </a:r>
          </a:p>
        </p:txBody>
      </p:sp>
    </p:spTree>
    <p:extLst>
      <p:ext uri="{BB962C8B-B14F-4D97-AF65-F5344CB8AC3E}">
        <p14:creationId xmlns:p14="http://schemas.microsoft.com/office/powerpoint/2010/main" val="1012701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E3C8E-585F-F47B-CBA3-94B056472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4DA18-FFA0-4F31-7CAF-B0932D3ACF25}"/>
              </a:ext>
            </a:extLst>
          </p:cNvPr>
          <p:cNvSpPr>
            <a:spLocks noGrp="1"/>
          </p:cNvSpPr>
          <p:nvPr>
            <p:ph type="title"/>
          </p:nvPr>
        </p:nvSpPr>
        <p:spPr/>
        <p:txBody>
          <a:bodyPr/>
          <a:lstStyle/>
          <a:p>
            <a:r>
              <a:rPr lang="nl-BE" noProof="0" dirty="0"/>
              <a:t>Project 1: Interne processen blijven herzien en optimaliseren (5/5)</a:t>
            </a:r>
          </a:p>
        </p:txBody>
      </p:sp>
      <p:sp>
        <p:nvSpPr>
          <p:cNvPr id="6" name="Rectangle 5">
            <a:extLst>
              <a:ext uri="{FF2B5EF4-FFF2-40B4-BE49-F238E27FC236}">
                <a16:creationId xmlns:a16="http://schemas.microsoft.com/office/drawing/2014/main" id="{9A012781-9886-8E44-87FC-0097678DCEB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FB186714-22C2-78EC-6BAB-F80D3824AB7C}"/>
              </a:ext>
            </a:extLst>
          </p:cNvPr>
          <p:cNvGraphicFramePr>
            <a:graphicFrameLocks noGrp="1"/>
          </p:cNvGraphicFramePr>
          <p:nvPr>
            <p:extLst>
              <p:ext uri="{D42A27DB-BD31-4B8C-83A1-F6EECF244321}">
                <p14:modId xmlns:p14="http://schemas.microsoft.com/office/powerpoint/2010/main" val="2206617241"/>
              </p:ext>
            </p:extLst>
          </p:nvPr>
        </p:nvGraphicFramePr>
        <p:xfrm>
          <a:off x="484174" y="1592263"/>
          <a:ext cx="8964000" cy="46634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indent="0">
                        <a:buFont typeface="Arial" panose="020B0604020202020204" pitchFamily="34" charset="0"/>
                        <a:buNone/>
                      </a:pPr>
                      <a:r>
                        <a:rPr lang="nl-BE" sz="1200" b="1" noProof="0" dirty="0"/>
                        <a:t>Actie 1.1: Uitvoering van het project om de schriftelijke communicatie van DG HAN te herschrijven</a:t>
                      </a:r>
                    </a:p>
                    <a:p>
                      <a:pPr marL="171450" indent="-171450">
                        <a:buFont typeface="Arial" panose="020B0604020202020204" pitchFamily="34" charset="0"/>
                        <a:buChar char="•"/>
                      </a:pPr>
                      <a:r>
                        <a:rPr lang="nl-BE" sz="1200" b="0" noProof="0" dirty="0"/>
                        <a:t>Aantal brieven beoordeeld </a:t>
                      </a:r>
                    </a:p>
                    <a:p>
                      <a:pPr marL="171450" indent="-171450">
                        <a:buFont typeface="Arial" panose="020B0604020202020204" pitchFamily="34" charset="0"/>
                        <a:buChar char="•"/>
                      </a:pPr>
                      <a:r>
                        <a:rPr lang="nl-BE" sz="1200" b="0" noProof="0" dirty="0"/>
                        <a:t>Aantal beoordeelde brieven die zijn geïntegreerd in TETRA/TRIA </a:t>
                      </a:r>
                    </a:p>
                    <a:p>
                      <a:pPr marL="171450" indent="-171450">
                        <a:buFont typeface="Arial" panose="020B0604020202020204" pitchFamily="34" charset="0"/>
                        <a:buChar char="•"/>
                      </a:pPr>
                      <a:r>
                        <a:rPr lang="nl-BE" sz="1200" b="0" noProof="0" dirty="0"/>
                        <a:t>Evaluatie van de tevredenheid van rechthebbenden wanneer nieuwe brieven worden gevalideerd tijdens de testfase (ad hoc op basis van gebruikerstests)</a:t>
                      </a:r>
                    </a:p>
                    <a:p>
                      <a:pPr marL="171450" indent="-171450">
                        <a:buFont typeface="Arial" panose="020B0604020202020204" pitchFamily="34" charset="0"/>
                        <a:buChar char="•"/>
                      </a:pPr>
                      <a:r>
                        <a:rPr lang="nl-BE" sz="1200" b="0" noProof="0" dirty="0"/>
                        <a:t>Verandering in het aantal telefoontjes/e-mails met verzoeken om informatie als gevolg van het verkeerd begrijpen van brieven</a:t>
                      </a:r>
                    </a:p>
                    <a:p>
                      <a:pPr marL="171450" indent="-171450">
                        <a:buFont typeface="Arial" panose="020B0604020202020204" pitchFamily="34" charset="0"/>
                        <a:buChar char="•"/>
                      </a:pPr>
                      <a:r>
                        <a:rPr lang="nl-BE" sz="1200" b="0" noProof="0" dirty="0"/>
                        <a:t>Afwijzingspercentage voor aanvragen (bijv. wanneer door DG HAN gevraagde informatie, zoals medische verslagen, niet binnen de gevraagde termijn wordt verstrekt)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7793234"/>
                  </a:ext>
                </a:extLst>
              </a:tr>
              <a:tr h="252000">
                <a:tc>
                  <a:txBody>
                    <a:bodyPr/>
                    <a:lstStyle/>
                    <a:p>
                      <a:pPr marL="0" indent="0">
                        <a:buFont typeface="Arial" panose="020B0604020202020204" pitchFamily="34" charset="0"/>
                        <a:buNone/>
                      </a:pPr>
                      <a:r>
                        <a:rPr lang="nl-BE" sz="1200" b="1" noProof="0" dirty="0"/>
                        <a:t>Actie 1.2: Een proces opzetten voor het </a:t>
                      </a:r>
                      <a:r>
                        <a:rPr lang="nl-BE" sz="1200" b="1" noProof="0" dirty="0" err="1"/>
                        <a:t>hercontacteren</a:t>
                      </a:r>
                      <a:r>
                        <a:rPr lang="nl-BE" sz="1200" b="1" noProof="0" dirty="0"/>
                        <a:t> van afhakers</a:t>
                      </a:r>
                    </a:p>
                    <a:p>
                      <a:pPr marL="171450" indent="-171450">
                        <a:buFont typeface="Arial" panose="020B0604020202020204" pitchFamily="34" charset="0"/>
                        <a:buChar char="•"/>
                      </a:pPr>
                      <a:r>
                        <a:rPr lang="nl-BE" sz="1200" b="0" noProof="0" dirty="0"/>
                        <a:t>Percentage rechthebbenden met wie opnieuw contact is opgenomen na drop-out</a:t>
                      </a:r>
                    </a:p>
                    <a:p>
                      <a:pPr marL="171450" indent="-171450">
                        <a:buFont typeface="Arial" panose="020B0604020202020204" pitchFamily="34" charset="0"/>
                        <a:buChar char="•"/>
                      </a:pPr>
                      <a:r>
                        <a:rPr lang="nl-BE" sz="1200" b="0" noProof="0" dirty="0"/>
                        <a:t>Percentage gereactiveerde gevallen na hernieuwd contact</a:t>
                      </a:r>
                    </a:p>
                    <a:p>
                      <a:pPr marL="171450" indent="-171450">
                        <a:buFont typeface="Arial" panose="020B0604020202020204" pitchFamily="34" charset="0"/>
                        <a:buChar char="•"/>
                      </a:pPr>
                      <a:r>
                        <a:rPr lang="nl-BE" sz="1200" b="0" noProof="0" dirty="0"/>
                        <a:t>Vermindering van het aantal drop-outs na implementatie van het monitoringsysteem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93525078"/>
                  </a:ext>
                </a:extLst>
              </a:tr>
              <a:tr h="252000">
                <a:tc>
                  <a:txBody>
                    <a:bodyPr/>
                    <a:lstStyle/>
                    <a:p>
                      <a:pPr marL="0" indent="0">
                        <a:buFont typeface="Arial" panose="020B0604020202020204" pitchFamily="34" charset="0"/>
                        <a:buNone/>
                      </a:pPr>
                      <a:r>
                        <a:rPr lang="nl-BE" sz="1200" b="1" noProof="0" dirty="0"/>
                        <a:t>Actie 1.3: Verder optimaliseren van interne processen</a:t>
                      </a:r>
                    </a:p>
                    <a:p>
                      <a:pPr marL="171450" indent="-171450">
                        <a:buFont typeface="Arial" panose="020B0604020202020204" pitchFamily="34" charset="0"/>
                        <a:buChar char="•"/>
                      </a:pPr>
                      <a:r>
                        <a:rPr lang="nl-BE" sz="1200" noProof="0" dirty="0"/>
                        <a:t>Aantal geïdentificeerde verbeteracties </a:t>
                      </a:r>
                    </a:p>
                    <a:p>
                      <a:pPr marL="171450" indent="-171450">
                        <a:buFont typeface="Arial" panose="020B0604020202020204" pitchFamily="34" charset="0"/>
                        <a:buChar char="•"/>
                      </a:pPr>
                      <a:r>
                        <a:rPr lang="nl-BE" sz="1200" noProof="0" dirty="0"/>
                        <a:t>Aantal geïmplementeerde verbeteracties </a:t>
                      </a:r>
                    </a:p>
                    <a:p>
                      <a:pPr marL="0" indent="0">
                        <a:buFont typeface="Arial" panose="020B0604020202020204" pitchFamily="34" charset="0"/>
                        <a:buNone/>
                      </a:pPr>
                      <a:r>
                        <a:rPr lang="nl-BE" sz="1200" i="1" noProof="0" dirty="0"/>
                        <a:t>Opmerking: indicatoren moeten worden gedefinieerd op basis van de gelanceerde verbeteracties.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9237592"/>
                  </a:ext>
                </a:extLst>
              </a:tr>
              <a:tr h="25200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nl-BE" sz="1200" b="1" noProof="0" dirty="0"/>
                        <a:t>Actie 1.4: </a:t>
                      </a:r>
                      <a:r>
                        <a:rPr lang="nl-BE" sz="1200" b="1" i="0" noProof="0" dirty="0"/>
                        <a:t>De </a:t>
                      </a:r>
                      <a:r>
                        <a:rPr lang="nl-BE" sz="1200" b="1" i="1" noProof="0" dirty="0"/>
                        <a:t>intake </a:t>
                      </a:r>
                      <a:r>
                        <a:rPr lang="nl-BE" sz="1200" b="1" i="0" noProof="0" dirty="0"/>
                        <a:t>heroverwegen</a:t>
                      </a:r>
                      <a:endParaRPr lang="nl-BE" sz="1200" i="0" noProof="0" dirty="0"/>
                    </a:p>
                    <a:p>
                      <a:pPr marL="171450" indent="-171450">
                        <a:buFont typeface="Arial" panose="020B0604020202020204" pitchFamily="34" charset="0"/>
                        <a:buChar char="•"/>
                      </a:pPr>
                      <a:r>
                        <a:rPr lang="nl-BE" sz="1200" noProof="0" dirty="0"/>
                        <a:t>Tijd die nodig is om een intake af te ronden</a:t>
                      </a:r>
                    </a:p>
                    <a:p>
                      <a:pPr marL="171450" indent="-171450">
                        <a:buFont typeface="Arial" panose="020B0604020202020204" pitchFamily="34" charset="0"/>
                        <a:buChar char="•"/>
                      </a:pPr>
                      <a:r>
                        <a:rPr lang="nl-BE" sz="1200" noProof="0" dirty="0"/>
                        <a:t>Trend in het aantal telefoontjes/e-mails met een verzoek om informatie over het intakeproces en het krijgen van hulp bij het voltooien van de intake.</a:t>
                      </a:r>
                    </a:p>
                    <a:p>
                      <a:pPr marL="171450" indent="-171450">
                        <a:buFont typeface="Arial" panose="020B0604020202020204" pitchFamily="34" charset="0"/>
                        <a:buChar char="•"/>
                      </a:pPr>
                      <a:r>
                        <a:rPr lang="nl-BE" sz="1200" noProof="0" dirty="0"/>
                        <a:t>Meten in welke mate de rechthebbenden de processen begrijpen door middel van gerichte enquêtes (zie actie 6.3. voor implementatie)</a:t>
                      </a:r>
                    </a:p>
                    <a:p>
                      <a:pPr marL="171450" indent="-171450">
                        <a:buFont typeface="Arial" panose="020B0604020202020204" pitchFamily="34" charset="0"/>
                        <a:buChar char="•"/>
                      </a:pPr>
                      <a:r>
                        <a:rPr lang="nl-BE" sz="1200" noProof="0" dirty="0"/>
                        <a:t>Percentage rechthebbenden dat aangeeft het proces beter te begrijpen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43413539"/>
                  </a:ext>
                </a:extLst>
              </a:tr>
            </a:tbl>
          </a:graphicData>
        </a:graphic>
      </p:graphicFrame>
    </p:spTree>
    <p:extLst>
      <p:ext uri="{BB962C8B-B14F-4D97-AF65-F5344CB8AC3E}">
        <p14:creationId xmlns:p14="http://schemas.microsoft.com/office/powerpoint/2010/main" val="1962694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2A33-D59B-DCA1-E3E4-774C62204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3D6AD-798F-82CF-132A-FF829266284C}"/>
              </a:ext>
            </a:extLst>
          </p:cNvPr>
          <p:cNvSpPr>
            <a:spLocks noGrp="1"/>
          </p:cNvSpPr>
          <p:nvPr>
            <p:ph type="title"/>
          </p:nvPr>
        </p:nvSpPr>
        <p:spPr/>
        <p:txBody>
          <a:bodyPr/>
          <a:lstStyle/>
          <a:p>
            <a:r>
              <a:rPr lang="nl-BE" noProof="0" dirty="0"/>
              <a:t>Project 2. Harmonisatie van het multidisciplinaire evaluatieproces (1/4)</a:t>
            </a:r>
          </a:p>
        </p:txBody>
      </p:sp>
      <p:sp>
        <p:nvSpPr>
          <p:cNvPr id="6" name="Rectangle 5">
            <a:extLst>
              <a:ext uri="{FF2B5EF4-FFF2-40B4-BE49-F238E27FC236}">
                <a16:creationId xmlns:a16="http://schemas.microsoft.com/office/drawing/2014/main" id="{68B97121-C76F-68EB-944D-C8574E8B6A7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48FCBBE6-29BB-11E7-A025-1BB84FDFA99A}"/>
              </a:ext>
            </a:extLst>
          </p:cNvPr>
          <p:cNvGraphicFramePr>
            <a:graphicFrameLocks noGrp="1"/>
          </p:cNvGraphicFramePr>
          <p:nvPr>
            <p:extLst>
              <p:ext uri="{D42A27DB-BD31-4B8C-83A1-F6EECF244321}">
                <p14:modId xmlns:p14="http://schemas.microsoft.com/office/powerpoint/2010/main" val="2308592516"/>
              </p:ext>
            </p:extLst>
          </p:nvPr>
        </p:nvGraphicFramePr>
        <p:xfrm>
          <a:off x="484174" y="1592263"/>
          <a:ext cx="8993202" cy="420624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2. Harmonisatie van het multidisciplinaire evaluatieproces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noProof="0" dirty="0"/>
                        <a:t>Niveau</a:t>
                      </a:r>
                      <a:r>
                        <a:rPr lang="nl-BE" sz="1200" noProof="0" dirty="0"/>
                        <a:t>: Ontwerp van administratieve en evaluatieprocessen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 </a:t>
                      </a:r>
                    </a:p>
                    <a:p>
                      <a:r>
                        <a:rPr lang="nl-BE" sz="1200" b="0" noProof="0" dirty="0"/>
                        <a:t>Tijdens ons veldwerk ontdekten we dat aanvragers gemengde gevoelens hadden over het beoordelingsproces van invaliditeit. Ze noemden beoordelingscriteria die ongeschikt waren of te strikt werden geïnterpreteerd, beoordelingen die als partijdig of onvolledig werden ervaren en zelfs een gevoel van minachting bij bepaalde gelegenheden. Meer dan 15% van de respondenten gaf aan in het verleden negatieve ervaringen te hebben gehad of zich beoordeeld te hebben gevoeld tijdens de aanvraagprocedure. Het is echter belangrijk om op te merken dat DG HAN al heeft toegezegd om vanaf 2022 een multidisciplinaire aanpak in te voeren om de beoordeling van personen met een handicap soepeler te laten verlopen. We merken echter op dat deze aanpak nog niet in alle centra in dezelfde mate wordt toegepast.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393994">
                <a:tc>
                  <a:txBody>
                    <a:bodyPr/>
                    <a:lstStyle/>
                    <a:p>
                      <a:r>
                        <a:rPr lang="nl-BE" sz="1200" b="1" noProof="0" dirty="0"/>
                        <a:t>Beschrijving :</a:t>
                      </a:r>
                      <a:endParaRPr lang="nl-BE"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noProof="0" dirty="0"/>
                        <a:t>Dit project wil het evaluatieproces voor personen met een handicap harmoniseren door ervoor te zorgen dat de multidisciplinaire aanpak in heel België op hetzelfde niveau wordt toegepast, zodat personen met een handicap in alle centra op dezelfde manier worden geëvalueerd, in verhouding tot de beschikbare middelen, en zodat de multidisciplinaire evaluatie zo inclusief mogelijk is. Het doel is om teams van professionals met aanvullende vaardigheden te mobiliseren, zoals artsen, psychologen, maatschappelijk assistenten, ergotherapeuten, enz. die in multidisciplinaire teams werken om een snelle, relevante en passende beoordeling te geven. In deze context is het ook cruciaal om accurate en betrouwbare informatie te verkrijgen vanaf de eerste fasen van het onderzoek, van verschillende externe stakeholders zoals </a:t>
                      </a:r>
                      <a:r>
                        <a:rPr lang="nl-BE" sz="1200" noProof="0" dirty="0">
                          <a:solidFill>
                            <a:schemeClr val="tx1"/>
                          </a:solidFill>
                        </a:rPr>
                        <a:t>het </a:t>
                      </a:r>
                      <a:r>
                        <a:rPr lang="nl-BE" sz="1200" i="1" noProof="0" dirty="0">
                          <a:solidFill>
                            <a:schemeClr val="tx1"/>
                          </a:solidFill>
                        </a:rPr>
                        <a:t>Centrum voor leerlingenbegeleiding </a:t>
                      </a:r>
                      <a:r>
                        <a:rPr lang="nl-BE" sz="1200" noProof="0" dirty="0">
                          <a:solidFill>
                            <a:schemeClr val="tx1"/>
                          </a:solidFill>
                        </a:rPr>
                        <a:t>(CLB) in Vlaanderen</a:t>
                      </a:r>
                      <a:r>
                        <a:rPr lang="nl-BE" sz="1200" noProof="0" dirty="0"/>
                        <a:t>, zodat de beoordelaars deze gegevens vanaf het begin van het proces goed kunnen analyseren en gebruiken.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noProof="0" dirty="0"/>
                        <a:t>Het is ook belangrijk op te merken dat het succes van dit project, en alle gerelateerde acties, afhankelijk is van het verder terugdringen van de achterstand van aanvragen in de verschillende centra voor de erkenning van de handicap, bijvoorbeeld met het initiatief om virtuele teams in te zetten die werken aan bepaalde zaken met grote vertragingen.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bl>
          </a:graphicData>
        </a:graphic>
      </p:graphicFrame>
    </p:spTree>
    <p:extLst>
      <p:ext uri="{BB962C8B-B14F-4D97-AF65-F5344CB8AC3E}">
        <p14:creationId xmlns:p14="http://schemas.microsoft.com/office/powerpoint/2010/main" val="1291686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4103B-96E4-ADED-533A-B28C4AAFC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09982-5D4B-BE3A-B0F9-8A44743A356B}"/>
              </a:ext>
            </a:extLst>
          </p:cNvPr>
          <p:cNvSpPr>
            <a:spLocks noGrp="1"/>
          </p:cNvSpPr>
          <p:nvPr>
            <p:ph type="title"/>
          </p:nvPr>
        </p:nvSpPr>
        <p:spPr/>
        <p:txBody>
          <a:bodyPr/>
          <a:lstStyle/>
          <a:p>
            <a:r>
              <a:rPr lang="nl-BE" noProof="0" dirty="0"/>
              <a:t>Project 2. Harmonisatie van het multidisciplinaire evaluatieproces (2/4)</a:t>
            </a:r>
          </a:p>
        </p:txBody>
      </p:sp>
      <p:sp>
        <p:nvSpPr>
          <p:cNvPr id="6" name="Rectangle 5">
            <a:extLst>
              <a:ext uri="{FF2B5EF4-FFF2-40B4-BE49-F238E27FC236}">
                <a16:creationId xmlns:a16="http://schemas.microsoft.com/office/drawing/2014/main" id="{50221852-15CE-6CE2-31EB-69E792AFD49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EA3CC79E-A51C-8A27-8A7B-B01F924CF630}"/>
              </a:ext>
            </a:extLst>
          </p:cNvPr>
          <p:cNvGraphicFramePr>
            <a:graphicFrameLocks noGrp="1"/>
          </p:cNvGraphicFramePr>
          <p:nvPr>
            <p:extLst>
              <p:ext uri="{D42A27DB-BD31-4B8C-83A1-F6EECF244321}">
                <p14:modId xmlns:p14="http://schemas.microsoft.com/office/powerpoint/2010/main" val="3160891837"/>
              </p:ext>
            </p:extLst>
          </p:nvPr>
        </p:nvGraphicFramePr>
        <p:xfrm>
          <a:off x="484174" y="1592263"/>
          <a:ext cx="8993202" cy="249428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2. Harmonisatie van het multidisciplinaire evaluatieproces (vervolg)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noProof="0" dirty="0"/>
                        <a:t>Niveau</a:t>
                      </a:r>
                      <a:r>
                        <a:rPr lang="nl-BE" sz="1200" noProof="0" dirty="0"/>
                        <a:t>: Ontwerp van administratieve en beoordelingsprocessen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nl-BE" sz="1200" b="0" kern="1200" noProof="0" dirty="0">
                          <a:solidFill>
                            <a:schemeClr val="tx1"/>
                          </a:solidFill>
                          <a:latin typeface="+mn-lt"/>
                          <a:ea typeface="+mn-ea"/>
                          <a:cs typeface="+mn-cs"/>
                        </a:rPr>
                        <a:t>Dit project zal voornamelijk de secundaire NTU verminderen door de kwaliteit, eerlijkheid en transparantie van het beoordelingsproces voor handicap te verbeteren, om te voorkomen dat rechthebbenden afzien van hun aanvraag of beslissingen aanvechten vanwege een gebrek aan duidelijkheid of passende erkenning van hun situatie. De verwachte impact is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BE" sz="1200" b="0" kern="1200" noProof="0" dirty="0">
                          <a:solidFill>
                            <a:schemeClr val="tx1"/>
                          </a:solidFill>
                          <a:latin typeface="+mn-lt"/>
                          <a:ea typeface="+mn-ea"/>
                          <a:cs typeface="+mn-cs"/>
                        </a:rPr>
                        <a:t>De achterstand bij alle centra voor erkenning van handicap verminderen. Ervoor zorgen dat de informatie die door partners wordt verstrekt, nauwkeurig en volledig is en effectief wordt gebruikt door de beoordelingsteams.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noProof="0" dirty="0">
                          <a:solidFill>
                            <a:schemeClr val="tx1"/>
                          </a:solidFill>
                          <a:latin typeface="+mn-lt"/>
                          <a:ea typeface="+mn-ea"/>
                          <a:cs typeface="+mn-cs"/>
                        </a:rPr>
                        <a:t>Betere herkenning van profielen die tot nu toe te weinig zijn beoordeeld of slecht worden begrepen (zeldzame, onzichtbare en fluctuerende handicaps), zodat onterechte weigeringen of inadequate beoordelingen kunnen worden geïdentificeerd en teruggedrongen.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noProof="0" dirty="0">
                          <a:solidFill>
                            <a:schemeClr val="tx1"/>
                          </a:solidFill>
                          <a:latin typeface="+mn-lt"/>
                          <a:ea typeface="+mn-ea"/>
                          <a:cs typeface="+mn-cs"/>
                        </a:rPr>
                        <a:t>De kwaliteit van beslissingen verbeteren, wat leidt tot relevantere en geschiktere beoordelingen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noProof="0" dirty="0">
                          <a:solidFill>
                            <a:schemeClr val="tx1"/>
                          </a:solidFill>
                          <a:latin typeface="+mn-lt"/>
                          <a:ea typeface="+mn-ea"/>
                          <a:cs typeface="+mn-cs"/>
                        </a:rPr>
                        <a:t>Het bereiken van hetzelfde maturiteitsniveau voor multidisciplinaire beoordelingsteams in elk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1E8504E1-7160-D8ED-D3BE-91F05B3B36E0}"/>
              </a:ext>
            </a:extLst>
          </p:cNvPr>
          <p:cNvSpPr/>
          <p:nvPr/>
        </p:nvSpPr>
        <p:spPr bwMode="auto">
          <a:xfrm>
            <a:off x="5710725" y="22098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01C0795D-448D-0FDE-CB7C-5030D4C9E046}"/>
              </a:ext>
            </a:extLst>
          </p:cNvPr>
          <p:cNvSpPr/>
          <p:nvPr/>
        </p:nvSpPr>
        <p:spPr bwMode="auto">
          <a:xfrm>
            <a:off x="6958500" y="22098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CEE52995-C14D-24B2-58F9-5FB14DB39784}"/>
              </a:ext>
            </a:extLst>
          </p:cNvPr>
          <p:cNvSpPr/>
          <p:nvPr/>
        </p:nvSpPr>
        <p:spPr bwMode="auto">
          <a:xfrm>
            <a:off x="8356460" y="22098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2" name="Graphic 11" descr="Checkmark outline">
            <a:extLst>
              <a:ext uri="{FF2B5EF4-FFF2-40B4-BE49-F238E27FC236}">
                <a16:creationId xmlns:a16="http://schemas.microsoft.com/office/drawing/2014/main" id="{5C7AD7DF-34D8-66C4-3DFA-BF1C0E467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2144250"/>
            <a:ext cx="216000" cy="216000"/>
          </a:xfrm>
          <a:prstGeom prst="rect">
            <a:avLst/>
          </a:prstGeom>
        </p:spPr>
      </p:pic>
    </p:spTree>
    <p:extLst>
      <p:ext uri="{BB962C8B-B14F-4D97-AF65-F5344CB8AC3E}">
        <p14:creationId xmlns:p14="http://schemas.microsoft.com/office/powerpoint/2010/main" val="2177793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8B77C-09CE-19E6-7782-C12556ACE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7A3F3-110B-2567-CDFA-D44BDD284BF6}"/>
              </a:ext>
            </a:extLst>
          </p:cNvPr>
          <p:cNvSpPr>
            <a:spLocks noGrp="1"/>
          </p:cNvSpPr>
          <p:nvPr>
            <p:ph type="title"/>
          </p:nvPr>
        </p:nvSpPr>
        <p:spPr/>
        <p:txBody>
          <a:bodyPr/>
          <a:lstStyle/>
          <a:p>
            <a:r>
              <a:rPr lang="nl-BE" noProof="0" dirty="0"/>
              <a:t>Project 2. Harmonisatie van het multidisciplinaire evaluatieproces (3/4)</a:t>
            </a:r>
          </a:p>
        </p:txBody>
      </p:sp>
      <p:sp>
        <p:nvSpPr>
          <p:cNvPr id="6" name="Rectangle 5">
            <a:extLst>
              <a:ext uri="{FF2B5EF4-FFF2-40B4-BE49-F238E27FC236}">
                <a16:creationId xmlns:a16="http://schemas.microsoft.com/office/drawing/2014/main" id="{0F31646C-51A4-445F-1E16-428062B9442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040760D7-B198-23EB-B6E9-EBC2F036C772}"/>
              </a:ext>
            </a:extLst>
          </p:cNvPr>
          <p:cNvGraphicFramePr>
            <a:graphicFrameLocks noGrp="1"/>
          </p:cNvGraphicFramePr>
          <p:nvPr>
            <p:extLst>
              <p:ext uri="{D42A27DB-BD31-4B8C-83A1-F6EECF244321}">
                <p14:modId xmlns:p14="http://schemas.microsoft.com/office/powerpoint/2010/main" val="2260497592"/>
              </p:ext>
            </p:extLst>
          </p:nvPr>
        </p:nvGraphicFramePr>
        <p:xfrm>
          <a:off x="484174" y="1592263"/>
          <a:ext cx="8964000" cy="32004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2.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40491">
                <a:tc>
                  <a:txBody>
                    <a:bodyPr/>
                    <a:lstStyle/>
                    <a:p>
                      <a:pPr marL="171450" indent="-171450">
                        <a:buFont typeface="Arial" panose="020B0604020202020204" pitchFamily="34" charset="0"/>
                        <a:buChar char="•"/>
                      </a:pPr>
                      <a:r>
                        <a:rPr lang="nl-BE" sz="1200" b="1" noProof="0" dirty="0"/>
                        <a:t>Actie 2.1: Collectieve evaluatie expertise versterken</a:t>
                      </a:r>
                      <a:br>
                        <a:rPr lang="nl-BE" sz="1200" noProof="0" dirty="0"/>
                      </a:br>
                      <a:r>
                        <a:rPr lang="nl-BE" sz="1200" noProof="0" dirty="0"/>
                        <a:t>Interne evaluatieteams opleiden op het gebied van zeldzame, onzichtbare en fluctuerende handicaps, zodat ze een beter begrip kunnen ontwikkelen van deze specifieke situaties en deze kunnen opnemen in hun besluitvormingsprocessen. Tegelijkertijd moeten de teams bewust worden gemaakt van de noodzaak om stigmatisering te verminderen en inclusieve ondersteuning te bieden die is aangepast aan de behoeften van personen met een handicap. Dit initiatief sluit aan bij het teamopleidingsproject (zie </a:t>
                      </a:r>
                      <a:r>
                        <a:rPr lang="nl-BE" sz="1200" i="1" noProof="0" dirty="0"/>
                        <a:t>Project 3)</a:t>
                      </a:r>
                      <a:r>
                        <a:rPr lang="nl-BE" sz="1200" noProof="0"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01007357"/>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noProof="0" dirty="0"/>
                        <a:t>Actie 2.2: Het inzicht van rechthebbenden in het multidisciplinaire evaluatieproces verbeteren</a:t>
                      </a:r>
                      <a:br>
                        <a:rPr lang="nl-BE" sz="1200" b="0" noProof="0" dirty="0"/>
                      </a:br>
                      <a:r>
                        <a:rPr lang="nl-BE" sz="1200" b="0" noProof="0" dirty="0"/>
                        <a:t>Om de kennis van rechthebbenden over hoe het multidisciplinaire evaluatieproces werkt en wat het doel ervan is te verbeteren, wordt in deze actie voorgesteld om geschikt ondersteunend materiaal te ontwikkelen, maar ook om dit te integreren in de huidige fasen van het traject van de rechthebbende. Er zal een cartografie worden ontwikkeld van het proces dat de rechthebbende moet doorlopen, die in elke fase laat zien wat er gebeurt, welke informatie belangrijk is om te delen en met welk doel die informatie wordt verzameld (de raadpleging is bijvoorbeeld geen diagnose, maar een beoordeling van de resterende capaciteiten van de persoon met een handicap), en ook door wie hij of zij in elke fase zal worden verzorgd. Deze transparantie zal rechthebbenden een beter inzicht geven in het proces dat ze doorlopen en hen geruststellen over de vaardigheden van de beoordelaars. Deze cartografie kan worden geïntegreerd op de website van DG HAN, op de schermen van de centra voor de erkenning van de handicap, op papier (flyers, brochures, enz.) en kan worden bekeken tijdens de eerste gesprekken met de MA.</a:t>
                      </a:r>
                      <a:endParaRPr lang="nl-BE" sz="1200" b="1"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73936009"/>
                  </a:ext>
                </a:extLst>
              </a:tr>
            </a:tbl>
          </a:graphicData>
        </a:graphic>
      </p:graphicFrame>
      <p:sp>
        <p:nvSpPr>
          <p:cNvPr id="4" name="Star: 5 Points 3">
            <a:extLst>
              <a:ext uri="{FF2B5EF4-FFF2-40B4-BE49-F238E27FC236}">
                <a16:creationId xmlns:a16="http://schemas.microsoft.com/office/drawing/2014/main" id="{BADAC541-2D56-082D-E660-FCDF603D367B}"/>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 name="Star: 5 Points 4">
            <a:extLst>
              <a:ext uri="{FF2B5EF4-FFF2-40B4-BE49-F238E27FC236}">
                <a16:creationId xmlns:a16="http://schemas.microsoft.com/office/drawing/2014/main" id="{8EF47147-5FA7-1CD2-30B8-E10CC7E898AC}"/>
              </a:ext>
            </a:extLst>
          </p:cNvPr>
          <p:cNvSpPr/>
          <p:nvPr/>
        </p:nvSpPr>
        <p:spPr bwMode="auto">
          <a:xfrm>
            <a:off x="144758" y="2893154"/>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1095512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F1BC-397A-287B-DA15-03AC5BE44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DC14E-96A9-31F3-7EFB-9F6C0B10632C}"/>
              </a:ext>
            </a:extLst>
          </p:cNvPr>
          <p:cNvSpPr>
            <a:spLocks noGrp="1"/>
          </p:cNvSpPr>
          <p:nvPr>
            <p:ph type="title"/>
          </p:nvPr>
        </p:nvSpPr>
        <p:spPr/>
        <p:txBody>
          <a:bodyPr/>
          <a:lstStyle/>
          <a:p>
            <a:r>
              <a:rPr lang="nl-BE" noProof="0" dirty="0"/>
              <a:t>Project 2. Harmonisatie van het multidisciplinaire evaluatieproces (4/4)</a:t>
            </a:r>
          </a:p>
        </p:txBody>
      </p:sp>
      <p:sp>
        <p:nvSpPr>
          <p:cNvPr id="6" name="Rectangle 5">
            <a:extLst>
              <a:ext uri="{FF2B5EF4-FFF2-40B4-BE49-F238E27FC236}">
                <a16:creationId xmlns:a16="http://schemas.microsoft.com/office/drawing/2014/main" id="{096B73AC-D79F-A06A-99F2-172C4D4CDE3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E81FA57A-811E-80EF-2BC9-01685630C1A5}"/>
              </a:ext>
            </a:extLst>
          </p:cNvPr>
          <p:cNvGraphicFramePr>
            <a:graphicFrameLocks noGrp="1"/>
          </p:cNvGraphicFramePr>
          <p:nvPr>
            <p:extLst>
              <p:ext uri="{D42A27DB-BD31-4B8C-83A1-F6EECF244321}">
                <p14:modId xmlns:p14="http://schemas.microsoft.com/office/powerpoint/2010/main" val="3061429203"/>
              </p:ext>
            </p:extLst>
          </p:nvPr>
        </p:nvGraphicFramePr>
        <p:xfrm>
          <a:off x="484174" y="1592263"/>
          <a:ext cx="8964000" cy="24688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241608">
                <a:tc>
                  <a:txBody>
                    <a:bodyPr/>
                    <a:lstStyle/>
                    <a:p>
                      <a:r>
                        <a:rPr lang="nl-BE" sz="1200" b="1" noProof="0" dirty="0">
                          <a:solidFill>
                            <a:schemeClr val="bg1"/>
                          </a:solidFill>
                        </a:rPr>
                        <a:t>Project 2.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indent="0">
                        <a:buFont typeface="Arial" panose="020B0604020202020204" pitchFamily="34" charset="0"/>
                        <a:buNone/>
                      </a:pPr>
                      <a:r>
                        <a:rPr lang="nl-BE" sz="1200" b="1" noProof="0" dirty="0"/>
                        <a:t>Actie 2.1: Collectieve evaluatie expertise versterken</a:t>
                      </a:r>
                    </a:p>
                    <a:p>
                      <a:pPr marL="171450" indent="-171450">
                        <a:buFont typeface="Arial" panose="020B0604020202020204" pitchFamily="34" charset="0"/>
                        <a:buChar char="•"/>
                      </a:pPr>
                      <a:r>
                        <a:rPr lang="nl-BE" sz="1200" b="0" noProof="0" dirty="0"/>
                        <a:t>Aantal georganiseerde opleidingen</a:t>
                      </a:r>
                    </a:p>
                    <a:p>
                      <a:pPr marL="171450" indent="-171450">
                        <a:buFont typeface="Arial" panose="020B0604020202020204" pitchFamily="34" charset="0"/>
                        <a:buChar char="•"/>
                      </a:pPr>
                      <a:r>
                        <a:rPr lang="nl-BE" sz="1200" b="0" noProof="0" dirty="0"/>
                        <a:t>Percentage opgeleide interne en externe professionals</a:t>
                      </a:r>
                    </a:p>
                    <a:p>
                      <a:pPr marL="171450" indent="-171450">
                        <a:buFont typeface="Arial" panose="020B0604020202020204" pitchFamily="34" charset="0"/>
                        <a:buChar char="•"/>
                      </a:pPr>
                      <a:r>
                        <a:rPr lang="nl-BE" sz="1200" b="0" noProof="0" dirty="0"/>
                        <a:t>Mate van tevredenheid van rechthebbenden over multidisciplinaire evaluatie (te meten door middel van enquêtes - zie actie 6.3.)</a:t>
                      </a:r>
                    </a:p>
                    <a:p>
                      <a:pPr marL="171450" indent="-171450">
                        <a:buFont typeface="Arial" panose="020B0604020202020204" pitchFamily="34" charset="0"/>
                        <a:buChar char="•"/>
                      </a:pPr>
                      <a:r>
                        <a:rPr lang="nl-BE" sz="1200" b="0" noProof="0" dirty="0"/>
                        <a:t>Trend in het aantal verzoeken van personen met een zeldzame, onzichtbare en fluctuerende handicap (autisme, chronische ziekte, enz.) binnen DG HAN (gebaseerd op de soorten handicap die kunnen worden geselecteerd in TETRA (TRIA).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93525078"/>
                  </a:ext>
                </a:extLst>
              </a:tr>
              <a:tr h="252000">
                <a:tc>
                  <a:txBody>
                    <a:bodyPr/>
                    <a:lstStyle/>
                    <a:p>
                      <a:pPr marL="0" indent="0">
                        <a:buFont typeface="Arial" panose="020B0604020202020204" pitchFamily="34" charset="0"/>
                        <a:buNone/>
                      </a:pPr>
                      <a:r>
                        <a:rPr lang="nl-BE" sz="1200" b="1" noProof="0" dirty="0"/>
                        <a:t>Actie 2.2: Het inzicht van rechthebbenden in het multidisciplinaire evaluatieproces verbeteren</a:t>
                      </a:r>
                    </a:p>
                    <a:p>
                      <a:pPr marL="171450" indent="-171450">
                        <a:buFont typeface="Arial" panose="020B0604020202020204" pitchFamily="34" charset="0"/>
                        <a:buChar char="•"/>
                      </a:pPr>
                      <a:r>
                        <a:rPr lang="nl-BE" sz="1200" noProof="0" dirty="0"/>
                        <a:t>Percentage rechthebbenden dat aangeeft een beter begrip te hebben van multidisciplinaire evaluatie (te meten door middel van enquêtes - zie actie 6.3.)</a:t>
                      </a:r>
                    </a:p>
                    <a:p>
                      <a:pPr marL="171450" indent="-171450">
                        <a:buFont typeface="Arial" panose="020B0604020202020204" pitchFamily="34" charset="0"/>
                        <a:buChar char="•"/>
                      </a:pPr>
                      <a:r>
                        <a:rPr lang="nl-BE" sz="1200" noProof="0" dirty="0"/>
                        <a:t>Aantal ontwikkelde en verspreide communicatiemiddelen</a:t>
                      </a:r>
                    </a:p>
                    <a:p>
                      <a:pPr marL="171450" indent="-171450">
                        <a:buFont typeface="Arial" panose="020B0604020202020204" pitchFamily="34" charset="0"/>
                        <a:buChar char="•"/>
                      </a:pPr>
                      <a:r>
                        <a:rPr lang="nl-BE" sz="1200" noProof="0" dirty="0"/>
                        <a:t>Trend in het aantal oproepen/e-mails met een verzoek om informatie met betrekking tot multidisciplinaire evaluatie</a:t>
                      </a:r>
                      <a:endParaRPr lang="nl-BE" sz="1200" i="1"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9237592"/>
                  </a:ext>
                </a:extLst>
              </a:tr>
            </a:tbl>
          </a:graphicData>
        </a:graphic>
      </p:graphicFrame>
    </p:spTree>
    <p:extLst>
      <p:ext uri="{BB962C8B-B14F-4D97-AF65-F5344CB8AC3E}">
        <p14:creationId xmlns:p14="http://schemas.microsoft.com/office/powerpoint/2010/main" val="3151503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466C1-BB42-ECA9-BE9F-3342698B3A90}"/>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793870BC-DAD8-0668-D3A3-168046E8FE8E}"/>
              </a:ext>
            </a:extLst>
          </p:cNvPr>
          <p:cNvSpPr>
            <a:spLocks noGrp="1"/>
          </p:cNvSpPr>
          <p:nvPr>
            <p:ph type="body" sz="half" idx="10"/>
          </p:nvPr>
        </p:nvSpPr>
        <p:spPr>
          <a:xfrm>
            <a:off x="5165577" y="1592263"/>
            <a:ext cx="4287985" cy="3672800"/>
          </a:xfrm>
        </p:spPr>
        <p:txBody>
          <a:bodyPr/>
          <a:lstStyle/>
          <a:p>
            <a:pPr marL="0" indent="0" algn="l" defTabSz="914400" rtl="0" eaLnBrk="1" fontAlgn="b" latinLnBrk="0" hangingPunct="1">
              <a:lnSpc>
                <a:spcPct val="100000"/>
              </a:lnSpc>
              <a:spcAft>
                <a:spcPts val="800"/>
              </a:spcAft>
              <a:buNone/>
            </a:pPr>
            <a:r>
              <a:rPr lang="nl-BE" sz="1600" b="1" kern="1200" noProof="0" dirty="0">
                <a:solidFill>
                  <a:schemeClr val="tx1"/>
                </a:solidFill>
                <a:effectLst/>
                <a:latin typeface="+mn-lt"/>
                <a:ea typeface="+mn-ea"/>
                <a:cs typeface="+mn-cs"/>
              </a:rPr>
              <a:t>Wat?</a:t>
            </a:r>
          </a:p>
          <a:p>
            <a:pPr marL="0" indent="0" fontAlgn="b">
              <a:lnSpc>
                <a:spcPct val="100000"/>
              </a:lnSpc>
              <a:spcAft>
                <a:spcPts val="800"/>
              </a:spcAft>
              <a:buNone/>
            </a:pPr>
            <a:r>
              <a:rPr lang="nl-BE" noProof="0" dirty="0">
                <a:latin typeface="+mn-lt"/>
              </a:rPr>
              <a:t>Deze as  moet DG HAN in staat stellen de kwaliteit van zijn diensten aan de rechthebbenden te verbeteren en is gericht op het verbeteren van de vaardigheden en kennis van de teams in de verschillende fasen van de levenscyclus van rechthebbenden.</a:t>
            </a:r>
          </a:p>
          <a:p>
            <a:pPr marL="0" indent="0" fontAlgn="b">
              <a:lnSpc>
                <a:spcPct val="100000"/>
              </a:lnSpc>
              <a:spcAft>
                <a:spcPts val="800"/>
              </a:spcAft>
              <a:buNone/>
            </a:pPr>
            <a:endParaRPr lang="nl-BE" sz="1600" kern="1200" noProof="0" dirty="0">
              <a:solidFill>
                <a:schemeClr val="tx1"/>
              </a:solidFill>
              <a:effectLst/>
              <a:latin typeface="+mn-lt"/>
              <a:ea typeface="+mn-ea"/>
              <a:cs typeface="+mn-cs"/>
            </a:endParaRPr>
          </a:p>
          <a:p>
            <a:pPr marL="0" indent="0" algn="l" defTabSz="914400" rtl="0" eaLnBrk="1" fontAlgn="b" latinLnBrk="0" hangingPunct="1">
              <a:lnSpc>
                <a:spcPct val="100000"/>
              </a:lnSpc>
              <a:spcAft>
                <a:spcPts val="800"/>
              </a:spcAft>
              <a:buNone/>
            </a:pPr>
            <a:r>
              <a:rPr lang="nl-BE" b="1" noProof="0" dirty="0">
                <a:latin typeface="+mn-lt"/>
              </a:rPr>
              <a:t>Hoe?</a:t>
            </a:r>
          </a:p>
          <a:p>
            <a:pPr marL="0" indent="0" algn="l" defTabSz="914400" rtl="0" eaLnBrk="1" fontAlgn="b" latinLnBrk="0" hangingPunct="1">
              <a:lnSpc>
                <a:spcPct val="100000"/>
              </a:lnSpc>
              <a:spcAft>
                <a:spcPts val="800"/>
              </a:spcAft>
              <a:buNone/>
            </a:pPr>
            <a:r>
              <a:rPr lang="nl-BE" noProof="0" dirty="0">
                <a:latin typeface="+mn-lt"/>
              </a:rPr>
              <a:t>Project 3. Ontwikkelen van een gericht programma voor permanente opleiding voor interne/externe professionals</a:t>
            </a:r>
          </a:p>
        </p:txBody>
      </p:sp>
      <p:sp>
        <p:nvSpPr>
          <p:cNvPr id="9" name="Demi-cadre 8">
            <a:extLst>
              <a:ext uri="{FF2B5EF4-FFF2-40B4-BE49-F238E27FC236}">
                <a16:creationId xmlns:a16="http://schemas.microsoft.com/office/drawing/2014/main" id="{78089822-6E8A-348A-F6CD-AE3791B4E685}"/>
              </a:ext>
            </a:extLst>
          </p:cNvPr>
          <p:cNvSpPr/>
          <p:nvPr/>
        </p:nvSpPr>
        <p:spPr bwMode="auto">
          <a:xfrm>
            <a:off x="512749" y="219375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0" name="Demi-cadre 9">
            <a:extLst>
              <a:ext uri="{FF2B5EF4-FFF2-40B4-BE49-F238E27FC236}">
                <a16:creationId xmlns:a16="http://schemas.microsoft.com/office/drawing/2014/main" id="{375450F9-FBA8-A86D-EB8D-0825500E05E3}"/>
              </a:ext>
            </a:extLst>
          </p:cNvPr>
          <p:cNvSpPr/>
          <p:nvPr/>
        </p:nvSpPr>
        <p:spPr bwMode="auto">
          <a:xfrm rot="10800000">
            <a:off x="3645526" y="406727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8" name="Rectangle 17">
            <a:extLst>
              <a:ext uri="{FF2B5EF4-FFF2-40B4-BE49-F238E27FC236}">
                <a16:creationId xmlns:a16="http://schemas.microsoft.com/office/drawing/2014/main" id="{C8C1992E-35AB-219C-1E7D-5ECE1302A594}"/>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400" b="0" noProof="0" dirty="0">
                <a:latin typeface="Calibri Light" panose="020F0302020204030204" pitchFamily="34" charset="0"/>
              </a:rPr>
              <a:t>II. De kwaliteit van processen en diensten garanderen</a:t>
            </a:r>
          </a:p>
        </p:txBody>
      </p:sp>
      <p:sp>
        <p:nvSpPr>
          <p:cNvPr id="19" name="Rectangle 18">
            <a:extLst>
              <a:ext uri="{FF2B5EF4-FFF2-40B4-BE49-F238E27FC236}">
                <a16:creationId xmlns:a16="http://schemas.microsoft.com/office/drawing/2014/main" id="{5D25477C-EB85-4866-EF47-0764AB33DF3C}"/>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 name="Rectangle 4">
            <a:extLst>
              <a:ext uri="{FF2B5EF4-FFF2-40B4-BE49-F238E27FC236}">
                <a16:creationId xmlns:a16="http://schemas.microsoft.com/office/drawing/2014/main" id="{EE5C8B96-3ED6-E853-7E57-3C76715A44D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Tree>
    <p:extLst>
      <p:ext uri="{BB962C8B-B14F-4D97-AF65-F5344CB8AC3E}">
        <p14:creationId xmlns:p14="http://schemas.microsoft.com/office/powerpoint/2010/main" val="2128739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08EA8-69EB-4752-0E1C-70E74B440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2FA6E-DCBE-7F81-6BFE-F6A1F62E7F56}"/>
              </a:ext>
            </a:extLst>
          </p:cNvPr>
          <p:cNvSpPr>
            <a:spLocks noGrp="1"/>
          </p:cNvSpPr>
          <p:nvPr>
            <p:ph type="title"/>
          </p:nvPr>
        </p:nvSpPr>
        <p:spPr/>
        <p:txBody>
          <a:bodyPr/>
          <a:lstStyle/>
          <a:p>
            <a:r>
              <a:rPr lang="nl-BE" noProof="0" dirty="0"/>
              <a:t>Project 3. Ontwikkelen van een gericht programma voor permanente opleiding voor interne/externe professionals (1/6)</a:t>
            </a:r>
          </a:p>
        </p:txBody>
      </p:sp>
      <p:sp>
        <p:nvSpPr>
          <p:cNvPr id="6" name="Rectangle 5">
            <a:extLst>
              <a:ext uri="{FF2B5EF4-FFF2-40B4-BE49-F238E27FC236}">
                <a16:creationId xmlns:a16="http://schemas.microsoft.com/office/drawing/2014/main" id="{859FEF3A-00B2-8E54-26B7-254EB1FA014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24025CA9-3091-B723-F211-EA3569A6E5D5}"/>
              </a:ext>
            </a:extLst>
          </p:cNvPr>
          <p:cNvGraphicFramePr>
            <a:graphicFrameLocks noGrp="1"/>
          </p:cNvGraphicFramePr>
          <p:nvPr>
            <p:extLst>
              <p:ext uri="{D42A27DB-BD31-4B8C-83A1-F6EECF244321}">
                <p14:modId xmlns:p14="http://schemas.microsoft.com/office/powerpoint/2010/main" val="3279772933"/>
              </p:ext>
            </p:extLst>
          </p:nvPr>
        </p:nvGraphicFramePr>
        <p:xfrm>
          <a:off x="484174" y="1592263"/>
          <a:ext cx="8993202" cy="450596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3. Ontwikkelen van een gericht programma voor permanente opleiding voor interne/externe professionals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noProof="0" dirty="0"/>
                        <a:t>Niveau</a:t>
                      </a:r>
                      <a:r>
                        <a:rPr lang="nl-BE" sz="1200" noProof="0" dirty="0"/>
                        <a:t>: Ontwerp van administratieve en evaluatieprocessen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 </a:t>
                      </a:r>
                    </a:p>
                    <a:p>
                      <a:r>
                        <a:rPr lang="nl-BE" sz="1200" b="0" kern="1200" noProof="0" dirty="0">
                          <a:solidFill>
                            <a:schemeClr val="tx1"/>
                          </a:solidFill>
                          <a:latin typeface="+mn-lt"/>
                          <a:ea typeface="+mn-ea"/>
                          <a:cs typeface="+mn-cs"/>
                        </a:rPr>
                        <a:t>Toegang tot accurate en betrouwbare informatie is cruciaal als mensen hun rechten willen opeisen. Fouten of onnauwkeurige informatie die door contactpunten wordt verstrekt, kan ertoe leiden dat mensen de aanvraagprocedure niet starten of opgeven nadat ze onjuiste informatie hebben ontvangen. Tijdens de uitgevoerde werkzaamheden werden hiaten vastgesteld in de kennis van professionals, </a:t>
                      </a:r>
                      <a:r>
                        <a:rPr lang="nl-BE" sz="1200" b="0" noProof="0" dirty="0"/>
                        <a:t>of het nu gaat om artsen, maatschappelijk assistenten of callcentermedewerkers, </a:t>
                      </a:r>
                      <a:r>
                        <a:rPr lang="nl-BE" sz="1200" b="0" kern="1200" noProof="0" dirty="0">
                          <a:solidFill>
                            <a:schemeClr val="tx1"/>
                          </a:solidFill>
                          <a:latin typeface="+mn-lt"/>
                          <a:ea typeface="+mn-ea"/>
                          <a:cs typeface="+mn-cs"/>
                        </a:rPr>
                        <a:t>met betrekking tot wetgeving, administratieve processen of specifieke </a:t>
                      </a:r>
                      <a:r>
                        <a:rPr lang="nl-BE" sz="1200" b="0" kern="1200" noProof="0" dirty="0" err="1">
                          <a:solidFill>
                            <a:schemeClr val="tx1"/>
                          </a:solidFill>
                          <a:latin typeface="+mn-lt"/>
                          <a:ea typeface="+mn-ea"/>
                          <a:cs typeface="+mn-cs"/>
                        </a:rPr>
                        <a:t>pathologieën</a:t>
                      </a:r>
                      <a:r>
                        <a:rPr lang="nl-BE" sz="1200" b="0" kern="1200" noProof="0" dirty="0">
                          <a:solidFill>
                            <a:schemeClr val="tx1"/>
                          </a:solidFill>
                          <a:latin typeface="+mn-lt"/>
                          <a:ea typeface="+mn-ea"/>
                          <a:cs typeface="+mn-cs"/>
                        </a:rPr>
                        <a:t>. </a:t>
                      </a:r>
                      <a:endParaRPr lang="nl-BE" sz="1200" b="0"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a:t>
                      </a:r>
                      <a:endParaRPr lang="nl-BE"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noProof="0" dirty="0"/>
                        <a:t>Dit project omvat de ontwikkeling van een doorlopend opleidingsprogramma dat is afgestemd op de specifieke behoeften van interne en externe professionals die betrokken zijn bij de ondersteuning van de rechthebbenden van DG HAN. Het programma is gebaseerd op gerichte modules en praktische hulpmiddelen die bedoeld zijn om de vaardigheden te verbeteren, de administratieve processen beter te begrijpen en een betere samenwerking tussen de verschillende spelers te bevorderen. De initiatieven richten zich op 2 gebieden: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0" noProof="0" dirty="0"/>
                        <a:t>Opleiding voor interne professionals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0" noProof="0" dirty="0"/>
                        <a:t>Opleiding voor externe professionals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pPr marL="0" indent="0">
                        <a:buFont typeface="Arial" panose="020B0604020202020204" pitchFamily="34" charset="0"/>
                        <a:buNone/>
                      </a:pPr>
                      <a:r>
                        <a:rPr lang="nl-BE" sz="1200" b="0" kern="1200" noProof="0" dirty="0">
                          <a:solidFill>
                            <a:schemeClr val="tx1"/>
                          </a:solidFill>
                          <a:latin typeface="+mn-lt"/>
                          <a:ea typeface="+mn-ea"/>
                          <a:cs typeface="+mn-cs"/>
                        </a:rPr>
                        <a:t>Dit project zal primaire en secundaire NTU helpen verminderen door de kwaliteit van de ondersteuning die eerstelijnsprofessionals en externe partners bieden aan gerechtigden te verbeteren. Door de kennis en vaardigheden van de betrokken actoren te versterken, zullen fouten bij het doorverwijzen, informeren en beoordelen worden verminderd. De verwachte impact is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Een beter begrip van de wetgeving en de betrokken administratieve processen. Dit zou leiden tot een betere kwaliteit van de informatie die aan rechthebbenden wordt verstrekt, maar ook tot een beter begrip van de rol van elke speler in het proces. Dit zou fouten, ongerechtvaardigde verzoeken en vertragingen verminderen en tijd vrijmaken voor andere activiteiten met een grotere toegevoegde waarde.</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Versterken van technische, relationele en communicatieve vaardigheden.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5A26BE2C-F015-8F95-51CD-96FE8E36DE16}"/>
              </a:ext>
            </a:extLst>
          </p:cNvPr>
          <p:cNvSpPr/>
          <p:nvPr/>
        </p:nvSpPr>
        <p:spPr bwMode="auto">
          <a:xfrm>
            <a:off x="5710725" y="4562283"/>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C7E71E8F-ADF5-866E-E6C0-A2B1D5797360}"/>
              </a:ext>
            </a:extLst>
          </p:cNvPr>
          <p:cNvSpPr/>
          <p:nvPr/>
        </p:nvSpPr>
        <p:spPr bwMode="auto">
          <a:xfrm>
            <a:off x="6968586" y="4562283"/>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BEF0555C-D1D9-C7EA-E024-513EBBDAB22D}"/>
              </a:ext>
            </a:extLst>
          </p:cNvPr>
          <p:cNvSpPr/>
          <p:nvPr/>
        </p:nvSpPr>
        <p:spPr bwMode="auto">
          <a:xfrm>
            <a:off x="8374834" y="4572664"/>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2" name="Graphic 11" descr="Checkmark outline">
            <a:extLst>
              <a:ext uri="{FF2B5EF4-FFF2-40B4-BE49-F238E27FC236}">
                <a16:creationId xmlns:a16="http://schemas.microsoft.com/office/drawing/2014/main" id="{8CD91AAF-D155-A160-F9EF-D478E2834B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1760" y="4536664"/>
            <a:ext cx="216000" cy="216000"/>
          </a:xfrm>
          <a:prstGeom prst="rect">
            <a:avLst/>
          </a:prstGeom>
        </p:spPr>
      </p:pic>
      <p:pic>
        <p:nvPicPr>
          <p:cNvPr id="5" name="Graphic 4" descr="Checkmark outline">
            <a:extLst>
              <a:ext uri="{FF2B5EF4-FFF2-40B4-BE49-F238E27FC236}">
                <a16:creationId xmlns:a16="http://schemas.microsoft.com/office/drawing/2014/main" id="{CED0CA9A-E7B9-16D1-56FA-A021C5AA11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1176" y="4529756"/>
            <a:ext cx="216000" cy="216000"/>
          </a:xfrm>
          <a:prstGeom prst="rect">
            <a:avLst/>
          </a:prstGeom>
        </p:spPr>
      </p:pic>
    </p:spTree>
    <p:extLst>
      <p:ext uri="{BB962C8B-B14F-4D97-AF65-F5344CB8AC3E}">
        <p14:creationId xmlns:p14="http://schemas.microsoft.com/office/powerpoint/2010/main" val="3426211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2E0CB-92CD-45FD-8F86-4A69F023A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C177DD-AD5C-A318-44D6-A204724D0D88}"/>
              </a:ext>
            </a:extLst>
          </p:cNvPr>
          <p:cNvSpPr>
            <a:spLocks noGrp="1"/>
          </p:cNvSpPr>
          <p:nvPr>
            <p:ph type="title"/>
          </p:nvPr>
        </p:nvSpPr>
        <p:spPr/>
        <p:txBody>
          <a:bodyPr/>
          <a:lstStyle/>
          <a:p>
            <a:r>
              <a:rPr lang="nl-BE" noProof="0" dirty="0"/>
              <a:t>Project 3. Ontwikkelen van een gericht programma voor permanente opleiding voor interne/externe professionals(2/6)</a:t>
            </a:r>
          </a:p>
        </p:txBody>
      </p:sp>
      <p:sp>
        <p:nvSpPr>
          <p:cNvPr id="6" name="Rectangle 5">
            <a:extLst>
              <a:ext uri="{FF2B5EF4-FFF2-40B4-BE49-F238E27FC236}">
                <a16:creationId xmlns:a16="http://schemas.microsoft.com/office/drawing/2014/main" id="{8451B668-480C-E8CC-A7C4-E2F387A09A1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44122988-AB16-E241-479E-360B75B7271A}"/>
              </a:ext>
            </a:extLst>
          </p:cNvPr>
          <p:cNvGraphicFramePr>
            <a:graphicFrameLocks noGrp="1"/>
          </p:cNvGraphicFramePr>
          <p:nvPr>
            <p:extLst>
              <p:ext uri="{D42A27DB-BD31-4B8C-83A1-F6EECF244321}">
                <p14:modId xmlns:p14="http://schemas.microsoft.com/office/powerpoint/2010/main" val="267570085"/>
              </p:ext>
            </p:extLst>
          </p:nvPr>
        </p:nvGraphicFramePr>
        <p:xfrm>
          <a:off x="484174" y="1592263"/>
          <a:ext cx="8964000" cy="42976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3.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noProof="0" dirty="0"/>
                        <a:t>Actie 3.1: NTU-scholing integreren in het ontwikkelingsplan van DG HAN</a:t>
                      </a:r>
                      <a:br>
                        <a:rPr lang="nl-BE" sz="1200" noProof="0" dirty="0">
                          <a:solidFill>
                            <a:srgbClr val="FF0000"/>
                          </a:solidFill>
                          <a:highlight>
                            <a:srgbClr val="FFFF00"/>
                          </a:highlight>
                        </a:rPr>
                      </a:br>
                      <a:r>
                        <a:rPr lang="nl-BE" sz="1200" noProof="0" dirty="0"/>
                        <a:t>Trainingen voor interne professionals over NTU-gerelateerde onderwerpen zouden langs 2 hoofdlijnen worden ontwikkeld:</a:t>
                      </a:r>
                    </a:p>
                    <a:p>
                      <a:pPr marL="447675"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0" u="sng" kern="1200" noProof="0" dirty="0">
                          <a:solidFill>
                            <a:schemeClr val="tx1"/>
                          </a:solidFill>
                          <a:latin typeface="+mn-lt"/>
                          <a:ea typeface="+mn-ea"/>
                          <a:cs typeface="+mn-cs"/>
                        </a:rPr>
                        <a:t>Initiële (introductie) opleiding</a:t>
                      </a:r>
                      <a:r>
                        <a:rPr lang="nl-BE" sz="1200" b="0" kern="1200" noProof="0" dirty="0">
                          <a:solidFill>
                            <a:schemeClr val="tx1"/>
                          </a:solidFill>
                          <a:latin typeface="+mn-lt"/>
                          <a:ea typeface="+mn-ea"/>
                          <a:cs typeface="+mn-cs"/>
                        </a:rPr>
                        <a:t>: Ontwikkeling van een introductieprogramma voor nieuw eerstelijnspersoneel op basis van de NTU en specifiek op basis van de functiebeschrijving voor het beroep in kwestie.</a:t>
                      </a:r>
                    </a:p>
                    <a:p>
                      <a:pPr marL="447675"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0" u="sng" kern="1200" noProof="0" dirty="0">
                          <a:solidFill>
                            <a:schemeClr val="tx1"/>
                          </a:solidFill>
                          <a:latin typeface="+mn-lt"/>
                          <a:ea typeface="+mn-ea"/>
                          <a:cs typeface="+mn-cs"/>
                        </a:rPr>
                        <a:t>Bijscholing</a:t>
                      </a:r>
                      <a:r>
                        <a:rPr lang="nl-BE" sz="1200" b="0" kern="1200" noProof="0" dirty="0">
                          <a:solidFill>
                            <a:schemeClr val="tx1"/>
                          </a:solidFill>
                          <a:latin typeface="+mn-lt"/>
                          <a:ea typeface="+mn-ea"/>
                          <a:cs typeface="+mn-cs"/>
                        </a:rPr>
                        <a:t>: Introductie van bijscholing gedurende de hele loopbaan van professionals van DG HAN, op basis van specifieke thematische modules (bijv. digitale kloof/het opbouwen van digitale vaardigheden van eerstelijnspersoneel/wetgevingstraining specifiek voor de regio's en het doorverwijzen van de rechthebbende naar de juiste overheidsinstantie) om bepaalde onderwerpen bij te werken of zich erin te specialiseren.</a:t>
                      </a:r>
                    </a:p>
                    <a:p>
                      <a:pPr marL="219075" marR="0" lvl="0" indent="0" algn="l" defTabSz="914400" rtl="0" eaLnBrk="1" fontAlgn="auto" latinLnBrk="0" hangingPunct="1">
                        <a:lnSpc>
                          <a:spcPct val="100000"/>
                        </a:lnSpc>
                        <a:spcBef>
                          <a:spcPts val="0"/>
                        </a:spcBef>
                        <a:spcAft>
                          <a:spcPts val="0"/>
                        </a:spcAft>
                        <a:buClrTx/>
                        <a:buSzTx/>
                        <a:buFont typeface="+mj-lt"/>
                        <a:buNone/>
                        <a:tabLst/>
                        <a:defRPr/>
                      </a:pPr>
                      <a:r>
                        <a:rPr lang="nl-BE" sz="1200" b="0" kern="1200" noProof="0" dirty="0">
                          <a:solidFill>
                            <a:schemeClr val="tx1"/>
                          </a:solidFill>
                          <a:latin typeface="+mn-lt"/>
                          <a:ea typeface="+mn-ea"/>
                          <a:cs typeface="+mn-cs"/>
                        </a:rPr>
                        <a:t>Dit houdt in dat de specifieke behoeften samen met de Opleiding Business Partner van DG HAN moeten worden vastgesteld, evenals de methodologie voor het selecteren van de opleidingen die worden gevolgd en door wie. Een van de voorstellen was om een zelfbeoordelingsformulier in te voeren waarin een aantal specifieke vragen wordt gesteld en aan de hand waarvan werknemers kunnen bepalen of er aanvullende training nodig is. Deze activiteiten zouden worden geïntegreerd in de door elke persoon te bereiken resultaatdoelstellingen. Daarnaast moet worden beoordeeld of het relevant is om deze actie te integreren in de lopende activiteiten van de individuele kwaliteitsdienst voor coaching van medewerkers, die worden geselecteerd op basis van het willekeurig afluisteren van telefoongesprekken of het lezen van e-mails.</a:t>
                      </a:r>
                      <a:endParaRPr lang="nl-BE" sz="1200" b="0" kern="1200" noProof="0" dirty="0">
                        <a:solidFill>
                          <a:schemeClr val="tx1"/>
                        </a:solidFill>
                        <a:highlight>
                          <a:srgbClr val="FFFF00"/>
                        </a:highligh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52000">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BE" sz="1200" b="1" noProof="0" dirty="0"/>
                        <a:t>Actie 3.2: Organisatie van </a:t>
                      </a:r>
                      <a:r>
                        <a:rPr lang="nl-BE" sz="1200" b="1" noProof="0" dirty="0" err="1"/>
                        <a:t>webinars</a:t>
                      </a:r>
                      <a:r>
                        <a:rPr lang="nl-BE" sz="1200" b="1" noProof="0" dirty="0"/>
                        <a:t> die permanent beschikbaar zijn op de website van DG HAN</a:t>
                      </a:r>
                      <a:br>
                        <a:rPr lang="nl-BE" sz="1200" noProof="0" dirty="0">
                          <a:solidFill>
                            <a:srgbClr val="FF0000"/>
                          </a:solidFill>
                          <a:highlight>
                            <a:srgbClr val="FFFF00"/>
                          </a:highlight>
                        </a:rPr>
                      </a:br>
                      <a:r>
                        <a:rPr lang="nl-BE" sz="1200" noProof="0" dirty="0"/>
                        <a:t>Deze actie bestaat uit het organiseren van </a:t>
                      </a:r>
                      <a:r>
                        <a:rPr lang="nl-BE" sz="1200" noProof="0" dirty="0" err="1"/>
                        <a:t>webinars</a:t>
                      </a:r>
                      <a:r>
                        <a:rPr lang="nl-BE" sz="1200" noProof="0" dirty="0"/>
                        <a:t> over specifieke onderwerpen, zoals wetgeving, het </a:t>
                      </a:r>
                      <a:r>
                        <a:rPr lang="nl-BE" sz="1200" i="1" noProof="0" dirty="0"/>
                        <a:t>intakeproces</a:t>
                      </a:r>
                      <a:r>
                        <a:rPr lang="nl-BE" sz="1200" noProof="0" dirty="0"/>
                        <a:t>, het evaluatieproces, inclusieve communicatie met rechthebbenden, etc. Deze </a:t>
                      </a:r>
                      <a:r>
                        <a:rPr lang="nl-BE" sz="1200" noProof="0" dirty="0" err="1"/>
                        <a:t>webinars</a:t>
                      </a:r>
                      <a:r>
                        <a:rPr lang="nl-BE" sz="1200" noProof="0" dirty="0"/>
                        <a:t> zijn gericht op professionals op basis van de gepresenteerde onderwerpen. Deze </a:t>
                      </a:r>
                      <a:r>
                        <a:rPr lang="nl-BE" sz="1200" noProof="0" dirty="0" err="1"/>
                        <a:t>webinars</a:t>
                      </a:r>
                      <a:r>
                        <a:rPr lang="nl-BE" sz="1200" noProof="0" dirty="0"/>
                        <a:t> zijn eenmalig en kunnen worden gegroepeerd in modules. Zodra de </a:t>
                      </a:r>
                      <a:r>
                        <a:rPr lang="nl-BE" sz="1200" noProof="0" dirty="0" err="1"/>
                        <a:t>webinars</a:t>
                      </a:r>
                      <a:r>
                        <a:rPr lang="nl-BE" sz="1200" noProof="0" dirty="0"/>
                        <a:t> zijn georganiseerd en opgenomen, zullen ze beschikbaar en toegankelijk worden gemaakt op de website van DG HAN. De communicatie verloopt via de nieuwsbrief en de website voor professionals.</a:t>
                      </a:r>
                      <a:endParaRPr lang="nl-BE" sz="1200" b="0" kern="1200" noProof="0" dirty="0">
                        <a:solidFill>
                          <a:schemeClr val="tx1"/>
                        </a:solidFill>
                        <a:highlight>
                          <a:srgbClr val="FFFF00"/>
                        </a:highligh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78729761"/>
                  </a:ext>
                </a:extLst>
              </a:tr>
            </a:tbl>
          </a:graphicData>
        </a:graphic>
      </p:graphicFrame>
      <p:sp>
        <p:nvSpPr>
          <p:cNvPr id="4" name="Star: 5 Points 3">
            <a:extLst>
              <a:ext uri="{FF2B5EF4-FFF2-40B4-BE49-F238E27FC236}">
                <a16:creationId xmlns:a16="http://schemas.microsoft.com/office/drawing/2014/main" id="{CC0D3B67-68E2-4A45-E5F7-0532FCF376FB}"/>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 name="Star: 5 Points 4">
            <a:extLst>
              <a:ext uri="{FF2B5EF4-FFF2-40B4-BE49-F238E27FC236}">
                <a16:creationId xmlns:a16="http://schemas.microsoft.com/office/drawing/2014/main" id="{737FB4EA-F4D8-F871-409F-CB681B24A8A4}"/>
              </a:ext>
            </a:extLst>
          </p:cNvPr>
          <p:cNvSpPr/>
          <p:nvPr/>
        </p:nvSpPr>
        <p:spPr bwMode="auto">
          <a:xfrm>
            <a:off x="144758" y="4711565"/>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258062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897C2-D6E0-AC87-C502-5C1F9B426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3978E-00A4-571B-8E13-149C0E36B769}"/>
              </a:ext>
            </a:extLst>
          </p:cNvPr>
          <p:cNvSpPr>
            <a:spLocks noGrp="1"/>
          </p:cNvSpPr>
          <p:nvPr>
            <p:ph type="title"/>
          </p:nvPr>
        </p:nvSpPr>
        <p:spPr/>
        <p:txBody>
          <a:bodyPr/>
          <a:lstStyle/>
          <a:p>
            <a:r>
              <a:rPr lang="nl-BE" noProof="0" dirty="0"/>
              <a:t>Project 3. Ontwikkelen van een gericht programma voor permanente opleiding voor interne/externe professionals (3/6)</a:t>
            </a:r>
          </a:p>
        </p:txBody>
      </p:sp>
      <p:sp>
        <p:nvSpPr>
          <p:cNvPr id="6" name="Rectangle 5">
            <a:extLst>
              <a:ext uri="{FF2B5EF4-FFF2-40B4-BE49-F238E27FC236}">
                <a16:creationId xmlns:a16="http://schemas.microsoft.com/office/drawing/2014/main" id="{BBFFB5A1-A2DB-BF74-B057-D32D733F423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97F8B6D5-D80A-3D17-1F7D-FBFF7235EBDC}"/>
              </a:ext>
            </a:extLst>
          </p:cNvPr>
          <p:cNvGraphicFramePr>
            <a:graphicFrameLocks noGrp="1"/>
          </p:cNvGraphicFramePr>
          <p:nvPr>
            <p:extLst>
              <p:ext uri="{D42A27DB-BD31-4B8C-83A1-F6EECF244321}">
                <p14:modId xmlns:p14="http://schemas.microsoft.com/office/powerpoint/2010/main" val="1065808783"/>
              </p:ext>
            </p:extLst>
          </p:nvPr>
        </p:nvGraphicFramePr>
        <p:xfrm>
          <a:off x="484174" y="1592263"/>
          <a:ext cx="8964000" cy="33832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3.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noProof="0" dirty="0"/>
                        <a:t>Actie 3.3: Het initiatief uitbreiden om informatiedagen te organiseren in alle regionale centra</a:t>
                      </a:r>
                      <a:br>
                        <a:rPr lang="nl-BE" sz="1200" noProof="0" dirty="0">
                          <a:solidFill>
                            <a:srgbClr val="FF0000"/>
                          </a:solidFill>
                        </a:rPr>
                      </a:br>
                      <a:r>
                        <a:rPr lang="nl-BE" sz="1200" noProof="0" dirty="0"/>
                        <a:t>In het erkenningscentrum van Charleroi organiseerden de maatschappelijk assistenten een informatiesessie die de partners de kans bood om de organisatie te bezoeken. Deze dag bestaat uit 2 delen:</a:t>
                      </a:r>
                    </a:p>
                    <a:p>
                      <a:pPr marL="35687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BE" sz="1200" b="0" kern="1200" noProof="0" dirty="0">
                          <a:solidFill>
                            <a:schemeClr val="tx1"/>
                          </a:solidFill>
                          <a:latin typeface="+mn-lt"/>
                          <a:ea typeface="+mn-ea"/>
                          <a:cs typeface="+mn-cs"/>
                        </a:rPr>
                        <a:t>Ochtend: Algemene informatiesessie (opleiding over specifieke onderwerpen, zoals tools van DG HAN, wettelijke vereisten, bewustmaken van het belang van het doorgeven van juiste, volledige en nauwkeurige gegevens voor aanvragen aan DG HAN, enz.)</a:t>
                      </a:r>
                    </a:p>
                    <a:p>
                      <a:pPr marL="35687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BE" sz="1200" b="0" kern="1200" noProof="0" dirty="0">
                          <a:solidFill>
                            <a:schemeClr val="tx1"/>
                          </a:solidFill>
                          <a:latin typeface="+mn-lt"/>
                          <a:ea typeface="+mn-ea"/>
                          <a:cs typeface="+mn-cs"/>
                        </a:rPr>
                        <a:t>Middag: Gespecialiseerde </a:t>
                      </a:r>
                      <a:r>
                        <a:rPr lang="nl-BE" sz="1200" b="0" i="1" kern="1200" noProof="0" dirty="0">
                          <a:solidFill>
                            <a:schemeClr val="tx1"/>
                          </a:solidFill>
                          <a:latin typeface="+mn-lt"/>
                          <a:ea typeface="+mn-ea"/>
                          <a:cs typeface="+mn-cs"/>
                        </a:rPr>
                        <a:t>intakesessie </a:t>
                      </a:r>
                      <a:r>
                        <a:rPr lang="nl-BE" sz="1200" b="0" kern="1200" noProof="0" dirty="0">
                          <a:solidFill>
                            <a:schemeClr val="tx1"/>
                          </a:solidFill>
                          <a:latin typeface="+mn-lt"/>
                          <a:ea typeface="+mn-ea"/>
                          <a:cs typeface="+mn-cs"/>
                        </a:rPr>
                        <a:t>(per specifieke dossier)</a:t>
                      </a:r>
                    </a:p>
                    <a:p>
                      <a:pPr marL="18542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nl-BE" sz="1200" b="0" kern="1200" noProof="0" dirty="0">
                          <a:solidFill>
                            <a:schemeClr val="tx1"/>
                          </a:solidFill>
                          <a:latin typeface="+mn-lt"/>
                          <a:ea typeface="+mn-ea"/>
                          <a:cs typeface="+mn-cs"/>
                        </a:rPr>
                        <a:t>Deze informatiedagen kunnen worden aangepast aan de specifieke lokale kenmerken van de provincies waar de centra voor de erkenning van de handicap gevestigd zijn en aan de behoeften van de uitgenodigde partners.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9979890"/>
                  </a:ext>
                </a:extLst>
              </a:tr>
              <a:tr h="252000">
                <a:tc>
                  <a:txBody>
                    <a:bodyPr/>
                    <a:lstStyle/>
                    <a:p>
                      <a:pPr marL="1809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kern="1200" noProof="0" dirty="0">
                          <a:solidFill>
                            <a:schemeClr val="tx1"/>
                          </a:solidFill>
                          <a:latin typeface="+mn-lt"/>
                          <a:ea typeface="+mn-ea"/>
                          <a:cs typeface="+mn-cs"/>
                        </a:rPr>
                        <a:t>Actie 3.4: Ontwikkeling van een </a:t>
                      </a:r>
                      <a:r>
                        <a:rPr lang="nl-BE" sz="1200" b="1" i="1" kern="1200" noProof="0" dirty="0" err="1">
                          <a:solidFill>
                            <a:schemeClr val="tx1"/>
                          </a:solidFill>
                          <a:latin typeface="+mn-lt"/>
                          <a:ea typeface="+mn-ea"/>
                          <a:cs typeface="+mn-cs"/>
                        </a:rPr>
                        <a:t>chatbot</a:t>
                      </a:r>
                      <a:r>
                        <a:rPr lang="nl-BE" sz="1200" b="1" i="1" kern="1200" noProof="0" dirty="0">
                          <a:solidFill>
                            <a:schemeClr val="tx1"/>
                          </a:solidFill>
                          <a:latin typeface="+mn-lt"/>
                          <a:ea typeface="+mn-ea"/>
                          <a:cs typeface="+mn-cs"/>
                        </a:rPr>
                        <a:t> </a:t>
                      </a:r>
                      <a:r>
                        <a:rPr lang="nl-BE" sz="1200" b="1" kern="1200" noProof="0" dirty="0">
                          <a:solidFill>
                            <a:schemeClr val="tx1"/>
                          </a:solidFill>
                          <a:latin typeface="+mn-lt"/>
                          <a:ea typeface="+mn-ea"/>
                          <a:cs typeface="+mn-cs"/>
                        </a:rPr>
                        <a:t>om de intern beschikbare informatie in kaart te brengen voor DG HAN</a:t>
                      </a:r>
                      <a:br>
                        <a:rPr lang="nl-BE" sz="1200" b="0" kern="1200" noProof="0" dirty="0">
                          <a:solidFill>
                            <a:srgbClr val="000000"/>
                          </a:solidFill>
                          <a:latin typeface="+mn-lt"/>
                          <a:ea typeface="+mn-ea"/>
                          <a:cs typeface="+mn-cs"/>
                        </a:rPr>
                      </a:br>
                      <a:r>
                        <a:rPr lang="nl-BE" sz="1200" b="0" kern="1200" noProof="0" dirty="0">
                          <a:solidFill>
                            <a:schemeClr val="tx1"/>
                          </a:solidFill>
                          <a:latin typeface="+mn-lt"/>
                          <a:ea typeface="+mn-ea"/>
                          <a:cs typeface="+mn-cs"/>
                        </a:rPr>
                        <a:t>Met de geplande aanwerving van een manager op het gebied van kennisbeheer (procedure loopt) zal een project worden gestart om de beschikbare kennis/opleidingen te consolideren op een gedeelde SharePoint (vergelijkbaar met het </a:t>
                      </a:r>
                      <a:r>
                        <a:rPr lang="nl-BE" sz="1200" b="0" kern="1200" noProof="0" dirty="0" err="1">
                          <a:solidFill>
                            <a:schemeClr val="tx1"/>
                          </a:solidFill>
                          <a:latin typeface="+mn-lt"/>
                          <a:ea typeface="+mn-ea"/>
                          <a:cs typeface="+mn-cs"/>
                        </a:rPr>
                        <a:t>wikiHAN</a:t>
                      </a:r>
                      <a:r>
                        <a:rPr lang="nl-BE" sz="1200" b="0" kern="1200" noProof="0" dirty="0">
                          <a:solidFill>
                            <a:schemeClr val="tx1"/>
                          </a:solidFill>
                          <a:latin typeface="+mn-lt"/>
                          <a:ea typeface="+mn-ea"/>
                          <a:cs typeface="+mn-cs"/>
                        </a:rPr>
                        <a:t>-project). De afdelingen Communicatie en Kwaliteit zijn al begonnen met de inventarisatie zelf. Deze inventarisatie zal het ook mogelijk maken om de beschikbare middelen en de hiaten die moeten worden opgevuld ter ondersteuning van het opleidingsprogramma te beoordelen. Op basis van deze inventarisatie onderzoekt het Data Cel de mogelijkheid om een </a:t>
                      </a:r>
                      <a:r>
                        <a:rPr lang="nl-BE" sz="1200" b="0" i="0" kern="1200" noProof="0" dirty="0">
                          <a:solidFill>
                            <a:schemeClr val="tx1"/>
                          </a:solidFill>
                          <a:latin typeface="+mn-lt"/>
                          <a:ea typeface="+mn-ea"/>
                          <a:cs typeface="+mn-cs"/>
                        </a:rPr>
                        <a:t>interne </a:t>
                      </a:r>
                      <a:r>
                        <a:rPr lang="nl-BE" sz="1200" b="0" i="1" kern="1200" noProof="0" dirty="0" err="1">
                          <a:solidFill>
                            <a:schemeClr val="tx1"/>
                          </a:solidFill>
                          <a:latin typeface="+mn-lt"/>
                          <a:ea typeface="+mn-ea"/>
                          <a:cs typeface="+mn-cs"/>
                        </a:rPr>
                        <a:t>chatbot</a:t>
                      </a:r>
                      <a:r>
                        <a:rPr lang="nl-BE" sz="1200" b="0" i="1" kern="1200" noProof="0" dirty="0">
                          <a:solidFill>
                            <a:schemeClr val="tx1"/>
                          </a:solidFill>
                          <a:latin typeface="+mn-lt"/>
                          <a:ea typeface="+mn-ea"/>
                          <a:cs typeface="+mn-cs"/>
                        </a:rPr>
                        <a:t> </a:t>
                      </a:r>
                      <a:r>
                        <a:rPr lang="nl-BE" sz="1200" b="0" i="0" kern="1200" noProof="0" dirty="0">
                          <a:solidFill>
                            <a:schemeClr val="tx1"/>
                          </a:solidFill>
                          <a:latin typeface="+mn-lt"/>
                          <a:ea typeface="+mn-ea"/>
                          <a:cs typeface="+mn-cs"/>
                        </a:rPr>
                        <a:t>(op basis van kunstmatige intelligentie) </a:t>
                      </a:r>
                      <a:r>
                        <a:rPr lang="nl-BE" sz="1200" b="0" kern="1200" noProof="0" dirty="0">
                          <a:solidFill>
                            <a:schemeClr val="tx1"/>
                          </a:solidFill>
                          <a:latin typeface="+mn-lt"/>
                          <a:ea typeface="+mn-ea"/>
                          <a:cs typeface="+mn-cs"/>
                        </a:rPr>
                        <a:t>te ontwikkelen </a:t>
                      </a:r>
                      <a:r>
                        <a:rPr lang="nl-BE" sz="1200" b="0" i="0" kern="1200" noProof="0" dirty="0">
                          <a:solidFill>
                            <a:schemeClr val="tx1"/>
                          </a:solidFill>
                          <a:latin typeface="+mn-lt"/>
                          <a:ea typeface="+mn-ea"/>
                          <a:cs typeface="+mn-cs"/>
                        </a:rPr>
                        <a:t>die de informatie in de vorm van een databank samenbrengt en die vervolgens door de agenten kan worden geraadpleegd, in de vorm van vragen en doorverwijzingen naar de juiste informatiebronnen.</a:t>
                      </a:r>
                      <a:r>
                        <a:rPr lang="nl-BE" sz="1200" b="0" kern="1200" noProof="0" dirty="0">
                          <a:solidFill>
                            <a:schemeClr val="tx1"/>
                          </a:solidFill>
                          <a:latin typeface="+mn-lt"/>
                          <a:ea typeface="+mn-ea"/>
                          <a:cs typeface="+mn-cs"/>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98059825"/>
                  </a:ext>
                </a:extLst>
              </a:tr>
            </a:tbl>
          </a:graphicData>
        </a:graphic>
      </p:graphicFrame>
      <p:sp>
        <p:nvSpPr>
          <p:cNvPr id="4" name="Star: 5 Points 3">
            <a:extLst>
              <a:ext uri="{FF2B5EF4-FFF2-40B4-BE49-F238E27FC236}">
                <a16:creationId xmlns:a16="http://schemas.microsoft.com/office/drawing/2014/main" id="{3E38C1A4-E652-DE89-DF7F-2FB1341B1EBE}"/>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187890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C9907-174C-E1AD-041B-E30C08E95D5C}"/>
            </a:ext>
          </a:extLst>
        </p:cNvPr>
        <p:cNvGrpSpPr/>
        <p:nvPr/>
      </p:nvGrpSpPr>
      <p:grpSpPr>
        <a:xfrm>
          <a:off x="0" y="0"/>
          <a:ext cx="0" cy="0"/>
          <a:chOff x="0" y="0"/>
          <a:chExt cx="0" cy="0"/>
        </a:xfrm>
      </p:grpSpPr>
      <p:sp>
        <p:nvSpPr>
          <p:cNvPr id="8" name="Arrow: Pentagon 7">
            <a:extLst>
              <a:ext uri="{FF2B5EF4-FFF2-40B4-BE49-F238E27FC236}">
                <a16:creationId xmlns:a16="http://schemas.microsoft.com/office/drawing/2014/main" id="{34B6E9D5-9198-EB14-788C-AFE34F3B340A}"/>
              </a:ext>
            </a:extLst>
          </p:cNvPr>
          <p:cNvSpPr/>
          <p:nvPr/>
        </p:nvSpPr>
        <p:spPr bwMode="auto">
          <a:xfrm>
            <a:off x="6696352" y="1863174"/>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Ontwikkeling van een </a:t>
            </a:r>
            <a:r>
              <a:rPr lang="nl-BE" sz="1600" noProof="0" dirty="0">
                <a:solidFill>
                  <a:schemeClr val="bg2">
                    <a:lumMod val="60000"/>
                    <a:lumOff val="40000"/>
                  </a:schemeClr>
                </a:solidFill>
                <a:latin typeface="Calibri Light" panose="020F0302020204030204" pitchFamily="34" charset="0"/>
              </a:rPr>
              <a:t>geprioriteerd actieplan </a:t>
            </a:r>
            <a:r>
              <a:rPr lang="nl-BE" sz="1600" b="0" noProof="0" dirty="0">
                <a:solidFill>
                  <a:schemeClr val="bg2">
                    <a:lumMod val="60000"/>
                    <a:lumOff val="40000"/>
                  </a:schemeClr>
                </a:solidFill>
                <a:latin typeface="Calibri Light" panose="020F0302020204030204" pitchFamily="34" charset="0"/>
              </a:rPr>
              <a:t>en opvolgings-methode</a:t>
            </a:r>
            <a:endParaRPr lang="nl-BE" sz="1600" noProof="0" dirty="0">
              <a:solidFill>
                <a:schemeClr val="bg2">
                  <a:lumMod val="60000"/>
                  <a:lumOff val="40000"/>
                </a:schemeClr>
              </a:solidFill>
              <a:latin typeface="Calibri Light" panose="020F0302020204030204" pitchFamily="34" charset="0"/>
            </a:endParaRPr>
          </a:p>
        </p:txBody>
      </p:sp>
      <p:sp>
        <p:nvSpPr>
          <p:cNvPr id="9" name="Arrow: Chevron 8">
            <a:extLst>
              <a:ext uri="{FF2B5EF4-FFF2-40B4-BE49-F238E27FC236}">
                <a16:creationId xmlns:a16="http://schemas.microsoft.com/office/drawing/2014/main" id="{63A7D491-D701-E224-C9A7-8FCF692FBED4}"/>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2" name="Title 1">
            <a:extLst>
              <a:ext uri="{FF2B5EF4-FFF2-40B4-BE49-F238E27FC236}">
                <a16:creationId xmlns:a16="http://schemas.microsoft.com/office/drawing/2014/main" id="{EDCE722D-6829-75B5-7A9B-78C462EC2E6D}"/>
              </a:ext>
            </a:extLst>
          </p:cNvPr>
          <p:cNvSpPr>
            <a:spLocks noGrp="1"/>
          </p:cNvSpPr>
          <p:nvPr>
            <p:ph type="title"/>
          </p:nvPr>
        </p:nvSpPr>
        <p:spPr/>
        <p:txBody>
          <a:bodyPr/>
          <a:lstStyle/>
          <a:p>
            <a:r>
              <a:rPr lang="nl-BE" noProof="0" dirty="0"/>
              <a:t>Literatuuronderzoek dat heeft geleid tot een voorgestelde definitie van NTU in de context van handicap</a:t>
            </a:r>
          </a:p>
        </p:txBody>
      </p:sp>
      <p:sp>
        <p:nvSpPr>
          <p:cNvPr id="3" name="Rectangle 4">
            <a:extLst>
              <a:ext uri="{FF2B5EF4-FFF2-40B4-BE49-F238E27FC236}">
                <a16:creationId xmlns:a16="http://schemas.microsoft.com/office/drawing/2014/main" id="{D4EC703C-602E-3877-14B1-A150FDAAB7B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Introductie</a:t>
            </a:r>
          </a:p>
        </p:txBody>
      </p:sp>
      <p:sp>
        <p:nvSpPr>
          <p:cNvPr id="6" name="Arrow: Pentagon 5">
            <a:extLst>
              <a:ext uri="{FF2B5EF4-FFF2-40B4-BE49-F238E27FC236}">
                <a16:creationId xmlns:a16="http://schemas.microsoft.com/office/drawing/2014/main" id="{EFBD8CAF-B24D-19E7-55E6-9DE2E2E1FCD8}"/>
              </a:ext>
            </a:extLst>
          </p:cNvPr>
          <p:cNvSpPr/>
          <p:nvPr/>
        </p:nvSpPr>
        <p:spPr bwMode="auto">
          <a:xfrm>
            <a:off x="4675403"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Identificatie van </a:t>
            </a:r>
            <a:r>
              <a:rPr lang="nl-BE" sz="1600" noProof="0" dirty="0">
                <a:solidFill>
                  <a:schemeClr val="bg2">
                    <a:lumMod val="60000"/>
                    <a:lumOff val="40000"/>
                  </a:schemeClr>
                </a:solidFill>
                <a:latin typeface="Calibri Light" panose="020F0302020204030204" pitchFamily="34" charset="0"/>
              </a:rPr>
              <a:t>prioritaire uitdagingen </a:t>
            </a:r>
            <a:r>
              <a:rPr lang="nl-BE" sz="1600" b="0" noProof="0" dirty="0">
                <a:solidFill>
                  <a:schemeClr val="bg2">
                    <a:lumMod val="60000"/>
                    <a:lumOff val="40000"/>
                  </a:schemeClr>
                </a:solidFill>
                <a:latin typeface="Calibri Light" panose="020F0302020204030204" pitchFamily="34" charset="0"/>
              </a:rPr>
              <a:t>door middel van </a:t>
            </a:r>
            <a:r>
              <a:rPr lang="nl-BE" sz="1600" noProof="0" dirty="0">
                <a:solidFill>
                  <a:schemeClr val="bg2">
                    <a:lumMod val="60000"/>
                    <a:lumOff val="40000"/>
                  </a:schemeClr>
                </a:solidFill>
                <a:latin typeface="Calibri Light" panose="020F0302020204030204" pitchFamily="34" charset="0"/>
              </a:rPr>
              <a:t>samenwerking</a:t>
            </a:r>
            <a:r>
              <a:rPr lang="nl-BE" sz="1600" b="0" noProof="0" dirty="0">
                <a:solidFill>
                  <a:schemeClr val="bg2">
                    <a:lumMod val="60000"/>
                    <a:lumOff val="40000"/>
                  </a:schemeClr>
                </a:solidFill>
                <a:latin typeface="Calibri Light" panose="020F0302020204030204" pitchFamily="34" charset="0"/>
              </a:rPr>
              <a:t> met de teams</a:t>
            </a:r>
          </a:p>
        </p:txBody>
      </p:sp>
      <p:sp>
        <p:nvSpPr>
          <p:cNvPr id="7" name="Arrow: Chevron 6">
            <a:extLst>
              <a:ext uri="{FF2B5EF4-FFF2-40B4-BE49-F238E27FC236}">
                <a16:creationId xmlns:a16="http://schemas.microsoft.com/office/drawing/2014/main" id="{287229AE-A27E-6BC9-D5D9-F838E5C5CBE7}"/>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4" name="Arrow: Pentagon 3">
            <a:extLst>
              <a:ext uri="{FF2B5EF4-FFF2-40B4-BE49-F238E27FC236}">
                <a16:creationId xmlns:a16="http://schemas.microsoft.com/office/drawing/2014/main" id="{01F5CCE6-FE29-4A73-0558-3DCC0B016B16}"/>
              </a:ext>
            </a:extLst>
          </p:cNvPr>
          <p:cNvSpPr/>
          <p:nvPr/>
        </p:nvSpPr>
        <p:spPr bwMode="auto">
          <a:xfrm>
            <a:off x="2675146"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Samenvatting van de </a:t>
            </a:r>
            <a:r>
              <a:rPr lang="nl-BE" sz="1600" noProof="0" dirty="0">
                <a:solidFill>
                  <a:schemeClr val="bg2">
                    <a:lumMod val="60000"/>
                    <a:lumOff val="40000"/>
                  </a:schemeClr>
                </a:solidFill>
                <a:latin typeface="Calibri Light" panose="020F0302020204030204" pitchFamily="34" charset="0"/>
              </a:rPr>
              <a:t>AS IS-situatie </a:t>
            </a:r>
            <a:r>
              <a:rPr lang="nl-BE" sz="1600" b="0" noProof="0" dirty="0">
                <a:solidFill>
                  <a:schemeClr val="bg2">
                    <a:lumMod val="60000"/>
                    <a:lumOff val="40000"/>
                  </a:schemeClr>
                </a:solidFill>
                <a:latin typeface="Calibri Light" panose="020F0302020204030204" pitchFamily="34" charset="0"/>
              </a:rPr>
              <a:t>op basis van kwalitatief en kwantitatief veldwerk</a:t>
            </a:r>
          </a:p>
        </p:txBody>
      </p:sp>
      <p:sp>
        <p:nvSpPr>
          <p:cNvPr id="12" name="Arrow: Chevron 11">
            <a:extLst>
              <a:ext uri="{FF2B5EF4-FFF2-40B4-BE49-F238E27FC236}">
                <a16:creationId xmlns:a16="http://schemas.microsoft.com/office/drawing/2014/main" id="{59BE3B52-03AB-1603-60E9-6B0F08514367}"/>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1" name="Arrow: Pentagon 10">
            <a:extLst>
              <a:ext uri="{FF2B5EF4-FFF2-40B4-BE49-F238E27FC236}">
                <a16:creationId xmlns:a16="http://schemas.microsoft.com/office/drawing/2014/main" id="{847003C1-163A-DCF3-C519-F6AFB9A7AD06}"/>
              </a:ext>
            </a:extLst>
          </p:cNvPr>
          <p:cNvSpPr/>
          <p:nvPr/>
        </p:nvSpPr>
        <p:spPr bwMode="auto">
          <a:xfrm>
            <a:off x="854766" y="1862760"/>
            <a:ext cx="2262121" cy="1884293"/>
          </a:xfrm>
          <a:prstGeom prst="homePlate">
            <a:avLst>
              <a:gd name="adj" fmla="val 22603"/>
            </a:avLst>
          </a:prstGeom>
          <a:solidFill>
            <a:srgbClr val="EBE6D9"/>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noProof="0" dirty="0">
                <a:latin typeface="Calibri Light" panose="020F0302020204030204" pitchFamily="34" charset="0"/>
              </a:rPr>
              <a:t>Literatuuronderzoek</a:t>
            </a:r>
            <a:r>
              <a:rPr lang="nl-BE" sz="1600" b="0" noProof="0" dirty="0">
                <a:latin typeface="Calibri Light" panose="020F0302020204030204" pitchFamily="34" charset="0"/>
              </a:rPr>
              <a:t> dat heeft geleid tot een voorgestelde </a:t>
            </a:r>
            <a:r>
              <a:rPr lang="nl-BE" sz="1600" noProof="0" dirty="0">
                <a:latin typeface="Calibri Light" panose="020F0302020204030204" pitchFamily="34" charset="0"/>
              </a:rPr>
              <a:t>definitie van NTU </a:t>
            </a:r>
            <a:r>
              <a:rPr lang="nl-BE" sz="1600" b="0" noProof="0" dirty="0">
                <a:latin typeface="Calibri Light" panose="020F0302020204030204" pitchFamily="34" charset="0"/>
              </a:rPr>
              <a:t>in de context van handicap</a:t>
            </a:r>
          </a:p>
        </p:txBody>
      </p:sp>
      <p:sp>
        <p:nvSpPr>
          <p:cNvPr id="10" name="Arrow: Down 9">
            <a:extLst>
              <a:ext uri="{FF2B5EF4-FFF2-40B4-BE49-F238E27FC236}">
                <a16:creationId xmlns:a16="http://schemas.microsoft.com/office/drawing/2014/main" id="{E80A380F-3D4B-1717-D110-203086BEEA51}"/>
              </a:ext>
            </a:extLst>
          </p:cNvPr>
          <p:cNvSpPr/>
          <p:nvPr/>
        </p:nvSpPr>
        <p:spPr bwMode="auto">
          <a:xfrm>
            <a:off x="854766" y="3836506"/>
            <a:ext cx="506896" cy="371889"/>
          </a:xfrm>
          <a:prstGeom prst="downArrow">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3" name="TextBox 12">
            <a:extLst>
              <a:ext uri="{FF2B5EF4-FFF2-40B4-BE49-F238E27FC236}">
                <a16:creationId xmlns:a16="http://schemas.microsoft.com/office/drawing/2014/main" id="{1CC524FD-4767-22F0-36BA-DB80A00BD8E5}"/>
              </a:ext>
            </a:extLst>
          </p:cNvPr>
          <p:cNvSpPr txBox="1"/>
          <p:nvPr/>
        </p:nvSpPr>
        <p:spPr>
          <a:xfrm>
            <a:off x="610593" y="4178580"/>
            <a:ext cx="8853393" cy="1865126"/>
          </a:xfrm>
          <a:prstGeom prst="rect">
            <a:avLst/>
          </a:prstGeom>
          <a:noFill/>
        </p:spPr>
        <p:txBody>
          <a:bodyPr wrap="square" rtlCol="0">
            <a:spAutoFit/>
          </a:bodyPr>
          <a:lstStyle/>
          <a:p>
            <a:pPr marL="0" indent="0">
              <a:buClr>
                <a:schemeClr val="tx2"/>
              </a:buClr>
              <a:buFont typeface="Arial" panose="020B0604020202020204" pitchFamily="34" charset="0"/>
              <a:buNone/>
            </a:pPr>
            <a:r>
              <a:rPr lang="nl-BE" sz="1600" b="0" noProof="0" dirty="0">
                <a:latin typeface="+mn-lt"/>
              </a:rPr>
              <a:t>Het literatuuronderzoek gaf inzicht in de:</a:t>
            </a:r>
          </a:p>
          <a:p>
            <a:pPr marL="180975" indent="-180975">
              <a:buClr>
                <a:schemeClr val="tx2"/>
              </a:buClr>
              <a:buFont typeface="Arial" panose="020B0604020202020204" pitchFamily="34" charset="0"/>
              <a:buChar char="•"/>
            </a:pPr>
            <a:r>
              <a:rPr lang="nl-BE" sz="1600" b="0" noProof="0" dirty="0">
                <a:latin typeface="+mn-lt"/>
              </a:rPr>
              <a:t>Soorten NTU</a:t>
            </a:r>
          </a:p>
          <a:p>
            <a:pPr marL="180975" indent="-180975">
              <a:buClr>
                <a:schemeClr val="tx2"/>
              </a:buClr>
              <a:buFont typeface="Arial" panose="020B0604020202020204" pitchFamily="34" charset="0"/>
              <a:buChar char="•"/>
            </a:pPr>
            <a:r>
              <a:rPr lang="nl-BE" sz="1600" b="0" noProof="0" dirty="0">
                <a:latin typeface="+mn-lt"/>
              </a:rPr>
              <a:t>Factoren die van invloed zijn op NTU in het algemeen, maar ook in de specifieke context van handicap</a:t>
            </a:r>
          </a:p>
          <a:p>
            <a:pPr marL="180975" indent="-180975">
              <a:buClr>
                <a:schemeClr val="tx2"/>
              </a:buClr>
              <a:buFont typeface="Arial" panose="020B0604020202020204" pitchFamily="34" charset="0"/>
              <a:buChar char="•"/>
            </a:pPr>
            <a:r>
              <a:rPr lang="nl-BE" sz="1600" b="0" noProof="0" dirty="0">
                <a:latin typeface="+mn-lt"/>
              </a:rPr>
              <a:t>Nationale en internationale ervaringen met NTU, inclusief aanbevelingen en concrete initiatieven</a:t>
            </a:r>
          </a:p>
          <a:p>
            <a:pPr>
              <a:buClr>
                <a:schemeClr val="tx2"/>
              </a:buClr>
            </a:pPr>
            <a:endParaRPr lang="nl-BE" sz="1600" b="0" noProof="0" dirty="0">
              <a:latin typeface="+mn-lt"/>
            </a:endParaRPr>
          </a:p>
          <a:p>
            <a:pPr>
              <a:buClr>
                <a:schemeClr val="tx2"/>
              </a:buClr>
            </a:pPr>
            <a:r>
              <a:rPr lang="nl-BE" sz="1600" b="0" noProof="0" dirty="0">
                <a:latin typeface="+mn-lt"/>
              </a:rPr>
              <a:t>De </a:t>
            </a:r>
            <a:r>
              <a:rPr lang="nl-BE" sz="1600" b="0" u="sng" noProof="0" dirty="0">
                <a:latin typeface="+mn-lt"/>
              </a:rPr>
              <a:t>deliverables</a:t>
            </a:r>
            <a:r>
              <a:rPr lang="nl-BE" sz="1600" b="0" noProof="0" dirty="0">
                <a:latin typeface="+mn-lt"/>
              </a:rPr>
              <a:t> zijn:</a:t>
            </a:r>
          </a:p>
          <a:p>
            <a:pPr marL="179388" indent="-179388">
              <a:buClr>
                <a:schemeClr val="tx2"/>
              </a:buClr>
              <a:buFont typeface="Arial" panose="020B0604020202020204" pitchFamily="34" charset="0"/>
              <a:buChar char="•"/>
            </a:pPr>
            <a:r>
              <a:rPr lang="nl-BE" sz="1600" b="0" noProof="0" dirty="0">
                <a:latin typeface="+mn-lt"/>
              </a:rPr>
              <a:t>Literatuuronderzoek document in NL en FR</a:t>
            </a:r>
          </a:p>
          <a:p>
            <a:pPr marL="179388" indent="-179388">
              <a:buClr>
                <a:schemeClr val="tx2"/>
              </a:buClr>
              <a:buFont typeface="Arial" panose="020B0604020202020204" pitchFamily="34" charset="0"/>
              <a:buChar char="•"/>
            </a:pPr>
            <a:r>
              <a:rPr lang="nl-BE" sz="1600" b="0" noProof="0" dirty="0">
                <a:latin typeface="+mn-lt"/>
              </a:rPr>
              <a:t>Een verzameling van de geïdentificeerde bronnen (53 weerhouden)</a:t>
            </a:r>
          </a:p>
        </p:txBody>
      </p:sp>
    </p:spTree>
    <p:extLst>
      <p:ext uri="{BB962C8B-B14F-4D97-AF65-F5344CB8AC3E}">
        <p14:creationId xmlns:p14="http://schemas.microsoft.com/office/powerpoint/2010/main" val="1747955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BEC03-E54B-17E7-BE40-9EEE2141B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7A830-9766-156C-E19B-0461CA1F7263}"/>
              </a:ext>
            </a:extLst>
          </p:cNvPr>
          <p:cNvSpPr>
            <a:spLocks noGrp="1"/>
          </p:cNvSpPr>
          <p:nvPr>
            <p:ph type="title"/>
          </p:nvPr>
        </p:nvSpPr>
        <p:spPr/>
        <p:txBody>
          <a:bodyPr/>
          <a:lstStyle/>
          <a:p>
            <a:r>
              <a:rPr lang="nl-BE" noProof="0" dirty="0"/>
              <a:t>Project 3. Ontwikkelen van een gericht programma voor permanente opleiding voor interne/externe professionals (4/6)</a:t>
            </a:r>
          </a:p>
        </p:txBody>
      </p:sp>
      <p:sp>
        <p:nvSpPr>
          <p:cNvPr id="6" name="Rectangle 5">
            <a:extLst>
              <a:ext uri="{FF2B5EF4-FFF2-40B4-BE49-F238E27FC236}">
                <a16:creationId xmlns:a16="http://schemas.microsoft.com/office/drawing/2014/main" id="{BB9F43CA-7471-D882-D819-0806DC3D4A0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E30C0642-79CE-CCC7-2019-C452CC8FDCCD}"/>
              </a:ext>
            </a:extLst>
          </p:cNvPr>
          <p:cNvGraphicFramePr>
            <a:graphicFrameLocks noGrp="1"/>
          </p:cNvGraphicFramePr>
          <p:nvPr>
            <p:extLst>
              <p:ext uri="{D42A27DB-BD31-4B8C-83A1-F6EECF244321}">
                <p14:modId xmlns:p14="http://schemas.microsoft.com/office/powerpoint/2010/main" val="3494555622"/>
              </p:ext>
            </p:extLst>
          </p:nvPr>
        </p:nvGraphicFramePr>
        <p:xfrm>
          <a:off x="484174" y="1592263"/>
          <a:ext cx="8964000" cy="23774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3.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noProof="0" dirty="0"/>
                        <a:t>Actie 3.5: Opleiding voor externe beroepsbeoefenaars aan het einde van hun studie</a:t>
                      </a:r>
                      <a:br>
                        <a:rPr lang="nl-BE" sz="1200" noProof="0" dirty="0">
                          <a:solidFill>
                            <a:srgbClr val="FF0000"/>
                          </a:solidFill>
                          <a:highlight>
                            <a:srgbClr val="FFFF00"/>
                          </a:highlight>
                        </a:rPr>
                      </a:br>
                      <a:r>
                        <a:rPr lang="nl-BE" sz="1200" noProof="0" dirty="0"/>
                        <a:t>Deze actie bestaat uit het organiseren en aanbieden van specifieke training voor toekomstige professionals tijdens hun onderwijsloopbaan. Het doel is om hen meer inzicht te geven in de problematiek van personen met een handicap en in de administratieve processen en middelen die beschikbaar zijn om hen effectief te ondersteunen. Deze cursussen zijn gericht op toekomstige artsen, maatschappelijk assistenten, fysiotherapeuten, ergotherapeuten, enz. (lijst van profielen te valideren). De sessies behandelen onderwerpen zoals : </a:t>
                      </a:r>
                    </a:p>
                    <a:p>
                      <a:pPr marL="35687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BE" sz="1200" noProof="0" dirty="0"/>
                        <a:t>De specifieke behoeften van personen met een handicap. </a:t>
                      </a:r>
                    </a:p>
                    <a:p>
                      <a:pPr marL="35687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BE" sz="1200" noProof="0" dirty="0"/>
                        <a:t>De administratieve en sociale procedures die nodig zijn om ze te ondersteunen.</a:t>
                      </a:r>
                    </a:p>
                    <a:p>
                      <a:pPr marL="35687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BE" sz="1200" noProof="0" dirty="0"/>
                        <a:t>Hulpmiddelen voor passende zorg.</a:t>
                      </a:r>
                    </a:p>
                    <a:p>
                      <a:pPr marL="18542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BE" sz="1200" noProof="0" dirty="0"/>
                        <a:t>Het belangrijkste doel is om upstream professionals op te leiden die bewust, competent en goed uitgerust zijn en die in staat zijn om proactief en inclusief in te grijpen in hun toekomstige praktijk. Het doel is om te vertrekken van wat er al in de cursussen aanwezig is en te analyseren welke informatie/opleidingen hierop kunnen worden aangevuld.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Tree>
    <p:extLst>
      <p:ext uri="{BB962C8B-B14F-4D97-AF65-F5344CB8AC3E}">
        <p14:creationId xmlns:p14="http://schemas.microsoft.com/office/powerpoint/2010/main" val="2272922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481B4-9452-1607-9A65-2F96935A0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D1A8A-A062-6299-9AEA-6DA27AD0BA3A}"/>
              </a:ext>
            </a:extLst>
          </p:cNvPr>
          <p:cNvSpPr>
            <a:spLocks noGrp="1"/>
          </p:cNvSpPr>
          <p:nvPr>
            <p:ph type="title"/>
          </p:nvPr>
        </p:nvSpPr>
        <p:spPr/>
        <p:txBody>
          <a:bodyPr/>
          <a:lstStyle/>
          <a:p>
            <a:r>
              <a:rPr lang="nl-BE" noProof="0" dirty="0"/>
              <a:t>Project 3. Ontwikkelen van een gericht programma voor permanente opleiding voor interne/externe professionals (5/6)</a:t>
            </a:r>
          </a:p>
        </p:txBody>
      </p:sp>
      <p:sp>
        <p:nvSpPr>
          <p:cNvPr id="6" name="Rectangle 5">
            <a:extLst>
              <a:ext uri="{FF2B5EF4-FFF2-40B4-BE49-F238E27FC236}">
                <a16:creationId xmlns:a16="http://schemas.microsoft.com/office/drawing/2014/main" id="{78F3278F-0516-CB11-31B2-269A066CFC6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FF4BB698-5860-2BAD-0A7F-055017DABF69}"/>
              </a:ext>
            </a:extLst>
          </p:cNvPr>
          <p:cNvGraphicFramePr>
            <a:graphicFrameLocks noGrp="1"/>
          </p:cNvGraphicFramePr>
          <p:nvPr>
            <p:extLst>
              <p:ext uri="{D42A27DB-BD31-4B8C-83A1-F6EECF244321}">
                <p14:modId xmlns:p14="http://schemas.microsoft.com/office/powerpoint/2010/main" val="1439694817"/>
              </p:ext>
            </p:extLst>
          </p:nvPr>
        </p:nvGraphicFramePr>
        <p:xfrm>
          <a:off x="484174" y="1592263"/>
          <a:ext cx="8964000" cy="38404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3.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indent="0">
                        <a:buFont typeface="Arial" panose="020B0604020202020204" pitchFamily="34" charset="0"/>
                        <a:buNone/>
                      </a:pPr>
                      <a:r>
                        <a:rPr lang="nl-BE" sz="1200" b="1" noProof="0" dirty="0"/>
                        <a:t>Actie 3.1: NTU-scholing integreren in het ontwikkelingsplan van DG HAN</a:t>
                      </a:r>
                    </a:p>
                    <a:p>
                      <a:pPr marL="171450" indent="-171450">
                        <a:buFont typeface="Arial" panose="020B0604020202020204" pitchFamily="34" charset="0"/>
                        <a:buChar char="•"/>
                      </a:pPr>
                      <a:r>
                        <a:rPr lang="nl-BE" sz="1200" b="0" noProof="0" dirty="0"/>
                        <a:t>Aantal opvangroutes gedefinieerd en georganiseerd volgens functieprofielen</a:t>
                      </a:r>
                    </a:p>
                    <a:p>
                      <a:pPr marL="171450" indent="-171450">
                        <a:buFont typeface="Arial" panose="020B0604020202020204" pitchFamily="34" charset="0"/>
                        <a:buChar char="•"/>
                      </a:pPr>
                      <a:r>
                        <a:rPr lang="nl-BE" sz="1200" b="0" noProof="0" dirty="0"/>
                        <a:t>Percentage nieuw opgeleid eerstelijnspersoneel</a:t>
                      </a:r>
                    </a:p>
                    <a:p>
                      <a:pPr marL="171450" indent="-171450">
                        <a:buFont typeface="Arial" panose="020B0604020202020204" pitchFamily="34" charset="0"/>
                        <a:buChar char="•"/>
                      </a:pPr>
                      <a:r>
                        <a:rPr lang="nl-BE" sz="1200" b="0" noProof="0" dirty="0"/>
                        <a:t>Aantal georganiseerde opleidingen (permanente opleiding) en aanwezigheidspercentage</a:t>
                      </a:r>
                    </a:p>
                    <a:p>
                      <a:pPr marL="171450" indent="-171450">
                        <a:buFont typeface="Arial" panose="020B0604020202020204" pitchFamily="34" charset="0"/>
                        <a:buChar char="•"/>
                      </a:pPr>
                      <a:r>
                        <a:rPr lang="nl-BE" sz="1200" b="0" noProof="0" dirty="0"/>
                        <a:t>Percentage ingevulde zelfbeoordelingsformulieren</a:t>
                      </a:r>
                    </a:p>
                    <a:p>
                      <a:pPr marL="171450" indent="-171450">
                        <a:buFont typeface="Arial" panose="020B0604020202020204" pitchFamily="34" charset="0"/>
                        <a:buChar char="•"/>
                      </a:pPr>
                      <a:r>
                        <a:rPr lang="nl-BE" sz="1200" b="0" noProof="0" dirty="0"/>
                        <a:t>Percentage werknemers dat training heeft gekregen naar aanleiding van de resultaten van de zelfevaluatie</a:t>
                      </a:r>
                    </a:p>
                    <a:p>
                      <a:pPr marL="171450" indent="-171450">
                        <a:buFont typeface="Arial" panose="020B0604020202020204" pitchFamily="34" charset="0"/>
                        <a:buChar char="•"/>
                      </a:pPr>
                      <a:r>
                        <a:rPr lang="nl-BE" sz="1200" b="0" noProof="0" dirty="0"/>
                        <a:t>Evaluatie (via interne feedback) van de verbetering van de kwaliteit van antwoorden aan rechthebbenden (evaluatie uitgevoerd door willekeurig te luisteren naar telefoongesprekken of e-mails te lezen)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7793234"/>
                  </a:ext>
                </a:extLst>
              </a:tr>
              <a:tr h="252000">
                <a:tc>
                  <a:txBody>
                    <a:bodyPr/>
                    <a:lstStyle/>
                    <a:p>
                      <a:pPr marL="0" indent="0">
                        <a:buFont typeface="Arial" panose="020B0604020202020204" pitchFamily="34" charset="0"/>
                        <a:buNone/>
                      </a:pPr>
                      <a:r>
                        <a:rPr lang="nl-BE" sz="1200" b="1" noProof="0" dirty="0"/>
                        <a:t>Actie 3.2: Organisatie van </a:t>
                      </a:r>
                      <a:r>
                        <a:rPr lang="nl-BE" sz="1200" b="1" noProof="0" dirty="0" err="1"/>
                        <a:t>webinars</a:t>
                      </a:r>
                      <a:r>
                        <a:rPr lang="nl-BE" sz="1200" b="1" noProof="0" dirty="0"/>
                        <a:t> die permanent beschikbaar zijn op de website van DG HAN</a:t>
                      </a:r>
                    </a:p>
                    <a:p>
                      <a:pPr marL="171450" indent="-171450">
                        <a:buFont typeface="Arial" panose="020B0604020202020204" pitchFamily="34" charset="0"/>
                        <a:buChar char="•"/>
                      </a:pPr>
                      <a:r>
                        <a:rPr lang="nl-BE" sz="1200" noProof="0" dirty="0"/>
                        <a:t>Aantal georganiseerde </a:t>
                      </a:r>
                      <a:r>
                        <a:rPr lang="nl-BE" sz="1200" noProof="0" dirty="0" err="1"/>
                        <a:t>webinars</a:t>
                      </a:r>
                      <a:endParaRPr lang="nl-BE" sz="1200" noProof="0" dirty="0"/>
                    </a:p>
                    <a:p>
                      <a:pPr marL="171450" indent="-171450">
                        <a:buFont typeface="Arial" panose="020B0604020202020204" pitchFamily="34" charset="0"/>
                        <a:buChar char="•"/>
                      </a:pPr>
                      <a:r>
                        <a:rPr lang="nl-BE" sz="1200" noProof="0" dirty="0"/>
                        <a:t>Aantal deelnemers aan </a:t>
                      </a:r>
                      <a:r>
                        <a:rPr lang="nl-BE" sz="1200" noProof="0" dirty="0" err="1"/>
                        <a:t>webinars</a:t>
                      </a:r>
                      <a:endParaRPr lang="nl-BE" sz="1200" noProof="0" dirty="0"/>
                    </a:p>
                    <a:p>
                      <a:pPr marL="171450" indent="-171450">
                        <a:buFont typeface="Arial" panose="020B0604020202020204" pitchFamily="34" charset="0"/>
                        <a:buChar char="•"/>
                      </a:pPr>
                      <a:r>
                        <a:rPr lang="nl-BE" sz="1200" noProof="0" dirty="0"/>
                        <a:t>Aantal </a:t>
                      </a:r>
                      <a:r>
                        <a:rPr lang="nl-BE" sz="1200" noProof="0" dirty="0" err="1"/>
                        <a:t>webinars</a:t>
                      </a:r>
                      <a:r>
                        <a:rPr lang="nl-BE" sz="1200" noProof="0" dirty="0"/>
                        <a:t> beschikbaar gesteld op de website van DG HAN</a:t>
                      </a:r>
                    </a:p>
                    <a:p>
                      <a:pPr marL="171450" indent="-171450">
                        <a:buFont typeface="Arial" panose="020B0604020202020204" pitchFamily="34" charset="0"/>
                        <a:buChar char="•"/>
                      </a:pPr>
                      <a:r>
                        <a:rPr lang="nl-BE" sz="1200" noProof="0" dirty="0"/>
                        <a:t>Aantal keren dat </a:t>
                      </a:r>
                      <a:r>
                        <a:rPr lang="nl-BE" sz="1200" noProof="0" dirty="0" err="1"/>
                        <a:t>webinars</a:t>
                      </a:r>
                      <a:r>
                        <a:rPr lang="nl-BE" sz="1200" noProof="0" dirty="0"/>
                        <a:t> op de website van DG HAN zijn bekeken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923759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3.3: Het initiatief uitbreiden om informatiedagen te organiseren in alle regionale centra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informatiedagen georganiseerd per herkenningscentrum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deelnemers aan informatiedagen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Evaluatie van het type deelnemers (ziekenfondsen, </a:t>
                      </a:r>
                      <a:r>
                        <a:rPr lang="nl-BE" sz="1200" noProof="0" dirty="0" err="1"/>
                        <a:t>OCMW's</a:t>
                      </a:r>
                      <a:r>
                        <a:rPr lang="nl-BE" sz="1200" noProof="0" dirty="0"/>
                        <a:t>, gemeenten, andere) en hun aanwezigheidspercentage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Evaluatie van latere samenwerking met elk type deelnemer (follow-up)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43413539"/>
                  </a:ext>
                </a:extLst>
              </a:tr>
            </a:tbl>
          </a:graphicData>
        </a:graphic>
      </p:graphicFrame>
    </p:spTree>
    <p:extLst>
      <p:ext uri="{BB962C8B-B14F-4D97-AF65-F5344CB8AC3E}">
        <p14:creationId xmlns:p14="http://schemas.microsoft.com/office/powerpoint/2010/main" val="30429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B3C14-C1E1-0480-EBA2-142D3E6A5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C63AC-C238-EE29-4137-DAD1AAB37D52}"/>
              </a:ext>
            </a:extLst>
          </p:cNvPr>
          <p:cNvSpPr>
            <a:spLocks noGrp="1"/>
          </p:cNvSpPr>
          <p:nvPr>
            <p:ph type="title"/>
          </p:nvPr>
        </p:nvSpPr>
        <p:spPr/>
        <p:txBody>
          <a:bodyPr/>
          <a:lstStyle/>
          <a:p>
            <a:r>
              <a:rPr lang="nl-BE" noProof="0" dirty="0"/>
              <a:t>Project 3. Ontwikkelen van een gericht programma voor permanente opleiding voor interne/externe professionals (6/6)</a:t>
            </a:r>
          </a:p>
        </p:txBody>
      </p:sp>
      <p:sp>
        <p:nvSpPr>
          <p:cNvPr id="6" name="Rectangle 5">
            <a:extLst>
              <a:ext uri="{FF2B5EF4-FFF2-40B4-BE49-F238E27FC236}">
                <a16:creationId xmlns:a16="http://schemas.microsoft.com/office/drawing/2014/main" id="{78BC6454-41A3-2C55-382E-60B9C675BC9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E4149FD3-1831-D52F-6DAD-E112D98511B7}"/>
              </a:ext>
            </a:extLst>
          </p:cNvPr>
          <p:cNvGraphicFramePr>
            <a:graphicFrameLocks noGrp="1"/>
          </p:cNvGraphicFramePr>
          <p:nvPr>
            <p:extLst>
              <p:ext uri="{D42A27DB-BD31-4B8C-83A1-F6EECF244321}">
                <p14:modId xmlns:p14="http://schemas.microsoft.com/office/powerpoint/2010/main" val="1594468352"/>
              </p:ext>
            </p:extLst>
          </p:nvPr>
        </p:nvGraphicFramePr>
        <p:xfrm>
          <a:off x="484174" y="1592263"/>
          <a:ext cx="8964000" cy="22860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3.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3.4: </a:t>
                      </a:r>
                      <a:r>
                        <a:rPr lang="nl-BE" sz="1200" b="1" kern="1200" noProof="0" dirty="0">
                          <a:solidFill>
                            <a:schemeClr val="tx1"/>
                          </a:solidFill>
                          <a:latin typeface="+mn-lt"/>
                          <a:ea typeface="+mn-ea"/>
                          <a:cs typeface="+mn-cs"/>
                        </a:rPr>
                        <a:t>Ontwikkeling van een </a:t>
                      </a:r>
                      <a:r>
                        <a:rPr lang="nl-BE" sz="1200" b="1" i="1" kern="1200" noProof="0" dirty="0" err="1">
                          <a:solidFill>
                            <a:schemeClr val="tx1"/>
                          </a:solidFill>
                          <a:latin typeface="+mn-lt"/>
                          <a:ea typeface="+mn-ea"/>
                          <a:cs typeface="+mn-cs"/>
                        </a:rPr>
                        <a:t>chatbot</a:t>
                      </a:r>
                      <a:r>
                        <a:rPr lang="nl-BE" sz="1200" b="1" i="1" kern="1200" noProof="0" dirty="0">
                          <a:solidFill>
                            <a:schemeClr val="tx1"/>
                          </a:solidFill>
                          <a:latin typeface="+mn-lt"/>
                          <a:ea typeface="+mn-ea"/>
                          <a:cs typeface="+mn-cs"/>
                        </a:rPr>
                        <a:t> </a:t>
                      </a:r>
                      <a:r>
                        <a:rPr lang="nl-BE" sz="1200" b="1" kern="1200" noProof="0" dirty="0">
                          <a:solidFill>
                            <a:schemeClr val="tx1"/>
                          </a:solidFill>
                          <a:latin typeface="+mn-lt"/>
                          <a:ea typeface="+mn-ea"/>
                          <a:cs typeface="+mn-cs"/>
                        </a:rPr>
                        <a:t>om de intern beschikbare informatie in kaart te brengen voor DG HAN</a:t>
                      </a:r>
                      <a:endParaRPr lang="nl-BE" sz="1200" b="1" noProof="0" dirty="0"/>
                    </a:p>
                    <a:p>
                      <a:pPr marL="171450" indent="-171450">
                        <a:buFont typeface="Arial" panose="020B0604020202020204" pitchFamily="34" charset="0"/>
                        <a:buChar char="•"/>
                      </a:pPr>
                      <a:r>
                        <a:rPr lang="nl-BE" sz="1200" b="0" noProof="0" dirty="0"/>
                        <a:t>Aantal geïdentificeerde opleidingen (kennis)</a:t>
                      </a:r>
                    </a:p>
                    <a:p>
                      <a:pPr marL="171450" indent="-171450">
                        <a:buFont typeface="Arial" panose="020B0604020202020204" pitchFamily="34" charset="0"/>
                        <a:buChar char="•"/>
                      </a:pPr>
                      <a:r>
                        <a:rPr lang="nl-BE" sz="1200" b="0" noProof="0" dirty="0"/>
                        <a:t>Aantal opleidingen (kennis) geïntegreerd op SharePoint</a:t>
                      </a:r>
                    </a:p>
                    <a:p>
                      <a:pPr marL="171450" indent="-171450">
                        <a:buFont typeface="Arial" panose="020B0604020202020204" pitchFamily="34" charset="0"/>
                        <a:buChar char="•"/>
                      </a:pPr>
                      <a:r>
                        <a:rPr lang="nl-BE" sz="1200" b="0" noProof="0" dirty="0"/>
                        <a:t>Aantal bezoeken aan SharePoint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unieke toepassingen van de </a:t>
                      </a:r>
                      <a:r>
                        <a:rPr lang="nl-BE" sz="1200" i="1" noProof="0" dirty="0" err="1"/>
                        <a:t>chatbot</a:t>
                      </a:r>
                      <a:endParaRPr lang="nl-BE" sz="1200" i="1"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Beoordeling van de belangrijkste thema's van verzoeken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keer dat gekoppelde documenten zijn geraadpleegd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3.5: Opleiding voor externe beroepsbeoefenaars aan het einde van hun studie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trainingen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Evaluatie van de tevredenheid van studenten over de cursus (vragenlijst aan het einde van de cursus)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4932341"/>
                  </a:ext>
                </a:extLst>
              </a:tr>
            </a:tbl>
          </a:graphicData>
        </a:graphic>
      </p:graphicFrame>
    </p:spTree>
    <p:extLst>
      <p:ext uri="{BB962C8B-B14F-4D97-AF65-F5344CB8AC3E}">
        <p14:creationId xmlns:p14="http://schemas.microsoft.com/office/powerpoint/2010/main" val="1455285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C1F2C-B8AB-5B2E-6FCB-593BC1586B15}"/>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5E22C01A-A724-BA0B-1D09-1870E821F79F}"/>
              </a:ext>
            </a:extLst>
          </p:cNvPr>
          <p:cNvSpPr>
            <a:spLocks noGrp="1"/>
          </p:cNvSpPr>
          <p:nvPr>
            <p:ph type="body" sz="half" idx="10"/>
          </p:nvPr>
        </p:nvSpPr>
        <p:spPr>
          <a:xfrm>
            <a:off x="5165577" y="1592263"/>
            <a:ext cx="4287985" cy="4724370"/>
          </a:xfrm>
        </p:spPr>
        <p:txBody>
          <a:bodyPr/>
          <a:lstStyle/>
          <a:p>
            <a:pPr marL="0" indent="0" algn="l" defTabSz="914400" rtl="0" eaLnBrk="1" fontAlgn="b" latinLnBrk="0" hangingPunct="1">
              <a:lnSpc>
                <a:spcPct val="100000"/>
              </a:lnSpc>
              <a:spcAft>
                <a:spcPts val="800"/>
              </a:spcAft>
              <a:buNone/>
            </a:pPr>
            <a:r>
              <a:rPr lang="nl-BE" sz="1600" b="1" kern="1200" noProof="0" dirty="0">
                <a:solidFill>
                  <a:schemeClr val="tx1"/>
                </a:solidFill>
                <a:effectLst/>
                <a:latin typeface="+mn-lt"/>
                <a:ea typeface="+mn-ea"/>
                <a:cs typeface="+mn-cs"/>
              </a:rPr>
              <a:t>Wat?</a:t>
            </a:r>
          </a:p>
          <a:p>
            <a:pPr marL="0" indent="0" algn="l" defTabSz="914400" rtl="0" eaLnBrk="1" fontAlgn="b" latinLnBrk="0" hangingPunct="1">
              <a:lnSpc>
                <a:spcPct val="100000"/>
              </a:lnSpc>
              <a:spcAft>
                <a:spcPts val="800"/>
              </a:spcAft>
              <a:buNone/>
            </a:pPr>
            <a:r>
              <a:rPr lang="nl-BE" noProof="0" dirty="0">
                <a:latin typeface="+mn-lt"/>
              </a:rPr>
              <a:t>Het doel is om interventies effectiever en rechtvaardiger te maken door praktijken en initiatieven aan te passen aan de lokale realiteit. Door een methode te creëren voor het harmoniseren, evalueren en delen van goede praktijken, zal DG HAN beter kunnen inspelen op de specifieke behoeften van kwetsbare en moeilijk te bereiken groepen, en tegelijkertijd de samenwerking tussen regionale spelers bevorderen. Het doel is om de impact van diensten te maximaliseren door gerichte oplossingen aan te bieden die zijn aangepast aan de lokale context.</a:t>
            </a:r>
            <a:endParaRPr lang="nl-BE" sz="1600" kern="1200" noProof="0" dirty="0">
              <a:effectLst/>
              <a:latin typeface="+mn-lt"/>
              <a:ea typeface="+mn-ea"/>
              <a:cs typeface="+mn-cs"/>
            </a:endParaRPr>
          </a:p>
          <a:p>
            <a:pPr marL="0" indent="0" algn="l" defTabSz="914400" rtl="0" eaLnBrk="1" fontAlgn="b" latinLnBrk="0" hangingPunct="1">
              <a:lnSpc>
                <a:spcPct val="100000"/>
              </a:lnSpc>
              <a:spcAft>
                <a:spcPts val="800"/>
              </a:spcAft>
              <a:buNone/>
            </a:pPr>
            <a:r>
              <a:rPr lang="nl-BE" b="1" noProof="0" dirty="0">
                <a:latin typeface="+mn-lt"/>
              </a:rPr>
              <a:t>Hoe?</a:t>
            </a:r>
          </a:p>
          <a:p>
            <a:pPr marL="0" indent="0" fontAlgn="b">
              <a:lnSpc>
                <a:spcPct val="100000"/>
              </a:lnSpc>
              <a:spcAft>
                <a:spcPts val="800"/>
              </a:spcAft>
              <a:buNone/>
            </a:pPr>
            <a:r>
              <a:rPr lang="nl-BE" noProof="0" dirty="0">
                <a:latin typeface="+mn-lt"/>
              </a:rPr>
              <a:t>Project 4. Lokale initiatieven van de verschillende </a:t>
            </a:r>
            <a:br>
              <a:rPr lang="nl-BE" noProof="0" dirty="0">
                <a:latin typeface="+mn-lt"/>
              </a:rPr>
            </a:br>
            <a:r>
              <a:rPr lang="nl-BE" noProof="0" dirty="0">
                <a:latin typeface="+mn-lt"/>
              </a:rPr>
              <a:t>van de verschillende centra voor de erkenning van de handicap</a:t>
            </a:r>
          </a:p>
        </p:txBody>
      </p:sp>
      <p:sp>
        <p:nvSpPr>
          <p:cNvPr id="9" name="Demi-cadre 8">
            <a:extLst>
              <a:ext uri="{FF2B5EF4-FFF2-40B4-BE49-F238E27FC236}">
                <a16:creationId xmlns:a16="http://schemas.microsoft.com/office/drawing/2014/main" id="{8AC00333-EA8F-3A58-ABAD-B4BED8821D25}"/>
              </a:ext>
            </a:extLst>
          </p:cNvPr>
          <p:cNvSpPr/>
          <p:nvPr/>
        </p:nvSpPr>
        <p:spPr bwMode="auto">
          <a:xfrm>
            <a:off x="512749" y="219375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0" name="Demi-cadre 9">
            <a:extLst>
              <a:ext uri="{FF2B5EF4-FFF2-40B4-BE49-F238E27FC236}">
                <a16:creationId xmlns:a16="http://schemas.microsoft.com/office/drawing/2014/main" id="{83C0E75C-DABD-F1CE-BD72-1FA0E0888B3E}"/>
              </a:ext>
            </a:extLst>
          </p:cNvPr>
          <p:cNvSpPr/>
          <p:nvPr/>
        </p:nvSpPr>
        <p:spPr bwMode="auto">
          <a:xfrm rot="10800000">
            <a:off x="3645526" y="406727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8" name="Rectangle 17">
            <a:extLst>
              <a:ext uri="{FF2B5EF4-FFF2-40B4-BE49-F238E27FC236}">
                <a16:creationId xmlns:a16="http://schemas.microsoft.com/office/drawing/2014/main" id="{B06ECEDE-4601-D82D-B5C8-EF98A6C0D525}"/>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400" b="0" noProof="0" dirty="0">
                <a:latin typeface="Calibri Light" panose="020F0302020204030204" pitchFamily="34" charset="0"/>
              </a:rPr>
              <a:t>III. Inspelen op specifieke lokale behoeften</a:t>
            </a:r>
          </a:p>
        </p:txBody>
      </p:sp>
      <p:sp>
        <p:nvSpPr>
          <p:cNvPr id="19" name="Rectangle 18">
            <a:extLst>
              <a:ext uri="{FF2B5EF4-FFF2-40B4-BE49-F238E27FC236}">
                <a16:creationId xmlns:a16="http://schemas.microsoft.com/office/drawing/2014/main" id="{E858873C-9BA8-C154-CDBE-692EEAC52345}"/>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 name="Rectangle 4">
            <a:extLst>
              <a:ext uri="{FF2B5EF4-FFF2-40B4-BE49-F238E27FC236}">
                <a16:creationId xmlns:a16="http://schemas.microsoft.com/office/drawing/2014/main" id="{2FB450D6-34D9-6572-D6E4-11A2BB482E3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Tree>
    <p:extLst>
      <p:ext uri="{BB962C8B-B14F-4D97-AF65-F5344CB8AC3E}">
        <p14:creationId xmlns:p14="http://schemas.microsoft.com/office/powerpoint/2010/main" val="812053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8C04-02D3-9AAE-9752-DB9FB9D1F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D0B21-E5DC-F589-5F6C-B4B1EA230CAC}"/>
              </a:ext>
            </a:extLst>
          </p:cNvPr>
          <p:cNvSpPr>
            <a:spLocks noGrp="1"/>
          </p:cNvSpPr>
          <p:nvPr>
            <p:ph type="title"/>
          </p:nvPr>
        </p:nvSpPr>
        <p:spPr/>
        <p:txBody>
          <a:bodyPr/>
          <a:lstStyle/>
          <a:p>
            <a:r>
              <a:rPr lang="nl-BE" noProof="0" dirty="0">
                <a:latin typeface="+mn-lt"/>
              </a:rPr>
              <a:t>Project 4. Lokale initiatieven van de verschillende centra voor de erkenning van de handicap harmoniseren en delen (1/3)</a:t>
            </a:r>
            <a:endParaRPr lang="nl-BE" noProof="0" dirty="0"/>
          </a:p>
        </p:txBody>
      </p:sp>
      <p:sp>
        <p:nvSpPr>
          <p:cNvPr id="6" name="Rectangle 5">
            <a:extLst>
              <a:ext uri="{FF2B5EF4-FFF2-40B4-BE49-F238E27FC236}">
                <a16:creationId xmlns:a16="http://schemas.microsoft.com/office/drawing/2014/main" id="{8A8AA568-98F4-EA83-9A37-08B095895DF9}"/>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56030326-2E7C-13C0-EC2F-FF3C08FF5996}"/>
              </a:ext>
            </a:extLst>
          </p:cNvPr>
          <p:cNvGraphicFramePr>
            <a:graphicFrameLocks noGrp="1"/>
          </p:cNvGraphicFramePr>
          <p:nvPr>
            <p:extLst>
              <p:ext uri="{D42A27DB-BD31-4B8C-83A1-F6EECF244321}">
                <p14:modId xmlns:p14="http://schemas.microsoft.com/office/powerpoint/2010/main" val="4082979678"/>
              </p:ext>
            </p:extLst>
          </p:nvPr>
        </p:nvGraphicFramePr>
        <p:xfrm>
          <a:off x="484174" y="1592263"/>
          <a:ext cx="8993202" cy="468884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4. Lokale initiatieven van de verschillende centra voor de erkenning van de handicap harmoniseren en delen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noProof="0" dirty="0"/>
                        <a:t>Niveau</a:t>
                      </a:r>
                      <a:r>
                        <a:rPr lang="nl-BE" sz="1200" noProof="0" dirty="0"/>
                        <a:t>: Ontwerp van administratieve en evaluatieprocessen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 </a:t>
                      </a:r>
                      <a:endParaRPr lang="nl-BE" sz="1200" b="0" noProof="0" dirty="0"/>
                    </a:p>
                    <a:p>
                      <a:r>
                        <a:rPr lang="nl-BE" sz="1200" b="0" noProof="0" dirty="0">
                          <a:solidFill>
                            <a:schemeClr val="tx1"/>
                          </a:solidFill>
                        </a:rPr>
                        <a:t>In verschillende centra van DG HAN werden al talrijke initiatieven genomen om de toegang tot de rechten te verbeteren. De organisatie van opleidingscursussen over kanker voor ziekenhuisartsen in Luik heeft bijvoorbeeld geleid tot een toename van het aantal aanvragen voor erkenning. Het zou nuttig zijn om deze ervaringen op grotere schaal te delen om ze te evalueren, de beste praktijken te identificeren en de mogelijkheid te onderzoeken om ze uit te breiden naar andere centra voor de erkenning van handicaps of doelgroepen.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392089">
                <a:tc>
                  <a:txBody>
                    <a:bodyPr/>
                    <a:lstStyle/>
                    <a:p>
                      <a:r>
                        <a:rPr lang="nl-BE" sz="1200" b="1" noProof="0" dirty="0"/>
                        <a:t>Beschrijving :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noProof="0" dirty="0">
                          <a:solidFill>
                            <a:schemeClr val="tx1"/>
                          </a:solidFill>
                        </a:rPr>
                        <a:t>Het doel van dit project is het identificeren, coördineren en delen van lokale initiatieven voor toegang tot rechten die ontwikkeld zijn door de verschillende centra voor de erkenning van de handicap voor personen met een handicap van DG HAN. Het project zal worden geleid door een tweetalig team of 2 referentiepersonen, die verantwoordelijk zijn voor een regelmatige follow-up met de NTU-coördinator, het updaten en verspreiden van goede praktijken. Het project zal ook de samenwerking tussen de centra stimuleren en de consistentie van de aangeboden diensten verbeteren.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pPr marL="0" indent="0">
                        <a:buFont typeface="Arial" panose="020B0604020202020204" pitchFamily="34" charset="0"/>
                        <a:buNone/>
                      </a:pPr>
                      <a:r>
                        <a:rPr lang="nl-BE" sz="1200" b="0" kern="1200" noProof="0" dirty="0">
                          <a:solidFill>
                            <a:schemeClr val="tx1"/>
                          </a:solidFill>
                          <a:latin typeface="+mn-lt"/>
                          <a:ea typeface="+mn-ea"/>
                          <a:cs typeface="+mn-cs"/>
                        </a:rPr>
                        <a:t>Dit project zal helpen om primaire en secundaire NTU te verminderen door de verspreiding en coördinatie van goede praktijken die lokaal zijn ingevoerd om de toegang tot rechten te verbeteren, te optimaliseren. Door deze initiatieven te harmoniseren en te delen, zal het helpen om ongelijkheden in de toegang tot diensten afhankelijk van de regio te verminderen en de ondersteuning voor gerechtigden in het hele land te versterken. De verwachte impact is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Optimaliseren van het gebruik van lokale middelen en versterken van de samenhang van diensten.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Ervoor zorgen dat alle rechthebbenden, ongeacht hun provincie, toegang hebben tot effectieve initiatieven om hun procedures te vergemakkelijken.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De efficiëntie van de dienstverlening verbeteren door te focussen op bewezen benaderingen en inefficiënte praktijken te elimineren.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De samenwerking tussen centra versterken, zodat er een beter geïntegreerd en effectiever netwerk ontstaat.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3146C716-58FC-4E2D-B8AF-D88A9BFDA167}"/>
              </a:ext>
            </a:extLst>
          </p:cNvPr>
          <p:cNvSpPr/>
          <p:nvPr/>
        </p:nvSpPr>
        <p:spPr bwMode="auto">
          <a:xfrm>
            <a:off x="5710725" y="42195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FDBD6817-45BA-E1D6-D737-415730B4A544}"/>
              </a:ext>
            </a:extLst>
          </p:cNvPr>
          <p:cNvSpPr/>
          <p:nvPr/>
        </p:nvSpPr>
        <p:spPr bwMode="auto">
          <a:xfrm>
            <a:off x="6958500" y="42195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4B73B4F3-C1F3-08DD-952F-ECE67FAA8F10}"/>
              </a:ext>
            </a:extLst>
          </p:cNvPr>
          <p:cNvSpPr/>
          <p:nvPr/>
        </p:nvSpPr>
        <p:spPr bwMode="auto">
          <a:xfrm>
            <a:off x="8386278" y="42195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5F18392F-E7D5-9579-FF18-284A95E92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5015" y="4157100"/>
            <a:ext cx="216000" cy="216000"/>
          </a:xfrm>
          <a:prstGeom prst="rect">
            <a:avLst/>
          </a:prstGeom>
        </p:spPr>
      </p:pic>
      <p:pic>
        <p:nvPicPr>
          <p:cNvPr id="12" name="Graphic 11" descr="Checkmark outline">
            <a:extLst>
              <a:ext uri="{FF2B5EF4-FFF2-40B4-BE49-F238E27FC236}">
                <a16:creationId xmlns:a16="http://schemas.microsoft.com/office/drawing/2014/main" id="{6114B534-E426-D160-D877-E05CD2BACE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4154025"/>
            <a:ext cx="216000" cy="216000"/>
          </a:xfrm>
          <a:prstGeom prst="rect">
            <a:avLst/>
          </a:prstGeom>
        </p:spPr>
      </p:pic>
    </p:spTree>
    <p:extLst>
      <p:ext uri="{BB962C8B-B14F-4D97-AF65-F5344CB8AC3E}">
        <p14:creationId xmlns:p14="http://schemas.microsoft.com/office/powerpoint/2010/main" val="725448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0AF60-D895-3867-8EB0-1E84808C21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B4F93-9E2A-1821-001A-963028166171}"/>
              </a:ext>
            </a:extLst>
          </p:cNvPr>
          <p:cNvSpPr>
            <a:spLocks noGrp="1"/>
          </p:cNvSpPr>
          <p:nvPr>
            <p:ph type="title"/>
          </p:nvPr>
        </p:nvSpPr>
        <p:spPr/>
        <p:txBody>
          <a:bodyPr/>
          <a:lstStyle/>
          <a:p>
            <a:r>
              <a:rPr lang="nl-BE" noProof="0" dirty="0">
                <a:latin typeface="+mn-lt"/>
              </a:rPr>
              <a:t>Project 4. Lokale initiatieven van de verschillende centra voor de erkenning van de handicap harmoniseren en delen (2/3)</a:t>
            </a:r>
            <a:endParaRPr lang="nl-BE" noProof="0" dirty="0"/>
          </a:p>
        </p:txBody>
      </p:sp>
      <p:sp>
        <p:nvSpPr>
          <p:cNvPr id="6" name="Rectangle 5">
            <a:extLst>
              <a:ext uri="{FF2B5EF4-FFF2-40B4-BE49-F238E27FC236}">
                <a16:creationId xmlns:a16="http://schemas.microsoft.com/office/drawing/2014/main" id="{39CB5422-1435-C392-D8E8-3C1120C6B5B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CAC70540-3CED-2D7F-583A-DF2B0AE17BB8}"/>
              </a:ext>
            </a:extLst>
          </p:cNvPr>
          <p:cNvGraphicFramePr>
            <a:graphicFrameLocks noGrp="1"/>
          </p:cNvGraphicFramePr>
          <p:nvPr>
            <p:extLst>
              <p:ext uri="{D42A27DB-BD31-4B8C-83A1-F6EECF244321}">
                <p14:modId xmlns:p14="http://schemas.microsoft.com/office/powerpoint/2010/main" val="2671841436"/>
              </p:ext>
            </p:extLst>
          </p:nvPr>
        </p:nvGraphicFramePr>
        <p:xfrm>
          <a:off x="484174" y="1592263"/>
          <a:ext cx="8964000" cy="32918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4.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noProof="0" dirty="0"/>
                        <a:t>Actie 4.1: Formaliseren van de monitoring van bestaande initiatieven en goede praktijken in het kader van NTU binnen DG HAN</a:t>
                      </a:r>
                      <a:br>
                        <a:rPr lang="nl-BE" sz="1200" noProof="0" dirty="0">
                          <a:solidFill>
                            <a:srgbClr val="FF0000"/>
                          </a:solidFill>
                          <a:highlight>
                            <a:srgbClr val="FFFF00"/>
                          </a:highlight>
                        </a:rPr>
                      </a:br>
                      <a:r>
                        <a:rPr lang="nl-BE" sz="1200" noProof="0" dirty="0"/>
                        <a:t>Het doel van deze actie is het creëren van een cultuur van uitwisselen en leren rond lokale initiatieven ter bestrijding van NTU en het uitbreiden van relevante initiatieven die door de regionale centra "bottom-up" op lokaal niveau zijn opgezet. Het doel is om een proces voor het monitoren van bestaande initiatieven en goede praktijken in de verschillende regionale centra te formaliseren en in te voeren, en om het mogelijk te maken deze te evalueren met het oog op een bredere uitbreiding ervan binnen DG HAN. In overeenstemming met het beginsel van harmonisatie dat door het Excel HAN-project wordt bevorderd, voorziet deze actie een specifieke rol met drie assen:</a:t>
                      </a:r>
                      <a:endParaRPr lang="nl-BE" sz="1200" b="1" kern="1200" noProof="0" dirty="0">
                        <a:solidFill>
                          <a:schemeClr val="tx1"/>
                        </a:solidFill>
                        <a:latin typeface="+mn-lt"/>
                        <a:ea typeface="+mn-ea"/>
                        <a:cs typeface="+mn-cs"/>
                      </a:endParaRP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0" i="1" kern="1200" noProof="0" dirty="0">
                          <a:solidFill>
                            <a:schemeClr val="tx1"/>
                          </a:solidFill>
                          <a:latin typeface="+mn-lt"/>
                          <a:ea typeface="+mn-ea"/>
                          <a:cs typeface="+mn-cs"/>
                        </a:rPr>
                        <a:t>Identificatie van initiatieven die relevant zijn voor de bestrijding van NTU</a:t>
                      </a:r>
                      <a:r>
                        <a:rPr lang="nl-BE" sz="1200" b="0" kern="1200" noProof="0" dirty="0">
                          <a:solidFill>
                            <a:schemeClr val="tx1"/>
                          </a:solidFill>
                          <a:latin typeface="+mn-lt"/>
                          <a:ea typeface="+mn-ea"/>
                          <a:cs typeface="+mn-cs"/>
                        </a:rPr>
                        <a:t>: De NTU-coördinator is verantwoordelijk voor het identificeren van initiatieven die in de verschillende centra van DG HAN worden ontwikkeld en relevant zijn voor de bestrijding van NTU. Deze informatie wordt gecentraliseerd op </a:t>
                      </a:r>
                      <a:r>
                        <a:rPr lang="nl-BE" sz="1200" b="0" kern="1200" noProof="0" dirty="0" err="1">
                          <a:solidFill>
                            <a:schemeClr val="tx1"/>
                          </a:solidFill>
                          <a:latin typeface="+mn-lt"/>
                          <a:ea typeface="+mn-ea"/>
                          <a:cs typeface="+mn-cs"/>
                        </a:rPr>
                        <a:t>Sharepoint</a:t>
                      </a:r>
                      <a:r>
                        <a:rPr lang="nl-BE" sz="1200" b="0" kern="1200" noProof="0" dirty="0">
                          <a:solidFill>
                            <a:schemeClr val="tx1"/>
                          </a:solidFill>
                          <a:latin typeface="+mn-lt"/>
                          <a:ea typeface="+mn-ea"/>
                          <a:cs typeface="+mn-cs"/>
                        </a:rPr>
                        <a:t>, in een sectie gewijd aan NTU, en is toegankelijk voor specifieke profielen. </a:t>
                      </a: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0" i="1" kern="1200" noProof="0" dirty="0">
                          <a:solidFill>
                            <a:schemeClr val="tx1"/>
                          </a:solidFill>
                          <a:latin typeface="+mn-lt"/>
                          <a:ea typeface="+mn-ea"/>
                          <a:cs typeface="+mn-cs"/>
                        </a:rPr>
                        <a:t>Kwalitatieve beoordeling en communicatie van initiatieven met hoog potentieel</a:t>
                      </a:r>
                      <a:r>
                        <a:rPr lang="nl-BE" sz="1200" b="0" kern="1200" noProof="0" dirty="0">
                          <a:solidFill>
                            <a:schemeClr val="tx1"/>
                          </a:solidFill>
                          <a:latin typeface="+mn-lt"/>
                          <a:ea typeface="+mn-ea"/>
                          <a:cs typeface="+mn-cs"/>
                        </a:rPr>
                        <a:t>: deze initiatieven zullen systematisch besproken worden op bestaande contactpunten, zoals overleg tussen maatschappelijk assistenten en burgerfora. De coördinator zal lokale initiatieven analyseren om te bepalen welke een groot potentieel hebben of naar andere provincies moeten worden uitgebreid. Deze kwalitatieve beoordeling zal gepaard gaan met duidelijke communicatie, waarbij de verkregen resultaten, hun relevantie en de redenen voor hun veralgemening worden benadrukt.</a:t>
                      </a: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0" i="1" kern="1200" noProof="0" dirty="0">
                          <a:solidFill>
                            <a:schemeClr val="tx1"/>
                          </a:solidFill>
                          <a:latin typeface="+mn-lt"/>
                          <a:ea typeface="+mn-ea"/>
                          <a:cs typeface="+mn-cs"/>
                        </a:rPr>
                        <a:t>Harmonisatie van initiatieven in alle DG HAN-centra</a:t>
                      </a:r>
                      <a:r>
                        <a:rPr lang="nl-BE" sz="1200" b="0" kern="1200" noProof="0" dirty="0">
                          <a:solidFill>
                            <a:schemeClr val="tx1"/>
                          </a:solidFill>
                          <a:latin typeface="+mn-lt"/>
                          <a:ea typeface="+mn-ea"/>
                          <a:cs typeface="+mn-cs"/>
                        </a:rPr>
                        <a:t>: zodra de initiatieven zijn geëvalueerd en relevant zijn bevonden voor invoering, zal er een operationeel plan voor worden ontwikkeld om ze in alle DG HAN-centra te harmoniseren.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
        <p:nvSpPr>
          <p:cNvPr id="4" name="Star: 5 Points 3">
            <a:extLst>
              <a:ext uri="{FF2B5EF4-FFF2-40B4-BE49-F238E27FC236}">
                <a16:creationId xmlns:a16="http://schemas.microsoft.com/office/drawing/2014/main" id="{37535AEF-899A-D7BD-3F49-2D6165FDD4DB}"/>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1722059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71692-5279-95F6-062A-4BB5419AD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F8D57-2A17-72B3-DE60-31E10B398830}"/>
              </a:ext>
            </a:extLst>
          </p:cNvPr>
          <p:cNvSpPr>
            <a:spLocks noGrp="1"/>
          </p:cNvSpPr>
          <p:nvPr>
            <p:ph type="title"/>
          </p:nvPr>
        </p:nvSpPr>
        <p:spPr/>
        <p:txBody>
          <a:bodyPr/>
          <a:lstStyle/>
          <a:p>
            <a:r>
              <a:rPr lang="nl-BE" noProof="0" dirty="0">
                <a:latin typeface="+mn-lt"/>
              </a:rPr>
              <a:t>Project 4. Lokale initiatieven van de verschillende centra voor de erkenning van de handicap harmoniseren en delen (3/3)</a:t>
            </a:r>
            <a:endParaRPr lang="nl-BE" noProof="0" dirty="0"/>
          </a:p>
        </p:txBody>
      </p:sp>
      <p:sp>
        <p:nvSpPr>
          <p:cNvPr id="6" name="Rectangle 5">
            <a:extLst>
              <a:ext uri="{FF2B5EF4-FFF2-40B4-BE49-F238E27FC236}">
                <a16:creationId xmlns:a16="http://schemas.microsoft.com/office/drawing/2014/main" id="{6A05862B-143E-3E94-DAF5-524C9CFB429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C4C1F8D8-F91A-18AA-25A8-1A9AB6BB7389}"/>
              </a:ext>
            </a:extLst>
          </p:cNvPr>
          <p:cNvGraphicFramePr>
            <a:graphicFrameLocks noGrp="1"/>
          </p:cNvGraphicFramePr>
          <p:nvPr>
            <p:extLst>
              <p:ext uri="{D42A27DB-BD31-4B8C-83A1-F6EECF244321}">
                <p14:modId xmlns:p14="http://schemas.microsoft.com/office/powerpoint/2010/main" val="1155819322"/>
              </p:ext>
            </p:extLst>
          </p:nvPr>
        </p:nvGraphicFramePr>
        <p:xfrm>
          <a:off x="484174" y="1592263"/>
          <a:ext cx="8964000" cy="18288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4.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4.1: Formaliseren van de monitoring van bestaande initiatieven en goede praktijken in het kader van NTU binnen DG HAN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lokale initiatieven geïdentificeerd, gedocumenteerd en opgenomen in het platform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actieve gebruikers op het deelplatform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bijdragen en updates aan gedeelde initiatieven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initiatieven onderworpen aan effectbeoordeling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initiatieven geselecteerd voor aanpassing en navolging in andere centra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Implementatiegraad van initiatieven in de betrokken centra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samenwerkingsverbanden tussen centra die dankzij het platform tot stand zijn gekomen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bl>
          </a:graphicData>
        </a:graphic>
      </p:graphicFrame>
    </p:spTree>
    <p:extLst>
      <p:ext uri="{BB962C8B-B14F-4D97-AF65-F5344CB8AC3E}">
        <p14:creationId xmlns:p14="http://schemas.microsoft.com/office/powerpoint/2010/main" val="2382982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A9EB-F95B-CF47-CDBD-25B90DC5543D}"/>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C46736AF-E2E2-95D0-76E5-78C61812A594}"/>
              </a:ext>
            </a:extLst>
          </p:cNvPr>
          <p:cNvSpPr>
            <a:spLocks noGrp="1"/>
          </p:cNvSpPr>
          <p:nvPr>
            <p:ph type="body" sz="half" idx="10"/>
          </p:nvPr>
        </p:nvSpPr>
        <p:spPr>
          <a:xfrm>
            <a:off x="5165577" y="1592263"/>
            <a:ext cx="4287985" cy="3960058"/>
          </a:xfrm>
        </p:spPr>
        <p:txBody>
          <a:bodyPr/>
          <a:lstStyle/>
          <a:p>
            <a:pPr marL="0" indent="0" algn="l" defTabSz="914400" rtl="0" eaLnBrk="1" fontAlgn="b" latinLnBrk="0" hangingPunct="1">
              <a:lnSpc>
                <a:spcPct val="100000"/>
              </a:lnSpc>
              <a:spcAft>
                <a:spcPts val="800"/>
              </a:spcAft>
              <a:buNone/>
            </a:pPr>
            <a:r>
              <a:rPr lang="nl-BE" sz="1600" b="1" kern="1200" noProof="0" dirty="0">
                <a:solidFill>
                  <a:schemeClr val="tx1"/>
                </a:solidFill>
                <a:effectLst/>
                <a:latin typeface="+mn-lt"/>
                <a:ea typeface="+mn-ea"/>
                <a:cs typeface="+mn-cs"/>
              </a:rPr>
              <a:t>Wat?</a:t>
            </a:r>
          </a:p>
          <a:p>
            <a:pPr marL="0" indent="0" algn="l" defTabSz="914400" rtl="0" eaLnBrk="1" fontAlgn="b" latinLnBrk="0" hangingPunct="1">
              <a:lnSpc>
                <a:spcPct val="100000"/>
              </a:lnSpc>
              <a:spcBef>
                <a:spcPts val="200"/>
              </a:spcBef>
              <a:spcAft>
                <a:spcPts val="800"/>
              </a:spcAft>
              <a:buNone/>
            </a:pPr>
            <a:r>
              <a:rPr lang="nl-BE" noProof="0" dirty="0">
                <a:latin typeface="+mn-lt"/>
              </a:rPr>
              <a:t>Deze as moet DG HAN in staat stellen de nabijheid, gepersonaliseerde ondersteuning en vereenvoudigde digitale toegang voor rechthebbenden te versterken door innovatieve, inclusieve en proactieve initiatieven te ontwikkelen in samenwerking met partners.</a:t>
            </a:r>
          </a:p>
          <a:p>
            <a:pPr marL="0" indent="0" algn="l" defTabSz="914400" rtl="0" eaLnBrk="1" fontAlgn="b" latinLnBrk="0" hangingPunct="1">
              <a:lnSpc>
                <a:spcPct val="100000"/>
              </a:lnSpc>
              <a:spcBef>
                <a:spcPts val="200"/>
              </a:spcBef>
              <a:spcAft>
                <a:spcPts val="800"/>
              </a:spcAft>
              <a:buNone/>
            </a:pPr>
            <a:endParaRPr lang="nl-BE" sz="100" kern="1200" noProof="0" dirty="0">
              <a:solidFill>
                <a:schemeClr val="tx1"/>
              </a:solidFill>
              <a:effectLst/>
              <a:latin typeface="+mn-lt"/>
              <a:ea typeface="+mn-ea"/>
              <a:cs typeface="+mn-cs"/>
            </a:endParaRPr>
          </a:p>
          <a:p>
            <a:pPr marL="0" indent="0" algn="l" defTabSz="914400" rtl="0" eaLnBrk="1" fontAlgn="b" latinLnBrk="0" hangingPunct="1">
              <a:lnSpc>
                <a:spcPct val="100000"/>
              </a:lnSpc>
              <a:spcBef>
                <a:spcPts val="200"/>
              </a:spcBef>
              <a:spcAft>
                <a:spcPts val="800"/>
              </a:spcAft>
              <a:buNone/>
            </a:pPr>
            <a:r>
              <a:rPr lang="nl-BE" b="1" noProof="0" dirty="0">
                <a:latin typeface="+mn-lt"/>
              </a:rPr>
              <a:t>Hoe?</a:t>
            </a:r>
          </a:p>
          <a:p>
            <a:pPr marL="0" indent="0" algn="l" defTabSz="914400" rtl="0" eaLnBrk="1" fontAlgn="b" latinLnBrk="0" hangingPunct="1">
              <a:lnSpc>
                <a:spcPct val="100000"/>
              </a:lnSpc>
              <a:spcAft>
                <a:spcPts val="800"/>
              </a:spcAft>
              <a:buNone/>
            </a:pPr>
            <a:r>
              <a:rPr lang="nl-BE" noProof="0" dirty="0">
                <a:latin typeface="+mn-lt"/>
              </a:rPr>
              <a:t>Project 5. Verder ontwikkelen van gepersonaliseerde en gerichte ondersteuningsmethoden voor rechthebbenden </a:t>
            </a:r>
          </a:p>
          <a:p>
            <a:pPr marL="0" indent="0" algn="l" defTabSz="914400" rtl="0" eaLnBrk="1" fontAlgn="b" latinLnBrk="0" hangingPunct="1">
              <a:lnSpc>
                <a:spcPct val="100000"/>
              </a:lnSpc>
              <a:spcAft>
                <a:spcPts val="800"/>
              </a:spcAft>
              <a:buNone/>
            </a:pPr>
            <a:r>
              <a:rPr lang="nl-BE" noProof="0" dirty="0">
                <a:latin typeface="+mn-lt"/>
              </a:rPr>
              <a:t>Project 6. Alternatieve oplossingen ontwikkelen om de impact van de digitale kloof te beperken </a:t>
            </a:r>
          </a:p>
        </p:txBody>
      </p:sp>
      <p:sp>
        <p:nvSpPr>
          <p:cNvPr id="9" name="Demi-cadre 8">
            <a:extLst>
              <a:ext uri="{FF2B5EF4-FFF2-40B4-BE49-F238E27FC236}">
                <a16:creationId xmlns:a16="http://schemas.microsoft.com/office/drawing/2014/main" id="{1718E344-AF1C-1339-C7F3-3B5A51808367}"/>
              </a:ext>
            </a:extLst>
          </p:cNvPr>
          <p:cNvSpPr/>
          <p:nvPr/>
        </p:nvSpPr>
        <p:spPr bwMode="auto">
          <a:xfrm>
            <a:off x="512749" y="219375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0" name="Demi-cadre 9">
            <a:extLst>
              <a:ext uri="{FF2B5EF4-FFF2-40B4-BE49-F238E27FC236}">
                <a16:creationId xmlns:a16="http://schemas.microsoft.com/office/drawing/2014/main" id="{E1431FBB-AE6B-6FAF-EF4E-17EB798C922A}"/>
              </a:ext>
            </a:extLst>
          </p:cNvPr>
          <p:cNvSpPr/>
          <p:nvPr/>
        </p:nvSpPr>
        <p:spPr bwMode="auto">
          <a:xfrm rot="10800000">
            <a:off x="3645526" y="406727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8" name="Rectangle 17">
            <a:extLst>
              <a:ext uri="{FF2B5EF4-FFF2-40B4-BE49-F238E27FC236}">
                <a16:creationId xmlns:a16="http://schemas.microsoft.com/office/drawing/2014/main" id="{35EEE9EB-F8E6-18BE-9F34-F9D871A25C20}"/>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400" b="0" noProof="0" dirty="0">
                <a:latin typeface="Calibri Light" panose="020F0302020204030204" pitchFamily="34" charset="0"/>
              </a:rPr>
              <a:t>IV. Bevorderen van inclusieve </a:t>
            </a:r>
            <a:br>
              <a:rPr lang="nl-BE" sz="2400" b="0" noProof="0" dirty="0">
                <a:latin typeface="Calibri Light" panose="020F0302020204030204" pitchFamily="34" charset="0"/>
              </a:rPr>
            </a:br>
            <a:r>
              <a:rPr lang="nl-BE" sz="2400" b="0" noProof="0" dirty="0">
                <a:latin typeface="Calibri Light" panose="020F0302020204030204" pitchFamily="34" charset="0"/>
              </a:rPr>
              <a:t>en proactieve benaderingen</a:t>
            </a:r>
          </a:p>
        </p:txBody>
      </p:sp>
      <p:sp>
        <p:nvSpPr>
          <p:cNvPr id="19" name="Rectangle 18">
            <a:extLst>
              <a:ext uri="{FF2B5EF4-FFF2-40B4-BE49-F238E27FC236}">
                <a16:creationId xmlns:a16="http://schemas.microsoft.com/office/drawing/2014/main" id="{619AFEC0-1E90-2AF1-C681-AF7FA8BE7F9D}"/>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 name="Rectangle 4">
            <a:extLst>
              <a:ext uri="{FF2B5EF4-FFF2-40B4-BE49-F238E27FC236}">
                <a16:creationId xmlns:a16="http://schemas.microsoft.com/office/drawing/2014/main" id="{CB938DD1-223B-8B58-A929-72AA37BC52F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Tree>
    <p:extLst>
      <p:ext uri="{BB962C8B-B14F-4D97-AF65-F5344CB8AC3E}">
        <p14:creationId xmlns:p14="http://schemas.microsoft.com/office/powerpoint/2010/main" val="2217769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EE4A-424E-77D3-0220-7AD6AE0A7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71390-8128-C9A5-6EE0-6D95455E559E}"/>
              </a:ext>
            </a:extLst>
          </p:cNvPr>
          <p:cNvSpPr>
            <a:spLocks noGrp="1"/>
          </p:cNvSpPr>
          <p:nvPr>
            <p:ph type="title"/>
          </p:nvPr>
        </p:nvSpPr>
        <p:spPr/>
        <p:txBody>
          <a:bodyPr/>
          <a:lstStyle/>
          <a:p>
            <a:r>
              <a:rPr lang="nl-BE" noProof="0" dirty="0"/>
              <a:t>Project 5. Verder ontwikkelen van gepersonaliseerde en gerichte ondersteuningsmethoden voor rechthebbenden (1/4)</a:t>
            </a:r>
          </a:p>
        </p:txBody>
      </p:sp>
      <p:sp>
        <p:nvSpPr>
          <p:cNvPr id="6" name="Rectangle 5">
            <a:extLst>
              <a:ext uri="{FF2B5EF4-FFF2-40B4-BE49-F238E27FC236}">
                <a16:creationId xmlns:a16="http://schemas.microsoft.com/office/drawing/2014/main" id="{378942AB-627E-0E0F-8E48-6241FADEA23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33E7B223-D686-7F3C-3006-6580DD5D5731}"/>
              </a:ext>
            </a:extLst>
          </p:cNvPr>
          <p:cNvGraphicFramePr>
            <a:graphicFrameLocks noGrp="1"/>
          </p:cNvGraphicFramePr>
          <p:nvPr>
            <p:extLst>
              <p:ext uri="{D42A27DB-BD31-4B8C-83A1-F6EECF244321}">
                <p14:modId xmlns:p14="http://schemas.microsoft.com/office/powerpoint/2010/main" val="3093022814"/>
              </p:ext>
            </p:extLst>
          </p:nvPr>
        </p:nvGraphicFramePr>
        <p:xfrm>
          <a:off x="484174" y="1592263"/>
          <a:ext cx="8993202" cy="505460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5. Verder ontwikkelen van gepersonaliseerde en gerichte ondersteuningsmethoden voor rechthebbenden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nl-BE" sz="1200" b="1" noProof="0" dirty="0"/>
                        <a:t>Niveau</a:t>
                      </a:r>
                      <a:r>
                        <a:rPr lang="nl-BE" sz="1200" noProof="0" dirty="0"/>
                        <a:t>: Gebruik door rechthebbenden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noProof="0" dirty="0"/>
                        <a:t>In het onderzoek onder de rechthebbenden zei meer dan 11% van de respondenten dat ze geen steun kregen van instellingen, familie of vrienden. Het gebrek aan institutionele of sociale steun maakt het proces bijzonder complex voor gebruikers. Onze partners merkten op dat </a:t>
                      </a:r>
                      <a:r>
                        <a:rPr lang="nl-BE" sz="1200" b="0" noProof="0" dirty="0">
                          <a:latin typeface="Calibri Light" panose="020F0302020204030204" pitchFamily="34" charset="0"/>
                        </a:rPr>
                        <a:t>rechthebbenden, nadat ze in zorg zijn genomen, vaak geen persoonlijke ondersteuning krijgen bij hun procedures. </a:t>
                      </a:r>
                      <a:r>
                        <a:rPr lang="nl-BE" sz="1200" noProof="0" dirty="0"/>
                        <a:t>Het bieden van deze persoonlijke, ondersteuning is </a:t>
                      </a:r>
                      <a:r>
                        <a:rPr lang="nl-BE" sz="1200" b="0" noProof="0" dirty="0">
                          <a:latin typeface="Calibri Light" panose="020F0302020204030204" pitchFamily="34" charset="0"/>
                        </a:rPr>
                        <a:t>echter </a:t>
                      </a:r>
                      <a:r>
                        <a:rPr lang="nl-BE" sz="1200" noProof="0" dirty="0"/>
                        <a:t>precies wat voorkomt dat gebruikers zich in de steek gelaten voelen. Dit gebrek aan ondersteuning is onder andere te wijten aan het gebrek aan personeel en hun overbelasting, waardoor rechthebbenden niet voldoende tijd krijgen.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a:t>
                      </a:r>
                    </a:p>
                    <a:p>
                      <a:r>
                        <a:rPr lang="nl-BE" sz="1200" noProof="0" dirty="0"/>
                        <a:t>Als reactie op deze situatie kunnen we door de invoering van nieuwe (innovatieve) methoden voor ondersteuning en hulp de manier waarop we personen met rechten ondersteunen heroverwegen, meer tijd voor werknemers creëren en zo een nauwere, gepersonaliseerde en gerichte monitoring van personen met rechten stimuleren. Het doel van deze methoden is om de specifieke behoeften vast te stellen van mensen die ver verwijderd zijn van sociale rechten en om prioriteit te geven aan de noodzakelijke interventies. Dit project is er ook op gericht om de kwaliteit, efficiëntie en consistentie van de ondersteuning te verbeteren, terwijl de nabijheid wordt versterkt en een geïndividualiseerde monitoring wordt opgezet.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r>
                        <a:rPr lang="nl-BE" sz="1200" b="0" kern="1200" noProof="0" dirty="0">
                          <a:solidFill>
                            <a:schemeClr val="tx1"/>
                          </a:solidFill>
                          <a:latin typeface="+mn-lt"/>
                          <a:ea typeface="+mn-ea"/>
                          <a:cs typeface="+mn-cs"/>
                        </a:rPr>
                        <a:t>Dit project is gericht op het verminderen van primaire en secundaire NTU door de zorg voor en monitoring van rechthebbenden te verbeteren. Het project helpt de obstakels weg te nemen die hen ervan weerhouden hun rechten uit te oefenen of die ertoe leiden dat ze de administratieve formaliteiten stoppen. Door deze verschillende initiatieven te combineren, komen we tegemoet aan de specifieke behoeften van de meest kwetsbare groepen. De verwachte impact is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De toegang tot rechten verbeteren door een aanpak aan te bieden die gericht is op hun specifieke behoeften, met een betere dekking van de meest kwetsbare groepen.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Zorgen voor continuïteit in de ondersteuning, waardoor het aantal mensen dat afhaakt wordt beperkt en het aantal aanvragen dat wordt afgerond toeneemt.</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Het vertrouwen van de rechthebbenden in de instellingen versterken, met actieve, persoonlijke en welwillende betrokkenheid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DC398B73-A6CC-812F-004C-D9F49CD9F169}"/>
              </a:ext>
            </a:extLst>
          </p:cNvPr>
          <p:cNvSpPr/>
          <p:nvPr/>
        </p:nvSpPr>
        <p:spPr bwMode="auto">
          <a:xfrm>
            <a:off x="5710725"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B7CD14FA-DC2C-7D2F-B78C-0058DE0AE642}"/>
              </a:ext>
            </a:extLst>
          </p:cNvPr>
          <p:cNvSpPr/>
          <p:nvPr/>
        </p:nvSpPr>
        <p:spPr bwMode="auto">
          <a:xfrm>
            <a:off x="6958500"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4C391042-6A76-7FE1-8CE4-DDF84FFA9BDB}"/>
              </a:ext>
            </a:extLst>
          </p:cNvPr>
          <p:cNvSpPr/>
          <p:nvPr/>
        </p:nvSpPr>
        <p:spPr bwMode="auto">
          <a:xfrm>
            <a:off x="8356460"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86DF398A-BEE0-88DB-FCBB-DCB091ED21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690500"/>
            <a:ext cx="216000" cy="216000"/>
          </a:xfrm>
          <a:prstGeom prst="rect">
            <a:avLst/>
          </a:prstGeom>
        </p:spPr>
      </p:pic>
      <p:pic>
        <p:nvPicPr>
          <p:cNvPr id="12" name="Graphic 11" descr="Checkmark outline">
            <a:extLst>
              <a:ext uri="{FF2B5EF4-FFF2-40B4-BE49-F238E27FC236}">
                <a16:creationId xmlns:a16="http://schemas.microsoft.com/office/drawing/2014/main" id="{65ED1407-36E6-3A1F-FF7B-3902FEA282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687425"/>
            <a:ext cx="216000" cy="216000"/>
          </a:xfrm>
          <a:prstGeom prst="rect">
            <a:avLst/>
          </a:prstGeom>
        </p:spPr>
      </p:pic>
    </p:spTree>
    <p:extLst>
      <p:ext uri="{BB962C8B-B14F-4D97-AF65-F5344CB8AC3E}">
        <p14:creationId xmlns:p14="http://schemas.microsoft.com/office/powerpoint/2010/main" val="3056157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20993-E769-314D-9CD7-706DE4133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5E381-61AF-A2B6-AC86-380FC1C77CC6}"/>
              </a:ext>
            </a:extLst>
          </p:cNvPr>
          <p:cNvSpPr>
            <a:spLocks noGrp="1"/>
          </p:cNvSpPr>
          <p:nvPr>
            <p:ph type="title"/>
          </p:nvPr>
        </p:nvSpPr>
        <p:spPr/>
        <p:txBody>
          <a:bodyPr/>
          <a:lstStyle/>
          <a:p>
            <a:r>
              <a:rPr lang="nl-BE" noProof="0" dirty="0"/>
              <a:t>Project 5. Verder ontwikkelen van gepersonaliseerde en gerichte ondersteuningsmethoden voor rechthebbenden (2/4)</a:t>
            </a:r>
          </a:p>
        </p:txBody>
      </p:sp>
      <p:sp>
        <p:nvSpPr>
          <p:cNvPr id="6" name="Rectangle 5">
            <a:extLst>
              <a:ext uri="{FF2B5EF4-FFF2-40B4-BE49-F238E27FC236}">
                <a16:creationId xmlns:a16="http://schemas.microsoft.com/office/drawing/2014/main" id="{C5CF7374-F431-EEAF-A8C3-A524CD8C7D6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5C0C766E-FF31-CD85-B980-57D5EE257EAB}"/>
              </a:ext>
            </a:extLst>
          </p:cNvPr>
          <p:cNvGraphicFramePr>
            <a:graphicFrameLocks noGrp="1"/>
          </p:cNvGraphicFramePr>
          <p:nvPr>
            <p:extLst>
              <p:ext uri="{D42A27DB-BD31-4B8C-83A1-F6EECF244321}">
                <p14:modId xmlns:p14="http://schemas.microsoft.com/office/powerpoint/2010/main" val="3214586197"/>
              </p:ext>
            </p:extLst>
          </p:nvPr>
        </p:nvGraphicFramePr>
        <p:xfrm>
          <a:off x="484174" y="1592263"/>
          <a:ext cx="8964000" cy="43891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5.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nl-BE" sz="1200" b="1" noProof="0" dirty="0"/>
                        <a:t>Actie 5.1: In kaart brengen van de doelgroepen van de op te leiden rechthebbenden </a:t>
                      </a:r>
                      <a:br>
                        <a:rPr lang="nl-BE" sz="1200" b="1" noProof="0" dirty="0"/>
                      </a:br>
                      <a:r>
                        <a:rPr lang="nl-BE" sz="1200" b="0" noProof="0" dirty="0"/>
                        <a:t>Het doel van deze actie is het in kaart brengen van specifieke doelgroepen voor wie een specifieke opleiding zou kunnen worden ontwikkeld om hen beter te informeren over de diensten die DG HAN aanbiedt en de noodzakelijke administratieve procedures. Voorbeelden zijn de volgende soorten publiek: jongeren in de overgang naar volwassenheid en hun gezinnen, patiënten die getroffen zijn door ernstige ziekten (kanker, enz.) of door situaties die leiden tot een handicap, die zich vaak nog in een acute situatie bevinden.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48580262"/>
                  </a:ext>
                </a:extLst>
              </a:tr>
              <a:tr h="252000">
                <a:tc>
                  <a:txBody>
                    <a:bodyPr/>
                    <a:lstStyle/>
                    <a:p>
                      <a:pPr marL="171450" indent="-171450">
                        <a:buFont typeface="Arial" panose="020B0604020202020204" pitchFamily="34" charset="0"/>
                        <a:buChar char="•"/>
                      </a:pPr>
                      <a:r>
                        <a:rPr lang="nl-BE" sz="1200" b="1" noProof="0" dirty="0"/>
                        <a:t>Actie 5.2: Nadenken over een programma voor ‘administratieve bondgenoten’</a:t>
                      </a:r>
                      <a:br>
                        <a:rPr lang="nl-BE" sz="1200" noProof="0" dirty="0"/>
                      </a:br>
                      <a:r>
                        <a:rPr lang="nl-BE" sz="1200" noProof="0" dirty="0"/>
                        <a:t>Dit programma, dat is geïnspireerd op de "</a:t>
                      </a:r>
                      <a:r>
                        <a:rPr lang="nl-BE" sz="1200" i="1" noProof="0" dirty="0"/>
                        <a:t>formulierenbrigades" </a:t>
                      </a:r>
                      <a:r>
                        <a:rPr lang="nl-BE" sz="1200" noProof="0" dirty="0"/>
                        <a:t>in Nederland, zou het mogelijk maken om lokale teams van vrijwilligers uit alle lagen van de bevolking op te richten die worden opgeleid in bepaalde eenvoudige specifieke onderwerpen, zoals het invullen van formulieren voor het aanvragen van rechten, het helpen begrijpen van formulieren, enz. Deze vrijwilligers zouden zichzelf beschikbaar stellen op specifieke tijdstippen, in toegankelijke en gebruiksvriendelijke openbare plaatsen, zoals sociale actiecentra, bibliotheken, enz. </a:t>
                      </a:r>
                    </a:p>
                    <a:p>
                      <a:pPr marL="179388" indent="0">
                        <a:buFont typeface="Arial" panose="020B0604020202020204" pitchFamily="34" charset="0"/>
                        <a:buNone/>
                      </a:pPr>
                      <a:r>
                        <a:rPr lang="nl-BE" sz="1200" noProof="0" dirty="0"/>
                        <a:t>De haalbaarheid van het opzetten van een dergelijk programma zou worden geïnitieerd door DG HAN, maar de operationele uitvoering zou plaatsvinden in nauwe samenwerking met maatschappelijke organisaties (NHRPH, UNIA en andere </a:t>
                      </a:r>
                      <a:r>
                        <a:rPr lang="nl-BE" sz="1200" noProof="0" dirty="0" err="1"/>
                        <a:t>VZW's</a:t>
                      </a:r>
                      <a:r>
                        <a:rPr lang="nl-BE" sz="1200" noProof="0" dirty="0"/>
                        <a:t> die actief zijn in het helpen en ondersteunen van personen met een handicap, die mogelijke vrijwilligers zouden kunnen aanwijzen). Vrijwilligersopleiding moet worden ontwikkeld in nauwe samenwerking met de externe partners van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44738209"/>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u="none" noProof="0" dirty="0"/>
                        <a:t>Actie 5.3: Invoering van één aanspreekpunt</a:t>
                      </a:r>
                      <a:br>
                        <a:rPr lang="nl-BE" sz="1200" noProof="0" dirty="0"/>
                      </a:br>
                      <a:r>
                        <a:rPr lang="nl-BE" sz="1200" noProof="0" dirty="0"/>
                        <a:t>Dit houdt in dat aan elke rechthebbende een vast aanspreekpunt wordt toegewezen om te zorgen voor individuele opvolging en continuïteit van de ondersteuning. Dit zou met name de afwezigheid verminderen en/of de stiptheid verbeteren bij evaluatie consultaties in centra voor de erkenning van de handicap. Het zal nodig zijn om te bepalen op welk niveau deze referent moet zijn (een DG HAN-professional of een externe partner, zoals bijvoorbeeld een maatschappelijk assistenten van het OCMW) en om zijn of haar specifieke rol en verantwoordelijkheden te bepalen. Om dit project uitvoerbaar te maken, moet er een optimale coördinatie komen tussen de verschillende partners van DG HAN, zodat de informatie goed wordt doorgegeven en er een goede communicatie is.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34255011"/>
                  </a:ext>
                </a:extLst>
              </a:tr>
            </a:tbl>
          </a:graphicData>
        </a:graphic>
      </p:graphicFrame>
      <p:sp>
        <p:nvSpPr>
          <p:cNvPr id="4" name="Star: 5 Points 3">
            <a:extLst>
              <a:ext uri="{FF2B5EF4-FFF2-40B4-BE49-F238E27FC236}">
                <a16:creationId xmlns:a16="http://schemas.microsoft.com/office/drawing/2014/main" id="{773F616E-534C-ECE0-1A64-93C26A0A04D2}"/>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224208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FCAD7-5CEB-4266-A96B-84752241F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91A43-1720-B5E1-B89C-7F9E3157F38B}"/>
              </a:ext>
            </a:extLst>
          </p:cNvPr>
          <p:cNvSpPr>
            <a:spLocks noGrp="1"/>
          </p:cNvSpPr>
          <p:nvPr>
            <p:ph type="title"/>
          </p:nvPr>
        </p:nvSpPr>
        <p:spPr/>
        <p:txBody>
          <a:bodyPr/>
          <a:lstStyle/>
          <a:p>
            <a:r>
              <a:rPr lang="nl-BE" noProof="0" dirty="0"/>
              <a:t>Samenvatting van de AS IS-situatie op basis van kwalitatief en kwantitatief veldwerk</a:t>
            </a:r>
          </a:p>
        </p:txBody>
      </p:sp>
      <p:sp>
        <p:nvSpPr>
          <p:cNvPr id="3" name="Rectangle 4">
            <a:extLst>
              <a:ext uri="{FF2B5EF4-FFF2-40B4-BE49-F238E27FC236}">
                <a16:creationId xmlns:a16="http://schemas.microsoft.com/office/drawing/2014/main" id="{6DC85EB1-2957-D11F-756C-1ED734F808E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Introductie</a:t>
            </a:r>
          </a:p>
        </p:txBody>
      </p:sp>
      <p:sp>
        <p:nvSpPr>
          <p:cNvPr id="10" name="Arrow: Down 9">
            <a:extLst>
              <a:ext uri="{FF2B5EF4-FFF2-40B4-BE49-F238E27FC236}">
                <a16:creationId xmlns:a16="http://schemas.microsoft.com/office/drawing/2014/main" id="{207F58F2-797E-D23C-13F4-50DDC475C9BF}"/>
              </a:ext>
            </a:extLst>
          </p:cNvPr>
          <p:cNvSpPr/>
          <p:nvPr/>
        </p:nvSpPr>
        <p:spPr bwMode="auto">
          <a:xfrm>
            <a:off x="2782956" y="3836506"/>
            <a:ext cx="506896" cy="371889"/>
          </a:xfrm>
          <a:prstGeom prst="downArrow">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3" name="TextBox 12">
            <a:extLst>
              <a:ext uri="{FF2B5EF4-FFF2-40B4-BE49-F238E27FC236}">
                <a16:creationId xmlns:a16="http://schemas.microsoft.com/office/drawing/2014/main" id="{467C4BB4-61A8-7685-3F8D-98FFDAFF95CB}"/>
              </a:ext>
            </a:extLst>
          </p:cNvPr>
          <p:cNvSpPr txBox="1"/>
          <p:nvPr/>
        </p:nvSpPr>
        <p:spPr>
          <a:xfrm>
            <a:off x="610593" y="4178580"/>
            <a:ext cx="8935322" cy="2308324"/>
          </a:xfrm>
          <a:prstGeom prst="rect">
            <a:avLst/>
          </a:prstGeom>
          <a:noFill/>
        </p:spPr>
        <p:txBody>
          <a:bodyPr wrap="square" rtlCol="0">
            <a:spAutoFit/>
          </a:bodyPr>
          <a:lstStyle/>
          <a:p>
            <a:pPr marL="0" indent="0">
              <a:buClr>
                <a:schemeClr val="tx2"/>
              </a:buClr>
              <a:buFont typeface="Arial" panose="020B0604020202020204" pitchFamily="34" charset="0"/>
              <a:buNone/>
            </a:pPr>
            <a:r>
              <a:rPr lang="nl-BE" sz="1600" b="0" noProof="0" dirty="0">
                <a:latin typeface="+mn-lt"/>
              </a:rPr>
              <a:t>Het theoretisch onderzoek werd aangevuld met uitgebreid veldwerk die een groot aantal verschillende actoren mobiliseerde, zowel intern als extern aan DG HAN, maar ook internationaal:</a:t>
            </a:r>
          </a:p>
          <a:p>
            <a:pPr marL="180975" indent="-180975">
              <a:buClr>
                <a:schemeClr val="tx2"/>
              </a:buClr>
              <a:buFont typeface="Arial" panose="020B0604020202020204" pitchFamily="34" charset="0"/>
              <a:buChar char="•"/>
            </a:pPr>
            <a:r>
              <a:rPr lang="nl-BE" sz="1600" b="0" noProof="0" dirty="0">
                <a:latin typeface="+mn-lt"/>
              </a:rPr>
              <a:t>Organisatie van 33 sessies (in plaats van de geplande 25), met meer dan 80 personen</a:t>
            </a:r>
          </a:p>
          <a:p>
            <a:pPr marL="180975" indent="-180975">
              <a:buClr>
                <a:schemeClr val="tx2"/>
              </a:buClr>
              <a:buFont typeface="Arial" panose="020B0604020202020204" pitchFamily="34" charset="0"/>
              <a:buChar char="•"/>
            </a:pPr>
            <a:r>
              <a:rPr lang="nl-BE" sz="1600" b="0" noProof="0" dirty="0">
                <a:latin typeface="+mn-lt"/>
              </a:rPr>
              <a:t>Uitvoeren van een online enquête bij personen met een handicap met 2.657 antwoorden</a:t>
            </a:r>
          </a:p>
          <a:p>
            <a:pPr>
              <a:buClr>
                <a:schemeClr val="tx2"/>
              </a:buClr>
            </a:pPr>
            <a:endParaRPr lang="nl-BE" sz="1600" b="0" noProof="0" dirty="0">
              <a:latin typeface="+mn-lt"/>
            </a:endParaRPr>
          </a:p>
          <a:p>
            <a:pPr>
              <a:buClr>
                <a:schemeClr val="tx2"/>
              </a:buClr>
            </a:pPr>
            <a:r>
              <a:rPr lang="nl-BE" sz="1600" b="0" noProof="0" dirty="0">
                <a:latin typeface="+mn-lt"/>
              </a:rPr>
              <a:t>De </a:t>
            </a:r>
            <a:r>
              <a:rPr lang="nl-BE" sz="1600" b="0" u="sng" noProof="0" dirty="0">
                <a:latin typeface="+mn-lt"/>
              </a:rPr>
              <a:t>deliverables</a:t>
            </a:r>
            <a:r>
              <a:rPr lang="nl-BE" sz="1600" b="0" noProof="0" dirty="0">
                <a:latin typeface="+mn-lt"/>
              </a:rPr>
              <a:t> zijn: </a:t>
            </a:r>
          </a:p>
          <a:p>
            <a:pPr marL="179388" indent="-179388">
              <a:buClr>
                <a:schemeClr val="tx2"/>
              </a:buClr>
              <a:buFont typeface="Arial" panose="020B0604020202020204" pitchFamily="34" charset="0"/>
              <a:buChar char="•"/>
            </a:pPr>
            <a:r>
              <a:rPr lang="nl-BE" sz="1600" b="0" noProof="0" dirty="0">
                <a:latin typeface="+mn-lt"/>
              </a:rPr>
              <a:t>Gedetailleerd rapport van de onderzoeksresultaten + ruwe data voor aanvullende analyse</a:t>
            </a:r>
          </a:p>
          <a:p>
            <a:pPr marL="179388" indent="-179388">
              <a:buClr>
                <a:schemeClr val="tx2"/>
              </a:buClr>
              <a:buFont typeface="Arial" panose="020B0604020202020204" pitchFamily="34" charset="0"/>
              <a:buChar char="•"/>
            </a:pPr>
            <a:r>
              <a:rPr lang="nl-BE" sz="1600" b="0" noProof="0" dirty="0">
                <a:latin typeface="+mn-lt"/>
              </a:rPr>
              <a:t>Alle notulen van de interviews (intern, extern en internationaal) en een rapport met alle bevindingen van de individuele interviews en de verschillende focusgroepen</a:t>
            </a:r>
          </a:p>
          <a:p>
            <a:pPr marL="179388" indent="-179388">
              <a:buClr>
                <a:schemeClr val="tx2"/>
              </a:buClr>
              <a:buFont typeface="Arial" panose="020B0604020202020204" pitchFamily="34" charset="0"/>
              <a:buChar char="•"/>
            </a:pPr>
            <a:r>
              <a:rPr lang="nl-BE" sz="1600" b="0" noProof="0" dirty="0">
                <a:latin typeface="+mn-lt"/>
              </a:rPr>
              <a:t>Een </a:t>
            </a:r>
            <a:r>
              <a:rPr lang="nl-BE" sz="1600" b="0" noProof="0" dirty="0" err="1">
                <a:latin typeface="+mn-lt"/>
              </a:rPr>
              <a:t>mapping</a:t>
            </a:r>
            <a:r>
              <a:rPr lang="nl-BE" sz="1600" b="0" noProof="0" dirty="0">
                <a:latin typeface="+mn-lt"/>
              </a:rPr>
              <a:t> van de </a:t>
            </a:r>
            <a:r>
              <a:rPr lang="nl-BE" sz="1600" b="0" i="1" noProof="0" dirty="0">
                <a:latin typeface="+mn-lt"/>
              </a:rPr>
              <a:t>client </a:t>
            </a:r>
            <a:r>
              <a:rPr lang="nl-BE" sz="1600" b="0" i="1" noProof="0" dirty="0" err="1">
                <a:latin typeface="+mn-lt"/>
              </a:rPr>
              <a:t>journey</a:t>
            </a:r>
            <a:r>
              <a:rPr lang="nl-BE" sz="1600" b="0" i="1" noProof="0" dirty="0">
                <a:latin typeface="+mn-lt"/>
              </a:rPr>
              <a:t> </a:t>
            </a:r>
            <a:r>
              <a:rPr lang="nl-BE" sz="1600" b="0" noProof="0" dirty="0">
                <a:latin typeface="+mn-lt"/>
              </a:rPr>
              <a:t>met betrekking tot de uitgevoerde stappen voor de rechthebbenden.</a:t>
            </a:r>
          </a:p>
        </p:txBody>
      </p:sp>
      <p:sp>
        <p:nvSpPr>
          <p:cNvPr id="5" name="Arrow: Pentagon 4">
            <a:extLst>
              <a:ext uri="{FF2B5EF4-FFF2-40B4-BE49-F238E27FC236}">
                <a16:creationId xmlns:a16="http://schemas.microsoft.com/office/drawing/2014/main" id="{63DF6C36-EC35-15ED-4587-41144540F306}"/>
              </a:ext>
            </a:extLst>
          </p:cNvPr>
          <p:cNvSpPr/>
          <p:nvPr/>
        </p:nvSpPr>
        <p:spPr bwMode="auto">
          <a:xfrm>
            <a:off x="6696352" y="1863174"/>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Ontwikkeling van een </a:t>
            </a:r>
            <a:r>
              <a:rPr lang="nl-BE" sz="1600" noProof="0" dirty="0">
                <a:solidFill>
                  <a:schemeClr val="bg2">
                    <a:lumMod val="60000"/>
                    <a:lumOff val="40000"/>
                  </a:schemeClr>
                </a:solidFill>
                <a:latin typeface="Calibri Light" panose="020F0302020204030204" pitchFamily="34" charset="0"/>
              </a:rPr>
              <a:t>geprioriteerd actieplan </a:t>
            </a:r>
            <a:r>
              <a:rPr lang="nl-BE" sz="1600" b="0" noProof="0" dirty="0">
                <a:solidFill>
                  <a:schemeClr val="bg2">
                    <a:lumMod val="60000"/>
                    <a:lumOff val="40000"/>
                  </a:schemeClr>
                </a:solidFill>
                <a:latin typeface="Calibri Light" panose="020F0302020204030204" pitchFamily="34" charset="0"/>
              </a:rPr>
              <a:t>en opvolgings-methode</a:t>
            </a:r>
            <a:endParaRPr lang="nl-BE" sz="1600" noProof="0" dirty="0">
              <a:solidFill>
                <a:schemeClr val="bg2">
                  <a:lumMod val="60000"/>
                  <a:lumOff val="40000"/>
                </a:schemeClr>
              </a:solidFill>
              <a:latin typeface="Calibri Light" panose="020F0302020204030204" pitchFamily="34" charset="0"/>
            </a:endParaRPr>
          </a:p>
        </p:txBody>
      </p:sp>
      <p:sp>
        <p:nvSpPr>
          <p:cNvPr id="14" name="Arrow: Chevron 13">
            <a:extLst>
              <a:ext uri="{FF2B5EF4-FFF2-40B4-BE49-F238E27FC236}">
                <a16:creationId xmlns:a16="http://schemas.microsoft.com/office/drawing/2014/main" id="{B1316148-23A7-2D43-0C7F-0AC1BA4DF946}"/>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5" name="Arrow: Pentagon 14">
            <a:extLst>
              <a:ext uri="{FF2B5EF4-FFF2-40B4-BE49-F238E27FC236}">
                <a16:creationId xmlns:a16="http://schemas.microsoft.com/office/drawing/2014/main" id="{546AB89E-0B72-6FCA-CBA0-42BE29B652C2}"/>
              </a:ext>
            </a:extLst>
          </p:cNvPr>
          <p:cNvSpPr/>
          <p:nvPr/>
        </p:nvSpPr>
        <p:spPr bwMode="auto">
          <a:xfrm>
            <a:off x="4675403"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Identificatie van </a:t>
            </a:r>
            <a:r>
              <a:rPr lang="nl-BE" sz="1600" noProof="0" dirty="0">
                <a:solidFill>
                  <a:schemeClr val="bg2">
                    <a:lumMod val="60000"/>
                    <a:lumOff val="40000"/>
                  </a:schemeClr>
                </a:solidFill>
                <a:latin typeface="Calibri Light" panose="020F0302020204030204" pitchFamily="34" charset="0"/>
              </a:rPr>
              <a:t>prioritaire uitdagingen </a:t>
            </a:r>
            <a:r>
              <a:rPr lang="nl-BE" sz="1600" b="0" noProof="0" dirty="0">
                <a:solidFill>
                  <a:schemeClr val="bg2">
                    <a:lumMod val="60000"/>
                    <a:lumOff val="40000"/>
                  </a:schemeClr>
                </a:solidFill>
                <a:latin typeface="Calibri Light" panose="020F0302020204030204" pitchFamily="34" charset="0"/>
              </a:rPr>
              <a:t>door middel van </a:t>
            </a:r>
            <a:r>
              <a:rPr lang="nl-BE" sz="1600" noProof="0" dirty="0">
                <a:solidFill>
                  <a:schemeClr val="bg2">
                    <a:lumMod val="60000"/>
                    <a:lumOff val="40000"/>
                  </a:schemeClr>
                </a:solidFill>
                <a:latin typeface="Calibri Light" panose="020F0302020204030204" pitchFamily="34" charset="0"/>
              </a:rPr>
              <a:t>samenwerking</a:t>
            </a:r>
            <a:r>
              <a:rPr lang="nl-BE" sz="1600" b="0" noProof="0" dirty="0">
                <a:solidFill>
                  <a:schemeClr val="bg2">
                    <a:lumMod val="60000"/>
                    <a:lumOff val="40000"/>
                  </a:schemeClr>
                </a:solidFill>
                <a:latin typeface="Calibri Light" panose="020F0302020204030204" pitchFamily="34" charset="0"/>
              </a:rPr>
              <a:t> met de teams</a:t>
            </a:r>
          </a:p>
        </p:txBody>
      </p:sp>
      <p:sp>
        <p:nvSpPr>
          <p:cNvPr id="16" name="Arrow: Chevron 15">
            <a:extLst>
              <a:ext uri="{FF2B5EF4-FFF2-40B4-BE49-F238E27FC236}">
                <a16:creationId xmlns:a16="http://schemas.microsoft.com/office/drawing/2014/main" id="{F7000DA9-1F78-6716-6AB9-11D65FDBEE89}"/>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7" name="Arrow: Pentagon 16">
            <a:extLst>
              <a:ext uri="{FF2B5EF4-FFF2-40B4-BE49-F238E27FC236}">
                <a16:creationId xmlns:a16="http://schemas.microsoft.com/office/drawing/2014/main" id="{C516E126-8237-4778-49A7-F8DCEFB8230F}"/>
              </a:ext>
            </a:extLst>
          </p:cNvPr>
          <p:cNvSpPr/>
          <p:nvPr/>
        </p:nvSpPr>
        <p:spPr bwMode="auto">
          <a:xfrm>
            <a:off x="2675146" y="1862760"/>
            <a:ext cx="2448000" cy="1884293"/>
          </a:xfrm>
          <a:prstGeom prst="homePlate">
            <a:avLst>
              <a:gd name="adj" fmla="val 22603"/>
            </a:avLst>
          </a:prstGeom>
          <a:solidFill>
            <a:srgbClr val="DCD3BE"/>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latin typeface="Calibri Light" panose="020F0302020204030204" pitchFamily="34" charset="0"/>
              </a:rPr>
              <a:t>Samenvatting van de </a:t>
            </a:r>
            <a:r>
              <a:rPr lang="nl-BE" sz="1600" noProof="0" dirty="0">
                <a:latin typeface="Calibri Light" panose="020F0302020204030204" pitchFamily="34" charset="0"/>
              </a:rPr>
              <a:t>AS IS-situatie </a:t>
            </a:r>
            <a:r>
              <a:rPr lang="nl-BE" sz="1600" b="0" noProof="0" dirty="0">
                <a:latin typeface="Calibri Light" panose="020F0302020204030204" pitchFamily="34" charset="0"/>
              </a:rPr>
              <a:t>op basis van kwalitatief en kwantitatief veldwerk</a:t>
            </a:r>
          </a:p>
        </p:txBody>
      </p:sp>
      <p:sp>
        <p:nvSpPr>
          <p:cNvPr id="18" name="Arrow: Chevron 17">
            <a:extLst>
              <a:ext uri="{FF2B5EF4-FFF2-40B4-BE49-F238E27FC236}">
                <a16:creationId xmlns:a16="http://schemas.microsoft.com/office/drawing/2014/main" id="{2E013669-8AE9-56E0-AED5-0E82796E0B94}"/>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9" name="Arrow: Pentagon 18">
            <a:extLst>
              <a:ext uri="{FF2B5EF4-FFF2-40B4-BE49-F238E27FC236}">
                <a16:creationId xmlns:a16="http://schemas.microsoft.com/office/drawing/2014/main" id="{5031C364-8CD5-80F1-6931-77D89E3E68D3}"/>
              </a:ext>
            </a:extLst>
          </p:cNvPr>
          <p:cNvSpPr/>
          <p:nvPr/>
        </p:nvSpPr>
        <p:spPr bwMode="auto">
          <a:xfrm>
            <a:off x="854766" y="1862760"/>
            <a:ext cx="2262121"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noProof="0" dirty="0">
                <a:solidFill>
                  <a:schemeClr val="bg2">
                    <a:lumMod val="60000"/>
                    <a:lumOff val="40000"/>
                  </a:schemeClr>
                </a:solidFill>
                <a:latin typeface="Calibri Light" panose="020F0302020204030204" pitchFamily="34" charset="0"/>
              </a:rPr>
              <a:t>Literatuuronderzoek</a:t>
            </a:r>
            <a:r>
              <a:rPr lang="nl-BE" sz="1600" b="0" noProof="0" dirty="0">
                <a:solidFill>
                  <a:schemeClr val="bg2">
                    <a:lumMod val="60000"/>
                    <a:lumOff val="40000"/>
                  </a:schemeClr>
                </a:solidFill>
                <a:latin typeface="Calibri Light" panose="020F0302020204030204" pitchFamily="34" charset="0"/>
              </a:rPr>
              <a:t> dat heeft geleid tot een voorgestelde </a:t>
            </a:r>
            <a:r>
              <a:rPr lang="nl-BE" sz="1600" noProof="0" dirty="0">
                <a:solidFill>
                  <a:schemeClr val="bg2">
                    <a:lumMod val="60000"/>
                    <a:lumOff val="40000"/>
                  </a:schemeClr>
                </a:solidFill>
                <a:latin typeface="Calibri Light" panose="020F0302020204030204" pitchFamily="34" charset="0"/>
              </a:rPr>
              <a:t>definitie van NTU </a:t>
            </a:r>
            <a:r>
              <a:rPr lang="nl-BE" sz="1600" b="0" noProof="0" dirty="0">
                <a:solidFill>
                  <a:schemeClr val="bg2">
                    <a:lumMod val="60000"/>
                    <a:lumOff val="40000"/>
                  </a:schemeClr>
                </a:solidFill>
                <a:latin typeface="Calibri Light" panose="020F0302020204030204" pitchFamily="34" charset="0"/>
              </a:rPr>
              <a:t>in de context van handicap</a:t>
            </a:r>
          </a:p>
        </p:txBody>
      </p:sp>
    </p:spTree>
    <p:extLst>
      <p:ext uri="{BB962C8B-B14F-4D97-AF65-F5344CB8AC3E}">
        <p14:creationId xmlns:p14="http://schemas.microsoft.com/office/powerpoint/2010/main" val="168428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D1DB6-E743-C164-6722-5D9025BF6A5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0940BAE-43BC-E98B-1E9F-45EF411617C9}"/>
              </a:ext>
            </a:extLst>
          </p:cNvPr>
          <p:cNvSpPr>
            <a:spLocks noGrp="1"/>
          </p:cNvSpPr>
          <p:nvPr>
            <p:ph type="title"/>
          </p:nvPr>
        </p:nvSpPr>
        <p:spPr/>
        <p:txBody>
          <a:bodyPr/>
          <a:lstStyle/>
          <a:p>
            <a:r>
              <a:rPr lang="nl-BE" noProof="0" dirty="0"/>
              <a:t>Formulierenbrigades (NL)</a:t>
            </a:r>
          </a:p>
        </p:txBody>
      </p:sp>
      <p:sp>
        <p:nvSpPr>
          <p:cNvPr id="4" name="Marcador de contenido 3">
            <a:extLst>
              <a:ext uri="{FF2B5EF4-FFF2-40B4-BE49-F238E27FC236}">
                <a16:creationId xmlns:a16="http://schemas.microsoft.com/office/drawing/2014/main" id="{BB50952D-F10B-E96D-6CE6-38E0B1DC02C9}"/>
              </a:ext>
            </a:extLst>
          </p:cNvPr>
          <p:cNvSpPr>
            <a:spLocks noGrp="1"/>
          </p:cNvSpPr>
          <p:nvPr>
            <p:ph idx="1"/>
          </p:nvPr>
        </p:nvSpPr>
        <p:spPr>
          <a:xfrm>
            <a:off x="498476" y="1595912"/>
            <a:ext cx="5245100" cy="984885"/>
          </a:xfrm>
        </p:spPr>
        <p:txBody>
          <a:bodyPr/>
          <a:lstStyle/>
          <a:p>
            <a:pPr marL="0" indent="0">
              <a:lnSpc>
                <a:spcPct val="100000"/>
              </a:lnSpc>
              <a:spcBef>
                <a:spcPts val="300"/>
              </a:spcBef>
              <a:spcAft>
                <a:spcPts val="300"/>
              </a:spcAft>
              <a:buNone/>
            </a:pPr>
            <a:r>
              <a:rPr lang="nl-BE" b="1" noProof="0" dirty="0" err="1"/>
              <a:t>Objectif</a:t>
            </a:r>
            <a:r>
              <a:rPr lang="nl-BE" b="1" noProof="0" dirty="0"/>
              <a:t> : </a:t>
            </a:r>
            <a:r>
              <a:rPr lang="nl-BE" noProof="0" dirty="0"/>
              <a:t>Een initiatief voor gepersonaliseerde ondersteuning in Nederland. Praktische, persoonlijke ondersteuning bieden bij het invullen van administratieve formulieren en zorgen voor een betere toegang tot sociale uitkeringen.</a:t>
            </a:r>
          </a:p>
        </p:txBody>
      </p:sp>
      <p:sp>
        <p:nvSpPr>
          <p:cNvPr id="8" name="Rectangle 4">
            <a:extLst>
              <a:ext uri="{FF2B5EF4-FFF2-40B4-BE49-F238E27FC236}">
                <a16:creationId xmlns:a16="http://schemas.microsoft.com/office/drawing/2014/main" id="{A7FA2BB7-76CA-0C81-EE38-35D7E99E0FE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pic>
        <p:nvPicPr>
          <p:cNvPr id="7170" name="Picture 2" descr="De vrijwilligers van de Formulierenbrigade geven uitleg over brieven van gemeente ">
            <a:extLst>
              <a:ext uri="{FF2B5EF4-FFF2-40B4-BE49-F238E27FC236}">
                <a16:creationId xmlns:a16="http://schemas.microsoft.com/office/drawing/2014/main" id="{BD85F29A-29F7-29C7-336B-29B048DE06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1987" y="12700"/>
            <a:ext cx="4094013" cy="240982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3">
            <a:extLst>
              <a:ext uri="{FF2B5EF4-FFF2-40B4-BE49-F238E27FC236}">
                <a16:creationId xmlns:a16="http://schemas.microsoft.com/office/drawing/2014/main" id="{8F74C8FC-4783-1048-C543-9E576B32E104}"/>
              </a:ext>
            </a:extLst>
          </p:cNvPr>
          <p:cNvSpPr txBox="1">
            <a:spLocks/>
          </p:cNvSpPr>
          <p:nvPr/>
        </p:nvSpPr>
        <p:spPr bwMode="auto">
          <a:xfrm>
            <a:off x="498475" y="2691410"/>
            <a:ext cx="8949595"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b="1" noProof="0" dirty="0"/>
              <a:t>Beschrijving</a:t>
            </a:r>
            <a:r>
              <a:rPr lang="nl-BE" noProof="0" dirty="0"/>
              <a:t>: Formulierenbrigades zijn gemeentelijke diensten die betaald personeel en getrainde vrijwilligers combineren om :</a:t>
            </a:r>
          </a:p>
          <a:p>
            <a:pPr>
              <a:lnSpc>
                <a:spcPct val="100000"/>
              </a:lnSpc>
              <a:spcBef>
                <a:spcPts val="300"/>
              </a:spcBef>
              <a:spcAft>
                <a:spcPts val="300"/>
              </a:spcAft>
            </a:pPr>
            <a:r>
              <a:rPr lang="nl-BE" noProof="0" dirty="0"/>
              <a:t>rechthebbenden te helpen bij het invullen van hun formulieren, ook tijdens huisbezoeken in hun eigen omgeving.</a:t>
            </a:r>
          </a:p>
          <a:p>
            <a:pPr>
              <a:lnSpc>
                <a:spcPct val="100000"/>
              </a:lnSpc>
              <a:spcBef>
                <a:spcPts val="300"/>
              </a:spcBef>
              <a:spcAft>
                <a:spcPts val="300"/>
              </a:spcAft>
            </a:pPr>
            <a:r>
              <a:rPr lang="nl-BE" noProof="0" dirty="0"/>
              <a:t>In samenwerking met lokale organisaties (mutualiteiten, </a:t>
            </a:r>
            <a:r>
              <a:rPr lang="nl-BE" noProof="0" dirty="0" err="1"/>
              <a:t>NGO's</a:t>
            </a:r>
            <a:r>
              <a:rPr lang="nl-BE" noProof="0" dirty="0"/>
              <a:t>, scholen), sensibiliseringscampagnes uitvoeren om doelgroepen te informeren over de beschikbare diensten.</a:t>
            </a:r>
          </a:p>
          <a:p>
            <a:pPr>
              <a:lnSpc>
                <a:spcPct val="100000"/>
              </a:lnSpc>
              <a:spcBef>
                <a:spcPts val="300"/>
              </a:spcBef>
              <a:spcAft>
                <a:spcPts val="300"/>
              </a:spcAft>
            </a:pPr>
            <a:r>
              <a:rPr lang="nl-BE" noProof="0" dirty="0"/>
              <a:t>Controleren van de inkomen en de uitkeringsrechten van potentiële rechthebbenden en voorkomen van toepassingsfouten die kunnen leiden tot NTU of te hoge betalingen.</a:t>
            </a:r>
          </a:p>
          <a:p>
            <a:pPr marL="0" indent="0">
              <a:lnSpc>
                <a:spcPct val="100000"/>
              </a:lnSpc>
              <a:spcBef>
                <a:spcPts val="300"/>
              </a:spcBef>
              <a:spcAft>
                <a:spcPts val="300"/>
              </a:spcAft>
              <a:buFontTx/>
              <a:buNone/>
            </a:pPr>
            <a:r>
              <a:rPr lang="nl-BE" b="1" noProof="0" dirty="0"/>
              <a:t>Verwacht effect : </a:t>
            </a:r>
          </a:p>
          <a:p>
            <a:pPr>
              <a:lnSpc>
                <a:spcPct val="100000"/>
              </a:lnSpc>
              <a:spcBef>
                <a:spcPts val="300"/>
              </a:spcBef>
              <a:spcAft>
                <a:spcPts val="300"/>
              </a:spcAft>
            </a:pPr>
            <a:r>
              <a:rPr lang="nl-BE" noProof="0" dirty="0"/>
              <a:t>De deelname aan sociale bijstandsprogramma's verhogen door de administratieve procedures te vergemakkelijken.</a:t>
            </a:r>
          </a:p>
          <a:p>
            <a:pPr>
              <a:lnSpc>
                <a:spcPct val="100000"/>
              </a:lnSpc>
              <a:spcBef>
                <a:spcPts val="300"/>
              </a:spcBef>
              <a:spcAft>
                <a:spcPts val="300"/>
              </a:spcAft>
            </a:pPr>
            <a:r>
              <a:rPr lang="nl-BE" noProof="0" dirty="0"/>
              <a:t>Zorgen voor een rechtvaardiger en efficiënter beheer van sociale middelen door proactieve verificatie van rechten en behoeften.</a:t>
            </a:r>
          </a:p>
          <a:p>
            <a:pPr>
              <a:lnSpc>
                <a:spcPct val="100000"/>
              </a:lnSpc>
              <a:spcBef>
                <a:spcPts val="300"/>
              </a:spcBef>
              <a:spcAft>
                <a:spcPts val="300"/>
              </a:spcAft>
            </a:pPr>
            <a:endParaRPr lang="nl-BE" noProof="0" dirty="0"/>
          </a:p>
        </p:txBody>
      </p:sp>
    </p:spTree>
    <p:extLst>
      <p:ext uri="{BB962C8B-B14F-4D97-AF65-F5344CB8AC3E}">
        <p14:creationId xmlns:p14="http://schemas.microsoft.com/office/powerpoint/2010/main" val="304464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CA4F-10EA-7DEE-CAD6-49849773C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BB3B2-D7F6-809E-519C-442E63A311DF}"/>
              </a:ext>
            </a:extLst>
          </p:cNvPr>
          <p:cNvSpPr>
            <a:spLocks noGrp="1"/>
          </p:cNvSpPr>
          <p:nvPr>
            <p:ph type="title"/>
          </p:nvPr>
        </p:nvSpPr>
        <p:spPr/>
        <p:txBody>
          <a:bodyPr/>
          <a:lstStyle/>
          <a:p>
            <a:r>
              <a:rPr lang="nl-BE" noProof="0" dirty="0"/>
              <a:t>Project 5. Verder ontwikkelen van gepersonaliseerde en gerichte ondersteuningsmethoden voor rechthebbenden (3/4)</a:t>
            </a:r>
          </a:p>
        </p:txBody>
      </p:sp>
      <p:sp>
        <p:nvSpPr>
          <p:cNvPr id="6" name="Rectangle 5">
            <a:extLst>
              <a:ext uri="{FF2B5EF4-FFF2-40B4-BE49-F238E27FC236}">
                <a16:creationId xmlns:a16="http://schemas.microsoft.com/office/drawing/2014/main" id="{592779FA-DE94-B9CB-8A90-B1980BA9446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92C2C179-6AC7-E4FA-EC3C-D7A221A9FE26}"/>
              </a:ext>
            </a:extLst>
          </p:cNvPr>
          <p:cNvGraphicFramePr>
            <a:graphicFrameLocks noGrp="1"/>
          </p:cNvGraphicFramePr>
          <p:nvPr>
            <p:extLst>
              <p:ext uri="{D42A27DB-BD31-4B8C-83A1-F6EECF244321}">
                <p14:modId xmlns:p14="http://schemas.microsoft.com/office/powerpoint/2010/main" val="2395553720"/>
              </p:ext>
            </p:extLst>
          </p:nvPr>
        </p:nvGraphicFramePr>
        <p:xfrm>
          <a:off x="484174" y="1592263"/>
          <a:ext cx="8964000" cy="44805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272846">
                <a:tc>
                  <a:txBody>
                    <a:bodyPr/>
                    <a:lstStyle/>
                    <a:p>
                      <a:r>
                        <a:rPr lang="nl-BE" sz="1200" b="1" noProof="0" dirty="0">
                          <a:solidFill>
                            <a:schemeClr val="bg1"/>
                          </a:solidFill>
                        </a:rPr>
                        <a:t>Project 5.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nl-BE" sz="1200" b="1" noProof="0" dirty="0"/>
                        <a:t>Actie 5.4: Opstellen van een actieplan voor elk centrum voor erkenning van handicap in overeenstemming met de belangrijkste uitdagingen die uit de gebruikersenquête naar voren zijn gekomen.</a:t>
                      </a:r>
                      <a:br>
                        <a:rPr lang="nl-BE" sz="1200" noProof="0" dirty="0"/>
                      </a:br>
                      <a:r>
                        <a:rPr lang="nl-BE" sz="1200" noProof="0" dirty="0"/>
                        <a:t>Het doel van deze actie is om een actieplan op te stellen voor elk centrum voor de erkenning van handicap op basis van de trends die zijn geïdentificeerd, zoals sociaaleconomische ongelijkheden, geografische obstakels of hiaten in de dienstverlening, tijdens het gebruikersonderzoek dat in de zomer van 2024 is uitgevoerd onder meer dan 2 500 rechthebbenden in het kader van het onderzoek voor DG HAN naar de oorzaken van NTU onder personen met een handicap. Op basis van de resultaten van de enquête en een aanvullende analyse van de gegevens door de data cel van DG HAN, zullen voor elk centrum verbeterpunten worden voorgesteld op basis van de belangrijkste NTU-problemen die voor hen zijn vastgesteld. De volgende stap zal zijn om te bepalen hoe een specifiek actieplan voor elk centrum moet worden uitgevoerd, gebaseerd op de realiteit ter plaatse. Dit zal gebeuren in nauw overleg tussen de centrumdirecteurs en de NTU-coördinatoren.</a:t>
                      </a:r>
                      <a:endParaRPr lang="nl-BE" sz="1200" i="1"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5825595"/>
                  </a:ext>
                </a:extLst>
              </a:tr>
              <a:tr h="252000">
                <a:tc>
                  <a:txBody>
                    <a:bodyPr/>
                    <a:lstStyle/>
                    <a:p>
                      <a:pPr marL="171450" indent="-171450" algn="l" defTabSz="914400" rtl="0" eaLnBrk="1" latinLnBrk="0" hangingPunct="1">
                        <a:buFont typeface="Arial" panose="020B0604020202020204" pitchFamily="34" charset="0"/>
                        <a:buChar char="•"/>
                      </a:pPr>
                      <a:r>
                        <a:rPr lang="nl-BE" sz="1200" b="1" u="none" kern="1200" noProof="0" dirty="0">
                          <a:solidFill>
                            <a:schemeClr val="tx1"/>
                          </a:solidFill>
                          <a:latin typeface="+mn-lt"/>
                          <a:ea typeface="+mn-ea"/>
                          <a:cs typeface="+mn-cs"/>
                        </a:rPr>
                        <a:t>Actie 5.5: Nauwe ondersteuning voor rechthebbenden operationaliseren</a:t>
                      </a:r>
                      <a:br>
                        <a:rPr lang="nl-BE" sz="1200" kern="1200" noProof="0" dirty="0">
                          <a:solidFill>
                            <a:schemeClr val="tx1"/>
                          </a:solidFill>
                          <a:latin typeface="+mn-lt"/>
                          <a:ea typeface="+mn-ea"/>
                          <a:cs typeface="+mn-cs"/>
                        </a:rPr>
                      </a:br>
                      <a:r>
                        <a:rPr lang="nl-BE" sz="1200" kern="1200" noProof="0" dirty="0">
                          <a:solidFill>
                            <a:schemeClr val="tx1"/>
                          </a:solidFill>
                          <a:latin typeface="+mn-lt"/>
                          <a:ea typeface="+mn-ea"/>
                          <a:cs typeface="+mn-cs"/>
                        </a:rPr>
                        <a:t>In het kader van de strijd tegen NTU hebben de maatschappelijk assistenten van DG HAN al 9 categorieën van mensen (</a:t>
                      </a:r>
                      <a:r>
                        <a:rPr lang="nl-BE" sz="1200" i="1" kern="1200" noProof="0" dirty="0" err="1">
                          <a:solidFill>
                            <a:schemeClr val="tx1"/>
                          </a:solidFill>
                          <a:latin typeface="+mn-lt"/>
                          <a:ea typeface="+mn-ea"/>
                          <a:cs typeface="+mn-cs"/>
                        </a:rPr>
                        <a:t>persona's</a:t>
                      </a:r>
                      <a:r>
                        <a:rPr lang="nl-BE" sz="1200" kern="1200" noProof="0" dirty="0">
                          <a:solidFill>
                            <a:schemeClr val="tx1"/>
                          </a:solidFill>
                          <a:latin typeface="+mn-lt"/>
                          <a:ea typeface="+mn-ea"/>
                          <a:cs typeface="+mn-cs"/>
                        </a:rPr>
                        <a:t>) geïdentificeerd. Deze actie bestaat uit het operationaliseren van de methodologie voor nauwe begeleiding voor deze 9 categorieën. Dit zal in verschillende fasen gebeuren. Deze fasen moeten worden verfijnd en gespecificeerd door de coördinatie van het maatschappelijk werk van DG HAN:</a:t>
                      </a:r>
                    </a:p>
                    <a:p>
                      <a:pPr marL="361950" lvl="1" indent="-142875" algn="l" defTabSz="914400" rtl="0" eaLnBrk="1" latinLnBrk="0" hangingPunct="1">
                        <a:buFont typeface="+mj-lt"/>
                        <a:buAutoNum type="arabicPeriod"/>
                      </a:pPr>
                      <a:r>
                        <a:rPr lang="nl-BE" sz="1200" kern="1200" noProof="0" dirty="0">
                          <a:solidFill>
                            <a:schemeClr val="tx1"/>
                          </a:solidFill>
                          <a:latin typeface="+mn-lt"/>
                          <a:ea typeface="+mn-ea"/>
                          <a:cs typeface="+mn-cs"/>
                        </a:rPr>
                        <a:t>Het opstellen van een sociale kaart voor elk regionaal centrum (te beginnen met pilotcentra), d.w.z. het identificeren van de belangrijkste spelers/contactpersonen (regionale partners, federaties, verenigingen, enz.) voor elke </a:t>
                      </a:r>
                      <a:r>
                        <a:rPr lang="nl-BE" sz="1200" i="1" kern="1200" noProof="0" dirty="0">
                          <a:solidFill>
                            <a:schemeClr val="tx1"/>
                          </a:solidFill>
                          <a:latin typeface="+mn-lt"/>
                          <a:ea typeface="+mn-ea"/>
                          <a:cs typeface="+mn-cs"/>
                        </a:rPr>
                        <a:t>persona</a:t>
                      </a:r>
                      <a:r>
                        <a:rPr lang="nl-BE" sz="1200" kern="1200" noProof="0" dirty="0">
                          <a:solidFill>
                            <a:schemeClr val="tx1"/>
                          </a:solidFill>
                          <a:latin typeface="+mn-lt"/>
                          <a:ea typeface="+mn-ea"/>
                          <a:cs typeface="+mn-cs"/>
                        </a:rPr>
                        <a:t>. Dit in kaart brengen wordt zowel op regionaal centrumniveau als op nationaal niveau uitgevoerd in samenwerking met de NHRPH, en zal elkaar overlappen.</a:t>
                      </a:r>
                    </a:p>
                    <a:p>
                      <a:pPr marL="361950" lvl="1" indent="-142875" algn="l" defTabSz="914400" rtl="0" eaLnBrk="1" latinLnBrk="0" hangingPunct="1">
                        <a:buFont typeface="+mj-lt"/>
                        <a:buAutoNum type="arabicPeriod"/>
                      </a:pPr>
                      <a:r>
                        <a:rPr lang="nl-BE" sz="1200" kern="1200" noProof="0" dirty="0">
                          <a:solidFill>
                            <a:schemeClr val="tx1"/>
                          </a:solidFill>
                          <a:latin typeface="+mn-lt"/>
                          <a:ea typeface="+mn-ea"/>
                          <a:cs typeface="+mn-cs"/>
                        </a:rPr>
                        <a:t>Analyse van de specifieke kenmerken van de lijst met contactpersonen en hun relevantie voor het operationaliseringsproject. </a:t>
                      </a:r>
                    </a:p>
                    <a:p>
                      <a:pPr marL="361950" lvl="1" indent="-142875" algn="l" defTabSz="914400" rtl="0" eaLnBrk="1" latinLnBrk="0" hangingPunct="1">
                        <a:buFont typeface="+mj-lt"/>
                        <a:buAutoNum type="arabicPeriod"/>
                      </a:pPr>
                      <a:r>
                        <a:rPr lang="nl-BE" sz="1200" kern="1200" noProof="0" dirty="0">
                          <a:solidFill>
                            <a:schemeClr val="tx1"/>
                          </a:solidFill>
                          <a:latin typeface="+mn-lt"/>
                          <a:ea typeface="+mn-ea"/>
                          <a:cs typeface="+mn-cs"/>
                        </a:rPr>
                        <a:t>Opzetten van specifieke initiatieven door spelers van het veld en daaropvolgende warme overdracht van rechthebbenden (zie </a:t>
                      </a:r>
                      <a:r>
                        <a:rPr lang="nl-BE" sz="1200" i="1" kern="1200" noProof="0" dirty="0">
                          <a:solidFill>
                            <a:schemeClr val="tx1"/>
                          </a:solidFill>
                          <a:latin typeface="+mn-lt"/>
                          <a:ea typeface="+mn-ea"/>
                          <a:cs typeface="+mn-cs"/>
                        </a:rPr>
                        <a:t>Actie 5.3</a:t>
                      </a:r>
                      <a:r>
                        <a:rPr lang="nl-BE" sz="1200" kern="1200" noProof="0" dirty="0">
                          <a:solidFill>
                            <a:schemeClr val="tx1"/>
                          </a:solidFill>
                          <a:latin typeface="+mn-lt"/>
                          <a:ea typeface="+mn-ea"/>
                          <a:cs typeface="+mn-cs"/>
                        </a:rPr>
                        <a:t>)</a:t>
                      </a:r>
                    </a:p>
                    <a:p>
                      <a:pPr marL="180975" lvl="1" indent="0" algn="l" defTabSz="914400" rtl="0" eaLnBrk="1" latinLnBrk="0" hangingPunct="1">
                        <a:buFont typeface="+mj-lt"/>
                        <a:buNone/>
                      </a:pPr>
                      <a:r>
                        <a:rPr lang="nl-BE" sz="1200" kern="1200" noProof="0" dirty="0">
                          <a:solidFill>
                            <a:schemeClr val="tx1"/>
                          </a:solidFill>
                          <a:latin typeface="+mn-lt"/>
                          <a:ea typeface="+mn-ea"/>
                          <a:cs typeface="+mn-cs"/>
                        </a:rPr>
                        <a:t>Het zal belangrijk zijn om de cartografie periodiek up-to-date te houden, gezien de terugkerende veranderingen in het sociale landschap (bv. het verlies van subsidies), rekening houdend met de grenzen van de GDPR.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07984840"/>
                  </a:ext>
                </a:extLst>
              </a:tr>
            </a:tbl>
          </a:graphicData>
        </a:graphic>
      </p:graphicFrame>
      <p:sp>
        <p:nvSpPr>
          <p:cNvPr id="4" name="Star: 5 Points 3">
            <a:extLst>
              <a:ext uri="{FF2B5EF4-FFF2-40B4-BE49-F238E27FC236}">
                <a16:creationId xmlns:a16="http://schemas.microsoft.com/office/drawing/2014/main" id="{BFAA0693-533D-98D3-F921-9B21D6660503}"/>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2448575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0C1A1-0E2C-3C53-520B-AC4C7BC95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BD362-AC7A-490C-50C9-EA701E9EC8E7}"/>
              </a:ext>
            </a:extLst>
          </p:cNvPr>
          <p:cNvSpPr>
            <a:spLocks noGrp="1"/>
          </p:cNvSpPr>
          <p:nvPr>
            <p:ph type="title"/>
          </p:nvPr>
        </p:nvSpPr>
        <p:spPr/>
        <p:txBody>
          <a:bodyPr/>
          <a:lstStyle/>
          <a:p>
            <a:r>
              <a:rPr lang="nl-BE" noProof="0" dirty="0"/>
              <a:t>Project 5. Verder ontwikkelen van gepersonaliseerde en gerichte ondersteuningsmethoden voor rechthebbenden (4/4)</a:t>
            </a:r>
          </a:p>
        </p:txBody>
      </p:sp>
      <p:sp>
        <p:nvSpPr>
          <p:cNvPr id="6" name="Rectangle 5">
            <a:extLst>
              <a:ext uri="{FF2B5EF4-FFF2-40B4-BE49-F238E27FC236}">
                <a16:creationId xmlns:a16="http://schemas.microsoft.com/office/drawing/2014/main" id="{E004F4D5-5B1C-A1D7-627E-A94FF23A5DE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E2BCB89D-C883-B4ED-7134-D11F23F859F6}"/>
              </a:ext>
            </a:extLst>
          </p:cNvPr>
          <p:cNvGraphicFramePr>
            <a:graphicFrameLocks noGrp="1"/>
          </p:cNvGraphicFramePr>
          <p:nvPr>
            <p:extLst>
              <p:ext uri="{D42A27DB-BD31-4B8C-83A1-F6EECF244321}">
                <p14:modId xmlns:p14="http://schemas.microsoft.com/office/powerpoint/2010/main" val="1671698982"/>
              </p:ext>
            </p:extLst>
          </p:nvPr>
        </p:nvGraphicFramePr>
        <p:xfrm>
          <a:off x="484174" y="1592263"/>
          <a:ext cx="8964000" cy="51206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5.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5.1: In kaart brengen van de doelgroepen van de op te leiden rechthebbenden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geïdentificeerde doelgroepen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trainingen ontwikkeld voor deze groepen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Deelname van rechthebbenden aan opleidingen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5.2: Nadenken over een programma voor ‘administratieve bondgenoten’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discussiebijeenkomsten met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vrijwilligers geïdentificeerd als potentiële ‘administratieve bondgenoten’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partners die geïnteresseerd zijn in samenwerking bij de implementatie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8063829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5.3: Invoering van één aanspreekpunt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rechthebbenden met één aanspreekpunt (één contactpersoon)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Verminderingspercentage van afhakers tijdens het proces van rechthebbenden met één aanspreekpunt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Tevredenheidsgraad van rechthebbenden met één aanspreekpunt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Percentage voor het verkrijgen van rechten van DG HAN en andere sociale uitkeringen voor rechthebbenden met één aanspreekpunt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139387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5.4: Opstellen van een actieplan voor elk centrum in overeenstemming met de belangrijkste uitdagingen uit de gebruikersenquête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centra waarvoor een (of meer) werksessie(s) wordt (worden) georganiseerd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suggesties voor verbetering door het regionaal centrum voor de erkenning van de handicap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actieplannen ontwikkeld voor elk centrum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geïmplementeerde aanbevelingen naar aanleiding van geïdentificeerde trends (per centrum)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411013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5.5: </a:t>
                      </a:r>
                      <a:r>
                        <a:rPr lang="nl-BE" sz="1200" b="1" u="none" kern="1200" noProof="0" dirty="0">
                          <a:solidFill>
                            <a:schemeClr val="tx1"/>
                          </a:solidFill>
                          <a:latin typeface="+mn-lt"/>
                          <a:ea typeface="+mn-ea"/>
                          <a:cs typeface="+mn-cs"/>
                        </a:rPr>
                        <a:t>Nauwe ondersteuning voor rechthebbenden operationaliseren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Percentage centra dat een sociale kaart heeft opgemaakt (afhankelijk van of we met pilotcentra werken of niet)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geïdentificeerde contacten, per type persona, per centrum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periodieke kaartupdates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initiatieven ingevoerd door geïdentificeerde speler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rechthebbenden die genieten van een "warme" overdracht naar een relevante dienst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09790019"/>
                  </a:ext>
                </a:extLst>
              </a:tr>
            </a:tbl>
          </a:graphicData>
        </a:graphic>
      </p:graphicFrame>
    </p:spTree>
    <p:extLst>
      <p:ext uri="{BB962C8B-B14F-4D97-AF65-F5344CB8AC3E}">
        <p14:creationId xmlns:p14="http://schemas.microsoft.com/office/powerpoint/2010/main" val="26755031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7F0D-9466-2D37-658B-5D62D6881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01A17-32A6-419C-369E-E4AB9DF68D79}"/>
              </a:ext>
            </a:extLst>
          </p:cNvPr>
          <p:cNvSpPr>
            <a:spLocks noGrp="1"/>
          </p:cNvSpPr>
          <p:nvPr>
            <p:ph type="title"/>
          </p:nvPr>
        </p:nvSpPr>
        <p:spPr/>
        <p:txBody>
          <a:bodyPr/>
          <a:lstStyle/>
          <a:p>
            <a:r>
              <a:rPr lang="nl-BE" noProof="0" dirty="0"/>
              <a:t>Project 6. Alternatieve oplossingen ontwikkelen om de impact van de digitale kloof te beperken (1/4)</a:t>
            </a:r>
          </a:p>
        </p:txBody>
      </p:sp>
      <p:sp>
        <p:nvSpPr>
          <p:cNvPr id="6" name="Rectangle 5">
            <a:extLst>
              <a:ext uri="{FF2B5EF4-FFF2-40B4-BE49-F238E27FC236}">
                <a16:creationId xmlns:a16="http://schemas.microsoft.com/office/drawing/2014/main" id="{E83F8D46-D2D1-6909-EFDA-DA9E3A4E2BD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60AC2806-5AE1-CA04-5E6F-2836A4E5E705}"/>
              </a:ext>
            </a:extLst>
          </p:cNvPr>
          <p:cNvGraphicFramePr>
            <a:graphicFrameLocks noGrp="1"/>
          </p:cNvGraphicFramePr>
          <p:nvPr>
            <p:extLst>
              <p:ext uri="{D42A27DB-BD31-4B8C-83A1-F6EECF244321}">
                <p14:modId xmlns:p14="http://schemas.microsoft.com/office/powerpoint/2010/main" val="3463735959"/>
              </p:ext>
            </p:extLst>
          </p:nvPr>
        </p:nvGraphicFramePr>
        <p:xfrm>
          <a:off x="484174" y="1592263"/>
          <a:ext cx="8993202" cy="471424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6. Alternatieve oplossingen ontwikkelen om de impact van de digitale kloof te beperken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nl-BE" sz="1200" b="1" noProof="0" dirty="0"/>
                        <a:t>Niveau</a:t>
                      </a:r>
                      <a:r>
                        <a:rPr lang="nl-BE" sz="1200" noProof="0" dirty="0"/>
                        <a:t>: Gebruik door rechthebbenden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a:t>
                      </a:r>
                      <a:r>
                        <a:rPr lang="nl-BE" sz="1200" b="0" noProof="0" dirty="0"/>
                        <a:t>: </a:t>
                      </a:r>
                    </a:p>
                    <a:p>
                      <a:r>
                        <a:rPr lang="nl-BE" sz="1200" b="0" noProof="0" dirty="0"/>
                        <a:t>Waarnemingen in het veld tonen aan dat de digitale kloof een belangrijke barrière vormt voor de toegang tot rechten, vooral voor mensen die niet vertrouwd zijn met digitale hulpmiddelen, hetzij door een gebrek aan vaardigheden, hetzij door een gebrek aan middelen. Met de toenemende digitalisering van sociale diensten verergert dit probleem de ongelijke toegang. Hoewel er inspanningen nodig zijn om de bestaande digitale platforms te verbeteren, zoals het initiatief om </a:t>
                      </a:r>
                      <a:r>
                        <a:rPr lang="nl-BE" sz="1200" b="0" noProof="0" dirty="0" err="1"/>
                        <a:t>MyHandicap</a:t>
                      </a:r>
                      <a:r>
                        <a:rPr lang="nl-BE" sz="1200" b="0" noProof="0" dirty="0"/>
                        <a:t> te optimaliseren, zal een deel van de bevolking uitgesloten blijven ondanks deze verbeteringen en heeft het geschikte alternatieven nodig om gelijke toegang tot overheidsdiensten en sociale rechten te garanderen.</a:t>
                      </a:r>
                      <a:endParaRPr lang="nl-BE" sz="1200" b="1"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 </a:t>
                      </a:r>
                    </a:p>
                    <a:p>
                      <a:r>
                        <a:rPr lang="nl-BE" sz="1200" b="0" noProof="0" dirty="0"/>
                        <a:t>Dit project richt zich op mensen die ver verwijderd zijn van digitale hulpmiddelen (door een gebrek aan vaardigheden of middelen) door bestaande niet-digitale initiatieven te consolideren en te versterken en nieuwe initiatieven te ontwikkelen om hun toegang tot rechten te vergemakkelijken. Door het aantal toegangspunten te vermenigvuldigen en de kanalen te diversifiëren, creëert dit project een meer inclusief systeem, waardoor de NTU van rechten duurzaam wordt verminderd en de gelijkheid in de toegang tot openbare diensten wordt versterkt.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nl-BE" sz="1200" b="0" kern="1200" noProof="0" dirty="0">
                          <a:solidFill>
                            <a:schemeClr val="tx1"/>
                          </a:solidFill>
                          <a:latin typeface="+mn-lt"/>
                          <a:ea typeface="+mn-ea"/>
                          <a:cs typeface="+mn-cs"/>
                        </a:rPr>
                        <a:t>Dit project zal primaire en secundaire NTU verminderen door toegankelijke oplossingen te ontwikkelen voor mensen die moeite hebben met het gebruik van digitale hulpmiddelen. Door geschikte alternatieven voor te stellen en de ondersteuning voor mensen die daar recht op hebben te versterken, zal het helpen om digitale uitsluiting als barrière voor toegang tot rechten te verminderen. De verwachte impact is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Meer dekking van administratieve diensten met vaste en mobiele loketten.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Vereenvoudiging van procedures voor mensen die niet vertrouwd zijn met digitale hulpmiddelen, dankzij menselijke ondersteuning en duidelijke documenten.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Geografische en digitale ongelijkheden verminderen door alternatieven aan te bieden.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Het bewustzijn van beschikbare rechten verbeteren door proactieve campagnes op maat van de lokale behoeften.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6519063E-6020-570E-C828-D8E49682C704}"/>
              </a:ext>
            </a:extLst>
          </p:cNvPr>
          <p:cNvSpPr/>
          <p:nvPr/>
        </p:nvSpPr>
        <p:spPr bwMode="auto">
          <a:xfrm>
            <a:off x="5710725" y="4569513"/>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04E548A3-FA9B-BECA-0FAE-44104229AA7C}"/>
              </a:ext>
            </a:extLst>
          </p:cNvPr>
          <p:cNvSpPr/>
          <p:nvPr/>
        </p:nvSpPr>
        <p:spPr bwMode="auto">
          <a:xfrm>
            <a:off x="6958500" y="4569513"/>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3716611D-C7BA-5F88-93F2-D877E7BEE45A}"/>
              </a:ext>
            </a:extLst>
          </p:cNvPr>
          <p:cNvSpPr/>
          <p:nvPr/>
        </p:nvSpPr>
        <p:spPr bwMode="auto">
          <a:xfrm>
            <a:off x="8356460" y="4569513"/>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8362C5AF-4C35-9B57-BC7D-09A02B349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507038"/>
            <a:ext cx="216000" cy="216000"/>
          </a:xfrm>
          <a:prstGeom prst="rect">
            <a:avLst/>
          </a:prstGeom>
        </p:spPr>
      </p:pic>
      <p:pic>
        <p:nvPicPr>
          <p:cNvPr id="12" name="Graphic 11" descr="Checkmark outline">
            <a:extLst>
              <a:ext uri="{FF2B5EF4-FFF2-40B4-BE49-F238E27FC236}">
                <a16:creationId xmlns:a16="http://schemas.microsoft.com/office/drawing/2014/main" id="{78E0B0FE-216D-1355-5F40-BACF623596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503963"/>
            <a:ext cx="216000" cy="216000"/>
          </a:xfrm>
          <a:prstGeom prst="rect">
            <a:avLst/>
          </a:prstGeom>
        </p:spPr>
      </p:pic>
    </p:spTree>
    <p:extLst>
      <p:ext uri="{BB962C8B-B14F-4D97-AF65-F5344CB8AC3E}">
        <p14:creationId xmlns:p14="http://schemas.microsoft.com/office/powerpoint/2010/main" val="34119344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4576-7ACA-62D2-AA4E-566BAA915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B6010-B57C-CBAC-A043-F0F2C98B3591}"/>
              </a:ext>
            </a:extLst>
          </p:cNvPr>
          <p:cNvSpPr>
            <a:spLocks noGrp="1"/>
          </p:cNvSpPr>
          <p:nvPr>
            <p:ph type="title"/>
          </p:nvPr>
        </p:nvSpPr>
        <p:spPr/>
        <p:txBody>
          <a:bodyPr/>
          <a:lstStyle/>
          <a:p>
            <a:r>
              <a:rPr lang="nl-BE" noProof="0" dirty="0"/>
              <a:t>Project 6. Alternatieve oplossingen ontwikkelen om de impact van de digitale kloof te beperken (2/4)</a:t>
            </a:r>
          </a:p>
        </p:txBody>
      </p:sp>
      <p:sp>
        <p:nvSpPr>
          <p:cNvPr id="6" name="Rectangle 5">
            <a:extLst>
              <a:ext uri="{FF2B5EF4-FFF2-40B4-BE49-F238E27FC236}">
                <a16:creationId xmlns:a16="http://schemas.microsoft.com/office/drawing/2014/main" id="{55176B2F-7558-5C0E-EA9B-6AC25A0DB9F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5152A077-3EE6-3C2B-0CF7-8981B35190EC}"/>
              </a:ext>
            </a:extLst>
          </p:cNvPr>
          <p:cNvGraphicFramePr>
            <a:graphicFrameLocks noGrp="1"/>
          </p:cNvGraphicFramePr>
          <p:nvPr>
            <p:extLst>
              <p:ext uri="{D42A27DB-BD31-4B8C-83A1-F6EECF244321}">
                <p14:modId xmlns:p14="http://schemas.microsoft.com/office/powerpoint/2010/main" val="712914028"/>
              </p:ext>
            </p:extLst>
          </p:nvPr>
        </p:nvGraphicFramePr>
        <p:xfrm>
          <a:off x="484174" y="1592263"/>
          <a:ext cx="8964000" cy="37490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6.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59328">
                <a:tc>
                  <a:txBody>
                    <a:bodyPr/>
                    <a:lstStyle/>
                    <a:p>
                      <a:pPr marL="171450" indent="-171450">
                        <a:buFont typeface="Arial" panose="020B0604020202020204" pitchFamily="34" charset="0"/>
                        <a:buChar char="•"/>
                      </a:pPr>
                      <a:r>
                        <a:rPr lang="nl-BE" sz="1200" b="1" u="none" noProof="0" dirty="0"/>
                        <a:t>Actie 6.1: Verbetering en ontwikkeling van alternatieve informatiemedia</a:t>
                      </a:r>
                      <a:br>
                        <a:rPr lang="nl-BE" sz="1200" u="none" noProof="0" dirty="0"/>
                      </a:br>
                      <a:r>
                        <a:rPr lang="nl-BE" sz="1200" u="none" noProof="0" dirty="0"/>
                        <a:t>Het doel van deze actie is om de communicatie met rechthebbenden en partners te versterken door bestaande informatiemedia te verbeteren en nieuwe, aangepaste hulpmiddelen te ontwikkelen. Een concreet voorbeeld is het verbeteren van het gebruik van </a:t>
                      </a:r>
                      <a:r>
                        <a:rPr lang="nl-BE" sz="1200" u="none" noProof="0" dirty="0" err="1"/>
                        <a:t>Digisnacks</a:t>
                      </a:r>
                      <a:r>
                        <a:rPr lang="nl-BE" sz="1200" u="none" noProof="0" dirty="0"/>
                        <a:t> (folders) die al beschikbaar zijn binnen de FOD. Deze hulpmiddelen, leggen uit hoe een contactformulier werkt, zouden beter kunnen worden gebruikt door ze rechtstreeks te integreren in de brieven die naar de gebruikers worden gestuurd.</a:t>
                      </a:r>
                      <a:br>
                        <a:rPr lang="nl-BE" sz="1200" u="none" noProof="0" dirty="0"/>
                      </a:br>
                      <a:r>
                        <a:rPr lang="nl-BE" sz="1200" u="none" noProof="0" dirty="0"/>
                        <a:t>Om hun impact te maximaliseren zouden deze hulpmiddelen beter gecommuniceerd moeten worden, onder andere :</a:t>
                      </a:r>
                    </a:p>
                    <a:p>
                      <a:pPr marL="361950" indent="-171450">
                        <a:buFont typeface="Wingdings" panose="05000000000000000000" pitchFamily="2" charset="2"/>
                        <a:buChar char="Ø"/>
                      </a:pPr>
                      <a:r>
                        <a:rPr lang="nl-BE" sz="1200" u="none" noProof="0" dirty="0"/>
                        <a:t>De informatie weergegeven op de schermen in de opvangcentra.</a:t>
                      </a:r>
                    </a:p>
                    <a:p>
                      <a:pPr marL="361950" indent="-171450">
                        <a:buFont typeface="Wingdings" panose="05000000000000000000" pitchFamily="2" charset="2"/>
                        <a:buChar char="Ø"/>
                      </a:pPr>
                      <a:r>
                        <a:rPr lang="nl-BE" sz="1200" u="none" noProof="0" dirty="0"/>
                        <a:t>Gerichte verspreiding van flyers onder partners, zoals </a:t>
                      </a:r>
                      <a:r>
                        <a:rPr lang="nl-BE" sz="1200" u="none" noProof="0" dirty="0" err="1"/>
                        <a:t>OCMW’s</a:t>
                      </a:r>
                      <a:r>
                        <a:rPr lang="nl-BE" sz="1200" u="none" noProof="0" dirty="0"/>
                        <a:t>, ziekenfondsen en lokale verenigingen, om de verspreiding te verbreden en de effectiviteit te vergroten.</a:t>
                      </a:r>
                    </a:p>
                    <a:p>
                      <a:pPr marL="180975" lvl="1" indent="0" algn="l" defTabSz="914400" rtl="0" eaLnBrk="1" latinLnBrk="0" hangingPunct="1">
                        <a:buFont typeface="Arial" panose="020B0604020202020204" pitchFamily="34" charset="0"/>
                        <a:buNone/>
                      </a:pPr>
                      <a:r>
                        <a:rPr lang="nl-BE" sz="1200" u="none" kern="1200" noProof="0" dirty="0">
                          <a:solidFill>
                            <a:schemeClr val="tx1"/>
                          </a:solidFill>
                          <a:latin typeface="+mn-lt"/>
                          <a:ea typeface="+mn-ea"/>
                          <a:cs typeface="+mn-cs"/>
                        </a:rPr>
                        <a:t>Tegelijkertijd kunnen nieuwe media worden ontwikkeld om te voldoen aan specifieke behoeften die zijn vastgesteld, in het bijzonder door formats aan te bieden die toegankelijk zijn voor alle doelgroepen (talen, visuele of cognitieve handicap). Het doel van deze actie is om duidelijke, toegankelijke en coherente informatie te garanderen voor alle gebruikers en om hun autonomie bij de toegang tot administratieve diensten te vergroten. </a:t>
                      </a:r>
                      <a:endParaRPr lang="nl-BE" sz="1200" u="none" kern="1200" noProof="0" dirty="0">
                        <a:solidFill>
                          <a:schemeClr val="tx1"/>
                        </a:solidFill>
                        <a:highlight>
                          <a:srgbClr val="FFFF00"/>
                        </a:highligh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252000">
                <a:tc>
                  <a:txBody>
                    <a:bodyPr/>
                    <a:lstStyle/>
                    <a:p>
                      <a:pPr marL="180975" lvl="1" indent="-171450" algn="l" defTabSz="914400" rtl="0" eaLnBrk="1" latinLnBrk="0" hangingPunct="1">
                        <a:buFont typeface="Arial" panose="020B0604020202020204" pitchFamily="34" charset="0"/>
                        <a:buChar char="•"/>
                      </a:pPr>
                      <a:r>
                        <a:rPr lang="nl-BE" sz="1200" b="1" u="none" kern="1200" noProof="0" dirty="0">
                          <a:solidFill>
                            <a:schemeClr val="tx1"/>
                          </a:solidFill>
                          <a:latin typeface="+mn-lt"/>
                          <a:ea typeface="+mn-ea"/>
                          <a:cs typeface="+mn-cs"/>
                        </a:rPr>
                        <a:t>Actie 6.2: Creëren van de </a:t>
                      </a:r>
                      <a:r>
                        <a:rPr lang="nl-BE" sz="1200" b="1" u="none" kern="1200" noProof="0" dirty="0" err="1">
                          <a:solidFill>
                            <a:schemeClr val="tx1"/>
                          </a:solidFill>
                          <a:latin typeface="+mn-lt"/>
                          <a:ea typeface="+mn-ea"/>
                          <a:cs typeface="+mn-cs"/>
                        </a:rPr>
                        <a:t>Digicoach</a:t>
                      </a:r>
                      <a:r>
                        <a:rPr lang="nl-BE" sz="1200" b="1" u="none" kern="1200" noProof="0" dirty="0">
                          <a:solidFill>
                            <a:schemeClr val="tx1"/>
                          </a:solidFill>
                          <a:latin typeface="+mn-lt"/>
                          <a:ea typeface="+mn-ea"/>
                          <a:cs typeface="+mn-cs"/>
                        </a:rPr>
                        <a:t>-functie</a:t>
                      </a:r>
                      <a:br>
                        <a:rPr lang="nl-BE" sz="1200" b="0" u="none" kern="1200" noProof="0" dirty="0">
                          <a:solidFill>
                            <a:schemeClr val="tx1"/>
                          </a:solidFill>
                          <a:latin typeface="+mn-lt"/>
                          <a:ea typeface="+mn-ea"/>
                          <a:cs typeface="+mn-cs"/>
                        </a:rPr>
                      </a:br>
                      <a:r>
                        <a:rPr lang="nl-BE" sz="1200" b="0" u="none" kern="1200" noProof="0" dirty="0">
                          <a:solidFill>
                            <a:schemeClr val="tx1"/>
                          </a:solidFill>
                          <a:latin typeface="+mn-lt"/>
                          <a:ea typeface="+mn-ea"/>
                          <a:cs typeface="+mn-cs"/>
                        </a:rPr>
                        <a:t>Deze actie bestaat uit het creëren van een nieuwe functie voor een gespecialiseerde digitale coach van DG HAN, een "</a:t>
                      </a:r>
                      <a:r>
                        <a:rPr lang="nl-BE" sz="1200" b="0" u="none" kern="1200" noProof="0" dirty="0" err="1">
                          <a:solidFill>
                            <a:schemeClr val="tx1"/>
                          </a:solidFill>
                          <a:latin typeface="+mn-lt"/>
                          <a:ea typeface="+mn-ea"/>
                          <a:cs typeface="+mn-cs"/>
                        </a:rPr>
                        <a:t>Digicoach</a:t>
                      </a:r>
                      <a:r>
                        <a:rPr lang="nl-BE" sz="1200" b="0" u="none" kern="1200" noProof="0" dirty="0">
                          <a:solidFill>
                            <a:schemeClr val="tx1"/>
                          </a:solidFill>
                          <a:latin typeface="+mn-lt"/>
                          <a:ea typeface="+mn-ea"/>
                          <a:cs typeface="+mn-cs"/>
                        </a:rPr>
                        <a:t>", die zou worden opgeleid in de specifieke kenmerken van de platforms en diensten van DG HAN, en beschikbaar zou zijn voor permanenties op specifieke locaties, zoals de </a:t>
                      </a:r>
                      <a:r>
                        <a:rPr lang="nl-BE" sz="1200" b="0" i="1" u="none" kern="1200" noProof="0" dirty="0" err="1">
                          <a:solidFill>
                            <a:schemeClr val="tx1"/>
                          </a:solidFill>
                          <a:latin typeface="+mn-lt"/>
                          <a:ea typeface="+mn-ea"/>
                          <a:cs typeface="+mn-cs"/>
                        </a:rPr>
                        <a:t>Digipunten</a:t>
                      </a:r>
                      <a:r>
                        <a:rPr lang="nl-BE" sz="1200" b="0" i="1" u="none" kern="1200" noProof="0" dirty="0">
                          <a:solidFill>
                            <a:schemeClr val="tx1"/>
                          </a:solidFill>
                          <a:latin typeface="+mn-lt"/>
                          <a:ea typeface="+mn-ea"/>
                          <a:cs typeface="+mn-cs"/>
                        </a:rPr>
                        <a:t> </a:t>
                      </a:r>
                      <a:r>
                        <a:rPr lang="nl-BE" sz="1200" b="0" u="none" kern="1200" noProof="0" dirty="0">
                          <a:solidFill>
                            <a:schemeClr val="tx1"/>
                          </a:solidFill>
                          <a:latin typeface="+mn-lt"/>
                          <a:ea typeface="+mn-ea"/>
                          <a:cs typeface="+mn-cs"/>
                        </a:rPr>
                        <a:t>in Vlaanderen of de </a:t>
                      </a:r>
                      <a:r>
                        <a:rPr lang="nl-BE" sz="1200" b="0" u="none" kern="1200" noProof="0" dirty="0" err="1">
                          <a:solidFill>
                            <a:schemeClr val="tx1"/>
                          </a:solidFill>
                          <a:latin typeface="+mn-lt"/>
                          <a:ea typeface="+mn-ea"/>
                          <a:cs typeface="+mn-cs"/>
                        </a:rPr>
                        <a:t>EPN’s</a:t>
                      </a:r>
                      <a:r>
                        <a:rPr lang="nl-BE" sz="1200" b="0" u="none" kern="1200" noProof="0" dirty="0">
                          <a:solidFill>
                            <a:schemeClr val="tx1"/>
                          </a:solidFill>
                          <a:latin typeface="+mn-lt"/>
                          <a:ea typeface="+mn-ea"/>
                          <a:cs typeface="+mn-cs"/>
                        </a:rPr>
                        <a:t> (</a:t>
                      </a:r>
                      <a:r>
                        <a:rPr lang="nl-BE" sz="1200" b="0" u="none" kern="1200" noProof="0" dirty="0" err="1">
                          <a:solidFill>
                            <a:schemeClr val="tx1"/>
                          </a:solidFill>
                          <a:latin typeface="+mn-lt"/>
                          <a:ea typeface="+mn-ea"/>
                          <a:cs typeface="+mn-cs"/>
                        </a:rPr>
                        <a:t>espaces</a:t>
                      </a:r>
                      <a:r>
                        <a:rPr lang="nl-BE" sz="1200" b="0" u="none" kern="1200" noProof="0" dirty="0">
                          <a:solidFill>
                            <a:schemeClr val="tx1"/>
                          </a:solidFill>
                          <a:latin typeface="+mn-lt"/>
                          <a:ea typeface="+mn-ea"/>
                          <a:cs typeface="+mn-cs"/>
                        </a:rPr>
                        <a:t> </a:t>
                      </a:r>
                      <a:r>
                        <a:rPr lang="nl-BE" sz="1200" b="0" u="none" kern="1200" noProof="0" dirty="0" err="1">
                          <a:solidFill>
                            <a:schemeClr val="tx1"/>
                          </a:solidFill>
                          <a:latin typeface="+mn-lt"/>
                          <a:ea typeface="+mn-ea"/>
                          <a:cs typeface="+mn-cs"/>
                        </a:rPr>
                        <a:t>publics</a:t>
                      </a:r>
                      <a:r>
                        <a:rPr lang="nl-BE" sz="1200" b="0" u="none" kern="1200" noProof="0" dirty="0">
                          <a:solidFill>
                            <a:schemeClr val="tx1"/>
                          </a:solidFill>
                          <a:latin typeface="+mn-lt"/>
                          <a:ea typeface="+mn-ea"/>
                          <a:cs typeface="+mn-cs"/>
                        </a:rPr>
                        <a:t> </a:t>
                      </a:r>
                      <a:r>
                        <a:rPr lang="nl-BE" sz="1200" b="0" u="none" kern="1200" noProof="0" dirty="0" err="1">
                          <a:solidFill>
                            <a:schemeClr val="tx1"/>
                          </a:solidFill>
                          <a:latin typeface="+mn-lt"/>
                          <a:ea typeface="+mn-ea"/>
                          <a:cs typeface="+mn-cs"/>
                        </a:rPr>
                        <a:t>numériques</a:t>
                      </a:r>
                      <a:r>
                        <a:rPr lang="nl-BE" sz="1200" b="0" u="none" kern="1200" noProof="0" dirty="0">
                          <a:solidFill>
                            <a:schemeClr val="tx1"/>
                          </a:solidFill>
                          <a:latin typeface="+mn-lt"/>
                          <a:ea typeface="+mn-ea"/>
                          <a:cs typeface="+mn-cs"/>
                        </a:rPr>
                        <a:t>) in Wallonië en Brussel, om specifieke en op maat gesneden bijstand te verlenen.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5216225"/>
                  </a:ext>
                </a:extLst>
              </a:tr>
            </a:tbl>
          </a:graphicData>
        </a:graphic>
      </p:graphicFrame>
    </p:spTree>
    <p:extLst>
      <p:ext uri="{BB962C8B-B14F-4D97-AF65-F5344CB8AC3E}">
        <p14:creationId xmlns:p14="http://schemas.microsoft.com/office/powerpoint/2010/main" val="4156352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7D8F-9EA1-9264-6CB0-B79F69AF8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E8530-A56F-884F-330C-1C99DE88D33B}"/>
              </a:ext>
            </a:extLst>
          </p:cNvPr>
          <p:cNvSpPr>
            <a:spLocks noGrp="1"/>
          </p:cNvSpPr>
          <p:nvPr>
            <p:ph type="title"/>
          </p:nvPr>
        </p:nvSpPr>
        <p:spPr/>
        <p:txBody>
          <a:bodyPr/>
          <a:lstStyle/>
          <a:p>
            <a:r>
              <a:rPr lang="nl-BE" noProof="0" dirty="0"/>
              <a:t>Project 6. Alternatieve oplossingen ontwikkelen om de impact van de digitale kloof te beperken (3/4)</a:t>
            </a:r>
          </a:p>
        </p:txBody>
      </p:sp>
      <p:sp>
        <p:nvSpPr>
          <p:cNvPr id="6" name="Rectangle 5">
            <a:extLst>
              <a:ext uri="{FF2B5EF4-FFF2-40B4-BE49-F238E27FC236}">
                <a16:creationId xmlns:a16="http://schemas.microsoft.com/office/drawing/2014/main" id="{3A63FED6-41E1-6E7F-A60E-4949CA50E22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448B7601-08E3-F237-C31D-070B4886ABD3}"/>
              </a:ext>
            </a:extLst>
          </p:cNvPr>
          <p:cNvGraphicFramePr>
            <a:graphicFrameLocks noGrp="1"/>
          </p:cNvGraphicFramePr>
          <p:nvPr>
            <p:extLst>
              <p:ext uri="{D42A27DB-BD31-4B8C-83A1-F6EECF244321}">
                <p14:modId xmlns:p14="http://schemas.microsoft.com/office/powerpoint/2010/main" val="654758767"/>
              </p:ext>
            </p:extLst>
          </p:nvPr>
        </p:nvGraphicFramePr>
        <p:xfrm>
          <a:off x="484174" y="1592263"/>
          <a:ext cx="8964000" cy="46634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266042">
                <a:tc>
                  <a:txBody>
                    <a:bodyPr/>
                    <a:lstStyle/>
                    <a:p>
                      <a:r>
                        <a:rPr lang="nl-BE" sz="1200" b="1" noProof="0" dirty="0">
                          <a:solidFill>
                            <a:schemeClr val="bg1"/>
                          </a:solidFill>
                        </a:rPr>
                        <a:t>Project 6.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nl-BE" sz="1200" b="1" u="none" noProof="0" dirty="0"/>
                        <a:t>Actie 6.3: Evalueren van de relevantie van de installatie van interactieve kiosken in de centra van de DG HAN</a:t>
                      </a:r>
                      <a:br>
                        <a:rPr lang="nl-BE" sz="1200" noProof="0" dirty="0"/>
                      </a:br>
                      <a:r>
                        <a:rPr lang="nl-BE" sz="1200" noProof="0" dirty="0"/>
                        <a:t>Het doel van deze actie is om de relevantie van het gebruik van </a:t>
                      </a:r>
                      <a:r>
                        <a:rPr lang="nl-BE" sz="1200" noProof="0" dirty="0">
                          <a:solidFill>
                            <a:schemeClr val="tx1"/>
                          </a:solidFill>
                        </a:rPr>
                        <a:t>interactieve terminals, bekend als "kiosken", te evalueren. </a:t>
                      </a:r>
                      <a:r>
                        <a:rPr lang="nl-BE" sz="1200" noProof="0" dirty="0"/>
                        <a:t>Deze toestellen maken deel uit van een algemene strategie om digitale diensten aan te vullen en tegelijkertijd de waarde van fysieke loketten te versterken. </a:t>
                      </a:r>
                    </a:p>
                    <a:p>
                      <a:pPr marL="179388" indent="0"/>
                      <a:r>
                        <a:rPr lang="nl-BE" sz="1200" noProof="0" dirty="0"/>
                        <a:t>Op termijn zouden deze kiosken gebruikers in staat moeten stellen om verschillende taken autonoom uit te voeren, zoals het downloaden, afdrukken en scannen van documenten (attesten, enz.), het verzenden en ontvangen van aanvragen per post of e-mail, het voeren van telefonische gesprekken, het controleren van de persoonlijke situatie van personen met een handicap en toegang tot My Handicap.</a:t>
                      </a:r>
                    </a:p>
                    <a:p>
                      <a:pPr marL="179388" indent="0"/>
                      <a:r>
                        <a:rPr lang="nl-BE" sz="1200" noProof="0" dirty="0"/>
                        <a:t>Bovendien zou het gebruik van deze kiosken verder geoptimaliseerd kunnen worden, bijvoorbeeld als feedbackinstrument (voor het lanceren van enquêtes en het opvolgen van specifiek gedefinieerde onderwerpen in verband met NTU) of als informatiemiddel, bijvoorbeeld door het tonen van video's in gebarentaal over bepaalde onderwerpen.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noProof="0" dirty="0"/>
                        <a:t>Actie 6.4: Partnerschappen met innovatieve oplossingen verkennen</a:t>
                      </a:r>
                      <a:br>
                        <a:rPr lang="nl-BE" sz="1200" b="1" noProof="0" dirty="0"/>
                      </a:br>
                      <a:r>
                        <a:rPr lang="nl-BE" sz="1200" b="0" noProof="0" dirty="0"/>
                        <a:t>Deze actie is gericht op het identificeren en ontwikkelen van strategische partnerschappen met innovatieve initiatieven om een </a:t>
                      </a:r>
                      <a:r>
                        <a:rPr lang="nl-BE" sz="1200" noProof="0" dirty="0"/>
                        <a:t>proactieve aanpak te bevorderen en zo de doelgroepen beter te bereiken, de</a:t>
                      </a:r>
                      <a:r>
                        <a:rPr lang="nl-BE" sz="1200" b="0" noProof="0" dirty="0"/>
                        <a:t> digitale kloof te verkleinen en de toegang tot administratieve diensten te verbeteren voor mensen die niet vertrouwd zijn met digitale hulpmiddelen. </a:t>
                      </a:r>
                      <a:r>
                        <a:rPr lang="nl-BE" sz="1200" noProof="0" dirty="0"/>
                        <a:t>Concreet beoogt deze actie de diensten van DG HAN dichter bij de burgers te brengen. De mobiele punten worden aangevuld met vaste punten op strategische locaties, waar individuele afspraken kunnen worden gemaakt voor een persoonlijke beoordeling van rechten en procedures. Samenwerking met lokale partners (</a:t>
                      </a:r>
                      <a:r>
                        <a:rPr lang="nl-BE" sz="1200" noProof="0" dirty="0" err="1"/>
                        <a:t>OCMW's</a:t>
                      </a:r>
                      <a:r>
                        <a:rPr lang="nl-BE" sz="1200" noProof="0" dirty="0"/>
                        <a:t>, verenigingen, ziekenfondsen) is essentieel om de haalbaarheid en doeltreffendheid van deze diensten te garanderen. </a:t>
                      </a:r>
                      <a:r>
                        <a:rPr lang="nl-BE" sz="1200" noProof="0" dirty="0" err="1"/>
                        <a:t>S</a:t>
                      </a:r>
                      <a:r>
                        <a:rPr lang="nl-BE" sz="1200" b="0" noProof="0" dirty="0" err="1"/>
                        <a:t>pecifieken</a:t>
                      </a:r>
                      <a:r>
                        <a:rPr lang="nl-BE" sz="1200" b="0" noProof="0" dirty="0"/>
                        <a:t> voorbeelden ter illustratie van mogelijke samenwerkingsvormen:</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BE" sz="1200" b="0" u="sng" noProof="0" dirty="0"/>
                        <a:t>Partnerschap met </a:t>
                      </a:r>
                      <a:r>
                        <a:rPr lang="nl-BE" sz="1200" b="0" u="sng" noProof="0" dirty="0" err="1"/>
                        <a:t>Numéribus</a:t>
                      </a:r>
                      <a:r>
                        <a:rPr lang="nl-BE" sz="1200" b="0" noProof="0" dirty="0"/>
                        <a:t>: Deze mobiele dienst, opgezet door de </a:t>
                      </a:r>
                      <a:r>
                        <a:rPr lang="nl-BE" sz="1200" b="0" noProof="0" dirty="0" err="1"/>
                        <a:t>OCMW's</a:t>
                      </a:r>
                      <a:r>
                        <a:rPr lang="nl-BE" sz="1200" b="0" noProof="0" dirty="0"/>
                        <a:t> van de gemeenten Yvoir en Anhée, stelt burgers in staat om administratieve procedures online uit te voeren dankzij gepersonaliseerde ondersteuning in een bus die is uitgerust met IT-apparatuur. DG HAN zou niet alleen kunnen deelnemen aan dit project, maar ook samenwerken met andere </a:t>
                      </a:r>
                      <a:r>
                        <a:rPr lang="nl-BE" sz="1200" b="0" noProof="0" dirty="0" err="1"/>
                        <a:t>OCMW's</a:t>
                      </a:r>
                      <a:r>
                        <a:rPr lang="nl-BE" sz="1200" b="0" noProof="0" dirty="0"/>
                        <a:t> om na te gaan of het naar andere gemeenten kon worden uitgebreid.</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BE" sz="1200" b="0" u="sng" noProof="0" dirty="0">
                          <a:sym typeface="Wingdings" panose="05000000000000000000" pitchFamily="2" charset="2"/>
                        </a:rPr>
                        <a:t>Samenwerking met de </a:t>
                      </a:r>
                      <a:r>
                        <a:rPr lang="nl-BE" sz="1200" b="0" i="1" u="sng" noProof="0" dirty="0" err="1">
                          <a:sym typeface="Wingdings" panose="05000000000000000000" pitchFamily="2" charset="2"/>
                        </a:rPr>
                        <a:t>Digipunten</a:t>
                      </a:r>
                      <a:r>
                        <a:rPr lang="nl-BE" sz="1200" b="0" i="1" u="sng" noProof="0" dirty="0">
                          <a:sym typeface="Wingdings" panose="05000000000000000000" pitchFamily="2" charset="2"/>
                        </a:rPr>
                        <a:t> </a:t>
                      </a:r>
                      <a:r>
                        <a:rPr lang="nl-BE" sz="1200" b="0" u="sng" noProof="0" dirty="0">
                          <a:sym typeface="Wingdings" panose="05000000000000000000" pitchFamily="2" charset="2"/>
                        </a:rPr>
                        <a:t>en EPN (</a:t>
                      </a:r>
                      <a:r>
                        <a:rPr lang="nl-BE" sz="1200" b="0" u="sng" noProof="0" dirty="0" err="1">
                          <a:sym typeface="Wingdings" panose="05000000000000000000" pitchFamily="2" charset="2"/>
                        </a:rPr>
                        <a:t>espaces</a:t>
                      </a:r>
                      <a:r>
                        <a:rPr lang="nl-BE" sz="1200" b="0" u="sng" noProof="0" dirty="0">
                          <a:sym typeface="Wingdings" panose="05000000000000000000" pitchFamily="2" charset="2"/>
                        </a:rPr>
                        <a:t> </a:t>
                      </a:r>
                      <a:r>
                        <a:rPr lang="nl-BE" sz="1200" b="0" u="sng" noProof="0" dirty="0" err="1">
                          <a:sym typeface="Wingdings" panose="05000000000000000000" pitchFamily="2" charset="2"/>
                        </a:rPr>
                        <a:t>publics</a:t>
                      </a:r>
                      <a:r>
                        <a:rPr lang="nl-BE" sz="1200" b="0" u="sng" noProof="0" dirty="0">
                          <a:sym typeface="Wingdings" panose="05000000000000000000" pitchFamily="2" charset="2"/>
                        </a:rPr>
                        <a:t> </a:t>
                      </a:r>
                      <a:r>
                        <a:rPr lang="nl-BE" sz="1200" b="0" u="sng" noProof="0" dirty="0" err="1">
                          <a:sym typeface="Wingdings" panose="05000000000000000000" pitchFamily="2" charset="2"/>
                        </a:rPr>
                        <a:t>numériques</a:t>
                      </a:r>
                      <a:r>
                        <a:rPr lang="nl-BE" sz="1200" b="0" u="sng" noProof="0" dirty="0">
                          <a:sym typeface="Wingdings" panose="05000000000000000000" pitchFamily="2" charset="2"/>
                        </a:rPr>
                        <a:t>)</a:t>
                      </a:r>
                      <a:r>
                        <a:rPr lang="nl-BE" sz="1200" b="0" noProof="0" dirty="0">
                          <a:sym typeface="Wingdings" panose="05000000000000000000" pitchFamily="2" charset="2"/>
                        </a:rPr>
                        <a:t>: Deze ruimtes helpen gebruikers met hun digitale procedures in Vlaanderen, Wallonië en Brussel (zie ook voorstel </a:t>
                      </a:r>
                      <a:r>
                        <a:rPr lang="nl-BE" sz="1200" b="0" i="1" noProof="0" dirty="0">
                          <a:sym typeface="Wingdings" panose="05000000000000000000" pitchFamily="2" charset="2"/>
                        </a:rPr>
                        <a:t>Actie 6.2</a:t>
                      </a:r>
                      <a:r>
                        <a:rPr lang="nl-BE" sz="1200" b="0" noProof="0" dirty="0">
                          <a:sym typeface="Wingdings" panose="05000000000000000000" pitchFamily="2" charset="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72461958"/>
                  </a:ext>
                </a:extLst>
              </a:tr>
            </a:tbl>
          </a:graphicData>
        </a:graphic>
      </p:graphicFrame>
    </p:spTree>
    <p:extLst>
      <p:ext uri="{BB962C8B-B14F-4D97-AF65-F5344CB8AC3E}">
        <p14:creationId xmlns:p14="http://schemas.microsoft.com/office/powerpoint/2010/main" val="2957231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474D1-6BED-5BED-E0B4-369AC0AEB74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DB9F0C-C6D9-6438-9689-0E1A212AAF6A}"/>
              </a:ext>
            </a:extLst>
          </p:cNvPr>
          <p:cNvSpPr>
            <a:spLocks noGrp="1"/>
          </p:cNvSpPr>
          <p:nvPr>
            <p:ph type="title"/>
          </p:nvPr>
        </p:nvSpPr>
        <p:spPr/>
        <p:txBody>
          <a:bodyPr/>
          <a:lstStyle/>
          <a:p>
            <a:r>
              <a:rPr lang="nl-BE" noProof="0" dirty="0"/>
              <a:t>Bus France Services (FR) - Een innovatief </a:t>
            </a:r>
            <a:r>
              <a:rPr lang="nl-BE" noProof="0" dirty="0" err="1"/>
              <a:t>outreach</a:t>
            </a:r>
            <a:r>
              <a:rPr lang="nl-BE" noProof="0" dirty="0"/>
              <a:t>-initiatief</a:t>
            </a:r>
          </a:p>
        </p:txBody>
      </p:sp>
      <p:sp>
        <p:nvSpPr>
          <p:cNvPr id="8" name="Rectangle 4">
            <a:extLst>
              <a:ext uri="{FF2B5EF4-FFF2-40B4-BE49-F238E27FC236}">
                <a16:creationId xmlns:a16="http://schemas.microsoft.com/office/drawing/2014/main" id="{58DE2115-8E57-7655-F224-39F35A48DC4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
        <p:nvSpPr>
          <p:cNvPr id="3" name="Marcador de contenido 3">
            <a:extLst>
              <a:ext uri="{FF2B5EF4-FFF2-40B4-BE49-F238E27FC236}">
                <a16:creationId xmlns:a16="http://schemas.microsoft.com/office/drawing/2014/main" id="{342F0FB4-5F89-DF47-0E9E-8E9E660C451F}"/>
              </a:ext>
            </a:extLst>
          </p:cNvPr>
          <p:cNvSpPr txBox="1">
            <a:spLocks/>
          </p:cNvSpPr>
          <p:nvPr/>
        </p:nvSpPr>
        <p:spPr bwMode="auto">
          <a:xfrm>
            <a:off x="498475" y="1598108"/>
            <a:ext cx="772160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noProof="0" dirty="0"/>
              <a:t>Het doel van dit initiatief is om de </a:t>
            </a:r>
            <a:r>
              <a:rPr lang="nl-BE" b="1" noProof="0" dirty="0"/>
              <a:t>toegang tot openbare diensten </a:t>
            </a:r>
            <a:r>
              <a:rPr lang="nl-BE" noProof="0" dirty="0"/>
              <a:t>voor iedereen </a:t>
            </a:r>
            <a:r>
              <a:rPr lang="nl-BE" b="1" noProof="0" dirty="0"/>
              <a:t>te vergemakkelijken</a:t>
            </a:r>
            <a:r>
              <a:rPr lang="nl-BE" noProof="0" dirty="0"/>
              <a:t>, vooral </a:t>
            </a:r>
            <a:r>
              <a:rPr lang="nl-BE" b="1" noProof="0" dirty="0"/>
              <a:t>voor degenen die ver </a:t>
            </a:r>
            <a:r>
              <a:rPr lang="nl-BE" noProof="0" dirty="0"/>
              <a:t>van de traditionele administratieve centra </a:t>
            </a:r>
            <a:r>
              <a:rPr lang="nl-BE" b="1" noProof="0" dirty="0"/>
              <a:t>wonen</a:t>
            </a:r>
            <a:r>
              <a:rPr lang="nl-BE" noProof="0" dirty="0"/>
              <a:t>.</a:t>
            </a:r>
          </a:p>
          <a:p>
            <a:pPr marL="0" indent="0">
              <a:lnSpc>
                <a:spcPct val="100000"/>
              </a:lnSpc>
              <a:spcBef>
                <a:spcPts val="300"/>
              </a:spcBef>
              <a:spcAft>
                <a:spcPts val="300"/>
              </a:spcAft>
              <a:buFontTx/>
              <a:buNone/>
            </a:pPr>
            <a:endParaRPr lang="nl-BE" noProof="0" dirty="0"/>
          </a:p>
          <a:p>
            <a:pPr marL="0" indent="0">
              <a:lnSpc>
                <a:spcPct val="100000"/>
              </a:lnSpc>
              <a:spcBef>
                <a:spcPts val="300"/>
              </a:spcBef>
              <a:spcAft>
                <a:spcPts val="300"/>
              </a:spcAft>
              <a:buFontTx/>
              <a:buNone/>
            </a:pPr>
            <a:r>
              <a:rPr lang="nl-BE" noProof="0" dirty="0"/>
              <a:t>Werking en impact :</a:t>
            </a:r>
          </a:p>
          <a:p>
            <a:pPr>
              <a:lnSpc>
                <a:spcPct val="100000"/>
              </a:lnSpc>
              <a:spcBef>
                <a:spcPts val="300"/>
              </a:spcBef>
              <a:spcAft>
                <a:spcPts val="300"/>
              </a:spcAft>
            </a:pPr>
            <a:r>
              <a:rPr lang="nl-BE" noProof="0" dirty="0"/>
              <a:t>De </a:t>
            </a:r>
            <a:r>
              <a:rPr lang="nl-BE" b="1" noProof="0" dirty="0"/>
              <a:t>mobiele bussen </a:t>
            </a:r>
            <a:r>
              <a:rPr lang="nl-BE" noProof="0" dirty="0"/>
              <a:t>bieden een </a:t>
            </a:r>
            <a:r>
              <a:rPr lang="nl-BE" b="1" noProof="0" dirty="0"/>
              <a:t>uniek loket </a:t>
            </a:r>
            <a:r>
              <a:rPr lang="nl-BE" noProof="0" dirty="0"/>
              <a:t>aan voor een reeks openbare diensten, zoals sociale bijstand, administratieve formaliteiten en ondersteuning bij tewerkstelling. </a:t>
            </a:r>
          </a:p>
        </p:txBody>
      </p:sp>
      <p:pic>
        <p:nvPicPr>
          <p:cNvPr id="4" name="Picture 3">
            <a:extLst>
              <a:ext uri="{FF2B5EF4-FFF2-40B4-BE49-F238E27FC236}">
                <a16:creationId xmlns:a16="http://schemas.microsoft.com/office/drawing/2014/main" id="{3A340990-484C-0E19-6574-6B5D1BB8330D}"/>
              </a:ext>
            </a:extLst>
          </p:cNvPr>
          <p:cNvPicPr>
            <a:picLocks noChangeAspect="1"/>
          </p:cNvPicPr>
          <p:nvPr/>
        </p:nvPicPr>
        <p:blipFill>
          <a:blip r:embed="rId2"/>
          <a:stretch>
            <a:fillRect/>
          </a:stretch>
        </p:blipFill>
        <p:spPr>
          <a:xfrm>
            <a:off x="8085125" y="10999"/>
            <a:ext cx="1820875" cy="3295269"/>
          </a:xfrm>
          <a:prstGeom prst="rect">
            <a:avLst/>
          </a:prstGeom>
        </p:spPr>
      </p:pic>
      <p:sp>
        <p:nvSpPr>
          <p:cNvPr id="6" name="Marcador de contenido 3">
            <a:extLst>
              <a:ext uri="{FF2B5EF4-FFF2-40B4-BE49-F238E27FC236}">
                <a16:creationId xmlns:a16="http://schemas.microsoft.com/office/drawing/2014/main" id="{9BC00A96-5518-831F-557A-71E0D63FA29D}"/>
              </a:ext>
            </a:extLst>
          </p:cNvPr>
          <p:cNvSpPr txBox="1">
            <a:spLocks/>
          </p:cNvSpPr>
          <p:nvPr/>
        </p:nvSpPr>
        <p:spPr bwMode="auto">
          <a:xfrm>
            <a:off x="498474" y="3858098"/>
            <a:ext cx="9134476"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nl-BE" noProof="0" dirty="0"/>
              <a:t>Het </a:t>
            </a:r>
            <a:r>
              <a:rPr lang="nl-BE" b="1" noProof="0" dirty="0"/>
              <a:t>veelzijdige personeel </a:t>
            </a:r>
            <a:r>
              <a:rPr lang="nl-BE" noProof="0" dirty="0"/>
              <a:t>aan boord van de bus is opgeleid om burgers te helpen met hun vragen.</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noProof="0" dirty="0"/>
              <a:t>Het dichte netwerk van “France Services”-punten heeft de </a:t>
            </a:r>
            <a:r>
              <a:rPr lang="nl-BE" b="1" noProof="0" dirty="0"/>
              <a:t>toegang tot diensten aanzienlijk verbeterd</a:t>
            </a:r>
            <a:r>
              <a:rPr lang="nl-BE" noProof="0" dirty="0"/>
              <a:t>, vooral in plattelandsgebieden.</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b="1" noProof="0" dirty="0"/>
              <a:t>Regelmatige evaluaties en aanpassingen aan de dienstenportefeuille </a:t>
            </a:r>
            <a:r>
              <a:rPr lang="nl-BE" noProof="0" dirty="0"/>
              <a:t>zorgen ervoor dat het initiatief blijft voldoen aan de veranderende behoeften van de gebruikers.</a:t>
            </a:r>
          </a:p>
          <a:p>
            <a:pPr>
              <a:lnSpc>
                <a:spcPct val="100000"/>
              </a:lnSpc>
              <a:spcBef>
                <a:spcPts val="300"/>
              </a:spcBef>
              <a:spcAft>
                <a:spcPts val="300"/>
              </a:spcAft>
            </a:pPr>
            <a:endParaRPr lang="nl-BE" noProof="0" dirty="0"/>
          </a:p>
        </p:txBody>
      </p:sp>
    </p:spTree>
    <p:extLst>
      <p:ext uri="{BB962C8B-B14F-4D97-AF65-F5344CB8AC3E}">
        <p14:creationId xmlns:p14="http://schemas.microsoft.com/office/powerpoint/2010/main" val="1314123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8A5B2-E8E1-75C9-9354-27261865C6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0CE9B6F-77F7-ADF6-571D-54566DB93E1E}"/>
              </a:ext>
            </a:extLst>
          </p:cNvPr>
          <p:cNvSpPr>
            <a:spLocks noGrp="1"/>
          </p:cNvSpPr>
          <p:nvPr>
            <p:ph type="title"/>
          </p:nvPr>
        </p:nvSpPr>
        <p:spPr/>
        <p:txBody>
          <a:bodyPr/>
          <a:lstStyle/>
          <a:p>
            <a:r>
              <a:rPr lang="nl-BE" noProof="0" dirty="0"/>
              <a:t>Caisse nationale des </a:t>
            </a:r>
            <a:r>
              <a:rPr lang="nl-BE" noProof="0" dirty="0" err="1"/>
              <a:t>allocations</a:t>
            </a:r>
            <a:r>
              <a:rPr lang="nl-BE" noProof="0" dirty="0"/>
              <a:t> familiales (CNAF) (FR)</a:t>
            </a:r>
            <a:br>
              <a:rPr lang="nl-BE" noProof="0" dirty="0"/>
            </a:br>
            <a:r>
              <a:rPr lang="nl-BE" noProof="0" dirty="0"/>
              <a:t>Les  « Rendez-vous des </a:t>
            </a:r>
            <a:r>
              <a:rPr lang="nl-BE" noProof="0" dirty="0" err="1"/>
              <a:t>droits</a:t>
            </a:r>
            <a:r>
              <a:rPr lang="nl-BE" noProof="0" dirty="0"/>
              <a:t> »</a:t>
            </a:r>
          </a:p>
        </p:txBody>
      </p:sp>
      <p:sp>
        <p:nvSpPr>
          <p:cNvPr id="8" name="Rectangle 4">
            <a:extLst>
              <a:ext uri="{FF2B5EF4-FFF2-40B4-BE49-F238E27FC236}">
                <a16:creationId xmlns:a16="http://schemas.microsoft.com/office/drawing/2014/main" id="{25BF1B87-A3A3-A6B9-F385-57E9F0D7D02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
        <p:nvSpPr>
          <p:cNvPr id="3" name="Marcador de contenido 3">
            <a:extLst>
              <a:ext uri="{FF2B5EF4-FFF2-40B4-BE49-F238E27FC236}">
                <a16:creationId xmlns:a16="http://schemas.microsoft.com/office/drawing/2014/main" id="{F4799BFF-934D-6CA4-57B2-F86147123C7B}"/>
              </a:ext>
            </a:extLst>
          </p:cNvPr>
          <p:cNvSpPr txBox="1">
            <a:spLocks/>
          </p:cNvSpPr>
          <p:nvPr/>
        </p:nvSpPr>
        <p:spPr bwMode="auto">
          <a:xfrm>
            <a:off x="498475" y="1598108"/>
            <a:ext cx="894959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noProof="0" dirty="0"/>
              <a:t>Een initiatief dat in 2014 is opgezet door de CNAF:</a:t>
            </a:r>
          </a:p>
          <a:p>
            <a:pPr marL="0" indent="0">
              <a:lnSpc>
                <a:spcPct val="100000"/>
              </a:lnSpc>
              <a:spcBef>
                <a:spcPts val="300"/>
              </a:spcBef>
              <a:spcAft>
                <a:spcPts val="300"/>
              </a:spcAft>
              <a:buFontTx/>
              <a:buNone/>
            </a:pPr>
            <a:endParaRPr lang="nl-BE" noProof="0" dirty="0"/>
          </a:p>
          <a:p>
            <a:pPr>
              <a:lnSpc>
                <a:spcPct val="100000"/>
              </a:lnSpc>
              <a:spcBef>
                <a:spcPts val="300"/>
              </a:spcBef>
              <a:spcAft>
                <a:spcPts val="300"/>
              </a:spcAft>
            </a:pPr>
            <a:r>
              <a:rPr lang="nl-BE" b="1" noProof="0" dirty="0"/>
              <a:t>Persoonlijke gesprekken </a:t>
            </a:r>
            <a:r>
              <a:rPr lang="nl-BE" noProof="0" dirty="0"/>
              <a:t>bij de “</a:t>
            </a:r>
            <a:r>
              <a:rPr lang="nl-BE" noProof="0" dirty="0" err="1"/>
              <a:t>caisses</a:t>
            </a:r>
            <a:r>
              <a:rPr lang="nl-BE" noProof="0" dirty="0"/>
              <a:t> </a:t>
            </a:r>
            <a:r>
              <a:rPr lang="nl-BE" noProof="0" dirty="0" err="1"/>
              <a:t>d’allocations</a:t>
            </a:r>
            <a:r>
              <a:rPr lang="nl-BE" noProof="0" dirty="0"/>
              <a:t> familiales (</a:t>
            </a:r>
            <a:r>
              <a:rPr lang="nl-BE" noProof="0" dirty="0" err="1"/>
              <a:t>CAF’s</a:t>
            </a:r>
            <a:r>
              <a:rPr lang="nl-BE" noProof="0" dirty="0"/>
              <a:t>)”, aangeboden als een </a:t>
            </a:r>
            <a:r>
              <a:rPr lang="nl-BE" b="1" noProof="0" dirty="0"/>
              <a:t>uniek loket </a:t>
            </a:r>
            <a:r>
              <a:rPr lang="nl-BE" noProof="0" dirty="0"/>
              <a:t>om de rechten die kunnen worden </a:t>
            </a:r>
            <a:r>
              <a:rPr lang="nl-BE" noProof="0" dirty="0" err="1"/>
              <a:t>opgeiëst</a:t>
            </a:r>
            <a:r>
              <a:rPr lang="nl-BE" noProof="0" dirty="0"/>
              <a:t> te bekijken.</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noProof="0" dirty="0"/>
              <a:t>Rechthebbenden kunnen hun eigen afspraken maken, vaak doorverwezen door partners of uitgenodigd per post.</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b="1" noProof="0" dirty="0"/>
              <a:t>Gemiddelde onderzochte uitkeringen</a:t>
            </a:r>
            <a:r>
              <a:rPr lang="nl-BE" noProof="0" dirty="0"/>
              <a:t>: huursubsidie, (“Revenu de </a:t>
            </a:r>
            <a:r>
              <a:rPr lang="nl-BE" noProof="0" dirty="0" err="1"/>
              <a:t>Solidarité</a:t>
            </a:r>
            <a:r>
              <a:rPr lang="nl-BE" noProof="0" dirty="0"/>
              <a:t> Active (RSA)”), aanvullende universele ziektekostenverzekering (CMU-C), kinderbijslag.</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noProof="0" dirty="0"/>
              <a:t>Een significant positief effect: </a:t>
            </a:r>
            <a:r>
              <a:rPr lang="nl-BE" b="1" noProof="0" dirty="0"/>
              <a:t>meer gebruik van nieuwe sociale rechten</a:t>
            </a:r>
            <a:r>
              <a:rPr lang="nl-BE" noProof="0" dirty="0"/>
              <a:t> zoals RSA, activiteitentoeslag en huursubsidie (geschatte toename van 8,4 procentpunten onder deelnemers aan een DREES-onderzoek (2020)).</a:t>
            </a:r>
          </a:p>
        </p:txBody>
      </p:sp>
      <p:pic>
        <p:nvPicPr>
          <p:cNvPr id="5" name="Picture 4">
            <a:extLst>
              <a:ext uri="{FF2B5EF4-FFF2-40B4-BE49-F238E27FC236}">
                <a16:creationId xmlns:a16="http://schemas.microsoft.com/office/drawing/2014/main" id="{64FD0EEF-F2D8-9C77-D47A-163FB0339D12}"/>
              </a:ext>
            </a:extLst>
          </p:cNvPr>
          <p:cNvPicPr>
            <a:picLocks noChangeAspect="1"/>
          </p:cNvPicPr>
          <p:nvPr/>
        </p:nvPicPr>
        <p:blipFill>
          <a:blip r:embed="rId2"/>
          <a:stretch>
            <a:fillRect/>
          </a:stretch>
        </p:blipFill>
        <p:spPr>
          <a:xfrm>
            <a:off x="8510525" y="-6563"/>
            <a:ext cx="1415353" cy="1963017"/>
          </a:xfrm>
          <a:prstGeom prst="rect">
            <a:avLst/>
          </a:prstGeom>
        </p:spPr>
      </p:pic>
    </p:spTree>
    <p:extLst>
      <p:ext uri="{BB962C8B-B14F-4D97-AF65-F5344CB8AC3E}">
        <p14:creationId xmlns:p14="http://schemas.microsoft.com/office/powerpoint/2010/main" val="3484261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F960C-A9F1-3E50-DCE0-C81D69881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FAE57-76D2-4FD6-722A-2E808723F4FE}"/>
              </a:ext>
            </a:extLst>
          </p:cNvPr>
          <p:cNvSpPr>
            <a:spLocks noGrp="1"/>
          </p:cNvSpPr>
          <p:nvPr>
            <p:ph type="title"/>
          </p:nvPr>
        </p:nvSpPr>
        <p:spPr/>
        <p:txBody>
          <a:bodyPr/>
          <a:lstStyle/>
          <a:p>
            <a:r>
              <a:rPr lang="nl-BE" noProof="0" dirty="0"/>
              <a:t>Project 6. Alternatieve oplossingen ontwikkelen om de impact van de digitale kloof te beperken (4/4)</a:t>
            </a:r>
          </a:p>
        </p:txBody>
      </p:sp>
      <p:sp>
        <p:nvSpPr>
          <p:cNvPr id="6" name="Rectangle 5">
            <a:extLst>
              <a:ext uri="{FF2B5EF4-FFF2-40B4-BE49-F238E27FC236}">
                <a16:creationId xmlns:a16="http://schemas.microsoft.com/office/drawing/2014/main" id="{719221D7-FEA1-2547-C90A-E82D3F334E8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2A3B8CA6-C886-7B83-885C-2AC036AB3A81}"/>
              </a:ext>
            </a:extLst>
          </p:cNvPr>
          <p:cNvGraphicFramePr>
            <a:graphicFrameLocks noGrp="1"/>
          </p:cNvGraphicFramePr>
          <p:nvPr>
            <p:extLst>
              <p:ext uri="{D42A27DB-BD31-4B8C-83A1-F6EECF244321}">
                <p14:modId xmlns:p14="http://schemas.microsoft.com/office/powerpoint/2010/main" val="3224660687"/>
              </p:ext>
            </p:extLst>
          </p:nvPr>
        </p:nvGraphicFramePr>
        <p:xfrm>
          <a:off x="484174" y="1592263"/>
          <a:ext cx="8964000" cy="44805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6.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6.1: Verbetering en ontwikkeling van alternatieve informatiemedia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bestaande communicatiemedia geïdentificeerd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ontwikkelde nieuwe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en locatie van geïnstalleerde toestellen (informatieschermen, interactieve terminals,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Stijgingspercentage van bezoeken aan digitale en fysieke media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6.2: Creëren van de </a:t>
                      </a:r>
                      <a:r>
                        <a:rPr lang="nl-BE" sz="1200" b="1" noProof="0" dirty="0" err="1"/>
                        <a:t>Digicoach</a:t>
                      </a:r>
                      <a:r>
                        <a:rPr lang="nl-BE" sz="1200" b="1" noProof="0" dirty="0"/>
                        <a:t>-functie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Bepalen van de functie van de </a:t>
                      </a:r>
                      <a:r>
                        <a:rPr lang="nl-BE" sz="1200" noProof="0" dirty="0" err="1"/>
                        <a:t>Digicoach</a:t>
                      </a:r>
                      <a:r>
                        <a:rPr lang="nl-BE" sz="1200" noProof="0" dirty="0"/>
                        <a:t>: profielbeschrijving, wie gaat deze functie uitvoeren,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getrainde </a:t>
                      </a:r>
                      <a:r>
                        <a:rPr lang="nl-BE" sz="1200" noProof="0" dirty="0" err="1"/>
                        <a:t>Digicoachs</a:t>
                      </a:r>
                      <a:endParaRPr lang="nl-BE"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permanenties georganiseerd door </a:t>
                      </a:r>
                      <a:r>
                        <a:rPr lang="nl-BE" sz="1200" noProof="0" dirty="0" err="1"/>
                        <a:t>Digicoachs</a:t>
                      </a:r>
                      <a:endParaRPr lang="nl-BE"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partners ondersteund door </a:t>
                      </a:r>
                      <a:r>
                        <a:rPr lang="nl-BE" sz="1200" noProof="0" dirty="0" err="1"/>
                        <a:t>Digicoachs</a:t>
                      </a:r>
                      <a:endParaRPr lang="nl-BE"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rechthebbenden bijgestaan door </a:t>
                      </a:r>
                      <a:r>
                        <a:rPr lang="nl-BE" sz="1200" noProof="0" dirty="0" err="1"/>
                        <a:t>Digicoachs</a:t>
                      </a:r>
                      <a:endParaRPr lang="nl-BE"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Het meten van de tevredenheid van rechthebbenden geholpen door </a:t>
                      </a:r>
                      <a:r>
                        <a:rPr lang="nl-BE" sz="1200" noProof="0" dirty="0" err="1"/>
                        <a:t>Digicoachs</a:t>
                      </a:r>
                      <a:endParaRPr lang="nl-BE" sz="1200"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8063829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6.3: Evalueren van de relevantie van de installatie van interactieve kiosken in de centra van de DG HAN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bestaande kiosken in gebruik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Analyse van mogelijkheden om kiosken te verbeteren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nieuwe functies toegevoegd aan kiosken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keren dat kiosken door rechthebbenden zijn gebruikt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specifieke NTU-enquêtes verspreid via kiosken en deelnamepercentage van rechthebbenden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139387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6.4: Partnerschappen met innovatieve oplossingen verkennen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geïdentificeerde en opgezette partnerschappen (bijv. </a:t>
                      </a:r>
                      <a:r>
                        <a:rPr lang="nl-BE" sz="1200" noProof="0" dirty="0" err="1"/>
                        <a:t>Numéribus</a:t>
                      </a:r>
                      <a:r>
                        <a:rPr lang="nl-BE" sz="1200" noProof="0" dirty="0"/>
                        <a:t>, </a:t>
                      </a:r>
                      <a:r>
                        <a:rPr lang="nl-BE" sz="1200" noProof="0" dirty="0" err="1"/>
                        <a:t>Digipunten</a:t>
                      </a:r>
                      <a:r>
                        <a:rPr lang="nl-BE" sz="1200" noProof="0" dirty="0"/>
                        <a:t>, EPN,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aanvullende diensten aangeboden aan rechthebbenden via partnerschappen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6283703"/>
                  </a:ext>
                </a:extLst>
              </a:tr>
            </a:tbl>
          </a:graphicData>
        </a:graphic>
      </p:graphicFrame>
    </p:spTree>
    <p:extLst>
      <p:ext uri="{BB962C8B-B14F-4D97-AF65-F5344CB8AC3E}">
        <p14:creationId xmlns:p14="http://schemas.microsoft.com/office/powerpoint/2010/main" val="1295845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6FFE8-B59E-B3B8-DBDB-B197CF86A643}"/>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CD7E8F0A-E3F9-12BD-A8D0-7334A49962D6}"/>
              </a:ext>
            </a:extLst>
          </p:cNvPr>
          <p:cNvSpPr>
            <a:spLocks noGrp="1"/>
          </p:cNvSpPr>
          <p:nvPr>
            <p:ph type="body" sz="half" idx="10"/>
          </p:nvPr>
        </p:nvSpPr>
        <p:spPr>
          <a:xfrm>
            <a:off x="5165577" y="1592263"/>
            <a:ext cx="4287985" cy="4606389"/>
          </a:xfrm>
        </p:spPr>
        <p:txBody>
          <a:bodyPr/>
          <a:lstStyle/>
          <a:p>
            <a:pPr marL="0" indent="0" algn="l" defTabSz="914400" rtl="0" eaLnBrk="1" fontAlgn="b" latinLnBrk="0" hangingPunct="1">
              <a:lnSpc>
                <a:spcPct val="100000"/>
              </a:lnSpc>
              <a:spcAft>
                <a:spcPts val="800"/>
              </a:spcAft>
              <a:buNone/>
            </a:pPr>
            <a:r>
              <a:rPr lang="nl-BE" sz="1600" b="1" kern="1200" noProof="0" dirty="0">
                <a:solidFill>
                  <a:schemeClr val="tx1"/>
                </a:solidFill>
                <a:effectLst/>
                <a:latin typeface="+mn-lt"/>
                <a:ea typeface="+mn-ea"/>
                <a:cs typeface="+mn-cs"/>
              </a:rPr>
              <a:t>Wat?</a:t>
            </a:r>
          </a:p>
          <a:p>
            <a:pPr marL="0" indent="0" algn="l" defTabSz="914400" rtl="0" eaLnBrk="1" fontAlgn="b" latinLnBrk="0" hangingPunct="1">
              <a:lnSpc>
                <a:spcPct val="100000"/>
              </a:lnSpc>
              <a:spcAft>
                <a:spcPts val="800"/>
              </a:spcAft>
              <a:buNone/>
            </a:pPr>
            <a:r>
              <a:rPr lang="nl-BE" noProof="0" dirty="0">
                <a:latin typeface="+mn-lt"/>
              </a:rPr>
              <a:t>Deze as heeft als doel het moderniseren, vereenvoudigen en efficiënter maken van de openbare diensten die DG HAN aanbiedt. Het is de bedoeling het potentieel van digitale technologieën en kunstmatige intelligentie ten volle te benutten om beter tegemoet te komen aan de behoeften van rechthebbenden en het beheer van middelen te verbeteren.</a:t>
            </a:r>
          </a:p>
          <a:p>
            <a:pPr marL="0" indent="0" algn="l" defTabSz="914400" rtl="0" eaLnBrk="1" fontAlgn="b" latinLnBrk="0" hangingPunct="1">
              <a:lnSpc>
                <a:spcPct val="100000"/>
              </a:lnSpc>
              <a:spcAft>
                <a:spcPts val="800"/>
              </a:spcAft>
              <a:buNone/>
            </a:pPr>
            <a:endParaRPr lang="nl-BE" sz="100" kern="1200" noProof="0" dirty="0">
              <a:solidFill>
                <a:schemeClr val="tx1"/>
              </a:solidFill>
              <a:effectLst/>
              <a:latin typeface="+mn-lt"/>
              <a:ea typeface="+mn-ea"/>
              <a:cs typeface="+mn-cs"/>
            </a:endParaRPr>
          </a:p>
          <a:p>
            <a:pPr marL="0" indent="0" algn="l" defTabSz="914400" rtl="0" eaLnBrk="1" fontAlgn="b" latinLnBrk="0" hangingPunct="1">
              <a:lnSpc>
                <a:spcPct val="100000"/>
              </a:lnSpc>
              <a:spcAft>
                <a:spcPts val="800"/>
              </a:spcAft>
              <a:buNone/>
            </a:pPr>
            <a:r>
              <a:rPr lang="nl-BE" b="1" noProof="0" dirty="0">
                <a:latin typeface="+mn-lt"/>
              </a:rPr>
              <a:t>Hoe?</a:t>
            </a:r>
          </a:p>
          <a:p>
            <a:pPr marL="0" indent="0" algn="l" defTabSz="914400" rtl="0" eaLnBrk="1" fontAlgn="b" latinLnBrk="0" hangingPunct="1">
              <a:lnSpc>
                <a:spcPct val="100000"/>
              </a:lnSpc>
              <a:spcAft>
                <a:spcPts val="800"/>
              </a:spcAft>
              <a:buNone/>
            </a:pPr>
            <a:r>
              <a:rPr lang="nl-BE" noProof="0" dirty="0">
                <a:latin typeface="+mn-lt"/>
              </a:rPr>
              <a:t>Project 7. AI-tools inzetten om potentiële rechthebbenden te identificeren en de toewijzing van rechten te automatiseren</a:t>
            </a:r>
          </a:p>
          <a:p>
            <a:pPr marL="0" indent="0" algn="l" defTabSz="914400" rtl="0" eaLnBrk="1" fontAlgn="b" latinLnBrk="0" hangingPunct="1">
              <a:lnSpc>
                <a:spcPct val="100000"/>
              </a:lnSpc>
              <a:spcAft>
                <a:spcPts val="800"/>
              </a:spcAft>
              <a:buNone/>
            </a:pPr>
            <a:r>
              <a:rPr lang="nl-BE" noProof="0" dirty="0">
                <a:latin typeface="+mn-lt"/>
              </a:rPr>
              <a:t>Project 8. Versterking van de digitale hulpmiddelen van DG HAN</a:t>
            </a:r>
          </a:p>
        </p:txBody>
      </p:sp>
      <p:sp>
        <p:nvSpPr>
          <p:cNvPr id="9" name="Demi-cadre 8">
            <a:extLst>
              <a:ext uri="{FF2B5EF4-FFF2-40B4-BE49-F238E27FC236}">
                <a16:creationId xmlns:a16="http://schemas.microsoft.com/office/drawing/2014/main" id="{F3F8CCC8-E757-9332-AA49-5BA8AAB7CDCC}"/>
              </a:ext>
            </a:extLst>
          </p:cNvPr>
          <p:cNvSpPr/>
          <p:nvPr/>
        </p:nvSpPr>
        <p:spPr bwMode="auto">
          <a:xfrm>
            <a:off x="512749" y="219375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0" name="Demi-cadre 9">
            <a:extLst>
              <a:ext uri="{FF2B5EF4-FFF2-40B4-BE49-F238E27FC236}">
                <a16:creationId xmlns:a16="http://schemas.microsoft.com/office/drawing/2014/main" id="{3304896F-034A-8291-BF5A-24DD57709B0B}"/>
              </a:ext>
            </a:extLst>
          </p:cNvPr>
          <p:cNvSpPr/>
          <p:nvPr/>
        </p:nvSpPr>
        <p:spPr bwMode="auto">
          <a:xfrm rot="10800000">
            <a:off x="3645526" y="406727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8" name="Rectangle 17">
            <a:extLst>
              <a:ext uri="{FF2B5EF4-FFF2-40B4-BE49-F238E27FC236}">
                <a16:creationId xmlns:a16="http://schemas.microsoft.com/office/drawing/2014/main" id="{70EEF484-9DA0-A6EB-D434-3EEC31BEF010}"/>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400" b="0" noProof="0" dirty="0">
                <a:latin typeface="Calibri Light" panose="020F0302020204030204" pitchFamily="34" charset="0"/>
              </a:rPr>
              <a:t>V. Optimaal gebruik maken van digitale technologieën en tools</a:t>
            </a:r>
          </a:p>
        </p:txBody>
      </p:sp>
      <p:sp>
        <p:nvSpPr>
          <p:cNvPr id="19" name="Rectangle 18">
            <a:extLst>
              <a:ext uri="{FF2B5EF4-FFF2-40B4-BE49-F238E27FC236}">
                <a16:creationId xmlns:a16="http://schemas.microsoft.com/office/drawing/2014/main" id="{75C50D76-1BAA-5640-918E-3F99A54F83A5}"/>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 name="Rectangle 4">
            <a:extLst>
              <a:ext uri="{FF2B5EF4-FFF2-40B4-BE49-F238E27FC236}">
                <a16:creationId xmlns:a16="http://schemas.microsoft.com/office/drawing/2014/main" id="{9E28FE77-D406-99C1-9E4C-FBB97E818A5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Tree>
    <p:extLst>
      <p:ext uri="{BB962C8B-B14F-4D97-AF65-F5344CB8AC3E}">
        <p14:creationId xmlns:p14="http://schemas.microsoft.com/office/powerpoint/2010/main" val="345626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72FD5-665B-1E8A-C659-910E384E7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96B17-630B-165B-716A-AF83FD12FF8C}"/>
              </a:ext>
            </a:extLst>
          </p:cNvPr>
          <p:cNvSpPr>
            <a:spLocks noGrp="1"/>
          </p:cNvSpPr>
          <p:nvPr>
            <p:ph type="title"/>
          </p:nvPr>
        </p:nvSpPr>
        <p:spPr/>
        <p:txBody>
          <a:bodyPr/>
          <a:lstStyle/>
          <a:p>
            <a:r>
              <a:rPr lang="nl-BE" noProof="0" dirty="0"/>
              <a:t>Identificatie van prioritaire uitdagingen door middel van samenwerking met de teams</a:t>
            </a:r>
          </a:p>
        </p:txBody>
      </p:sp>
      <p:sp>
        <p:nvSpPr>
          <p:cNvPr id="3" name="Rectangle 4">
            <a:extLst>
              <a:ext uri="{FF2B5EF4-FFF2-40B4-BE49-F238E27FC236}">
                <a16:creationId xmlns:a16="http://schemas.microsoft.com/office/drawing/2014/main" id="{E2A22138-837A-E800-5CD7-D1980FF83D0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Introductie</a:t>
            </a:r>
          </a:p>
        </p:txBody>
      </p:sp>
      <p:sp>
        <p:nvSpPr>
          <p:cNvPr id="10" name="Arrow: Down 9">
            <a:extLst>
              <a:ext uri="{FF2B5EF4-FFF2-40B4-BE49-F238E27FC236}">
                <a16:creationId xmlns:a16="http://schemas.microsoft.com/office/drawing/2014/main" id="{8FA45268-1A60-E282-DA0B-670F5CF56885}"/>
              </a:ext>
            </a:extLst>
          </p:cNvPr>
          <p:cNvSpPr/>
          <p:nvPr/>
        </p:nvSpPr>
        <p:spPr bwMode="auto">
          <a:xfrm>
            <a:off x="4840353" y="3836506"/>
            <a:ext cx="506896" cy="371889"/>
          </a:xfrm>
          <a:prstGeom prst="downArrow">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3" name="TextBox 12">
            <a:extLst>
              <a:ext uri="{FF2B5EF4-FFF2-40B4-BE49-F238E27FC236}">
                <a16:creationId xmlns:a16="http://schemas.microsoft.com/office/drawing/2014/main" id="{F447A9A2-2F75-BCC1-4EE2-0B36D5ED2F29}"/>
              </a:ext>
            </a:extLst>
          </p:cNvPr>
          <p:cNvSpPr txBox="1"/>
          <p:nvPr/>
        </p:nvSpPr>
        <p:spPr>
          <a:xfrm>
            <a:off x="610593" y="4178580"/>
            <a:ext cx="8935322" cy="2086725"/>
          </a:xfrm>
          <a:prstGeom prst="rect">
            <a:avLst/>
          </a:prstGeom>
          <a:noFill/>
        </p:spPr>
        <p:txBody>
          <a:bodyPr wrap="square" rtlCol="0">
            <a:spAutoFit/>
          </a:bodyPr>
          <a:lstStyle/>
          <a:p>
            <a:pPr marL="0" indent="0">
              <a:buClr>
                <a:schemeClr val="tx2"/>
              </a:buClr>
              <a:buFont typeface="Arial" panose="020B0604020202020204" pitchFamily="34" charset="0"/>
              <a:buNone/>
            </a:pPr>
            <a:r>
              <a:rPr lang="nl-BE" sz="1600" b="0" noProof="0" dirty="0">
                <a:latin typeface="+mn-lt"/>
              </a:rPr>
              <a:t>Een SWOT-analyse werd uitgevoerd, op basis van een </a:t>
            </a:r>
            <a:r>
              <a:rPr lang="nl-BE" sz="1600" b="0" noProof="0" dirty="0" err="1">
                <a:latin typeface="+mn-lt"/>
              </a:rPr>
              <a:t>Ishikawa</a:t>
            </a:r>
            <a:r>
              <a:rPr lang="nl-BE" sz="1600" b="0" noProof="0" dirty="0">
                <a:latin typeface="+mn-lt"/>
              </a:rPr>
              <a:t>-diagram om de belangrijkste bevindingen en hun oorzaken te visualiseren. Door alle elementen van de SWOT te vergelijken, konden we 11 denkpistes definiëren. Met deze konden we een globale strategie voor het actieplan definiëren, met te behalen resultaten, stakeholders, projecten en acties om de strategie te operationaliseren.</a:t>
            </a:r>
          </a:p>
          <a:p>
            <a:pPr marL="0" indent="0">
              <a:buClr>
                <a:schemeClr val="tx2"/>
              </a:buClr>
              <a:buFont typeface="Arial" panose="020B0604020202020204" pitchFamily="34" charset="0"/>
              <a:buNone/>
            </a:pPr>
            <a:endParaRPr lang="nl-BE" sz="1600" b="0" noProof="0" dirty="0">
              <a:latin typeface="+mn-lt"/>
            </a:endParaRPr>
          </a:p>
          <a:p>
            <a:pPr>
              <a:buClr>
                <a:schemeClr val="tx2"/>
              </a:buClr>
            </a:pPr>
            <a:r>
              <a:rPr lang="nl-BE" sz="1600" b="0" noProof="0" dirty="0">
                <a:latin typeface="+mn-lt"/>
              </a:rPr>
              <a:t>De </a:t>
            </a:r>
            <a:r>
              <a:rPr lang="nl-BE" sz="1600" b="0" u="sng" noProof="0" dirty="0">
                <a:latin typeface="+mn-lt"/>
              </a:rPr>
              <a:t>deliverables</a:t>
            </a:r>
            <a:r>
              <a:rPr lang="nl-BE" sz="1600" b="0" noProof="0" dirty="0">
                <a:latin typeface="+mn-lt"/>
              </a:rPr>
              <a:t> zijn:</a:t>
            </a:r>
          </a:p>
          <a:p>
            <a:pPr marL="179388" indent="-179388">
              <a:buClr>
                <a:schemeClr val="tx2"/>
              </a:buClr>
              <a:buFont typeface="Arial" panose="020B0604020202020204" pitchFamily="34" charset="0"/>
              <a:buChar char="•"/>
            </a:pPr>
            <a:r>
              <a:rPr lang="nl-BE" sz="1600" b="0" noProof="0" dirty="0">
                <a:latin typeface="+mn-lt"/>
              </a:rPr>
              <a:t>Strategische kaart die het verhaal van de strategie in grafische vorm vertelt.</a:t>
            </a:r>
          </a:p>
          <a:p>
            <a:pPr marL="179388" indent="-179388">
              <a:buClr>
                <a:schemeClr val="tx2"/>
              </a:buClr>
              <a:buFont typeface="Arial" panose="020B0604020202020204" pitchFamily="34" charset="0"/>
              <a:buChar char="•"/>
            </a:pPr>
            <a:r>
              <a:rPr lang="nl-BE" sz="1600" b="0" noProof="0" dirty="0">
                <a:latin typeface="+mn-lt"/>
              </a:rPr>
              <a:t>Een “ruw” actieplan met alle projecten en acties die zijn geïdentificeerd tijdens werkgroepen met DG HAN-teams, in de vorm van projectfiches.</a:t>
            </a:r>
          </a:p>
        </p:txBody>
      </p:sp>
      <p:sp>
        <p:nvSpPr>
          <p:cNvPr id="4" name="Arrow: Pentagon 3">
            <a:extLst>
              <a:ext uri="{FF2B5EF4-FFF2-40B4-BE49-F238E27FC236}">
                <a16:creationId xmlns:a16="http://schemas.microsoft.com/office/drawing/2014/main" id="{AF76A5E1-5C5B-8209-D71E-42C4912F53A5}"/>
              </a:ext>
            </a:extLst>
          </p:cNvPr>
          <p:cNvSpPr/>
          <p:nvPr/>
        </p:nvSpPr>
        <p:spPr bwMode="auto">
          <a:xfrm>
            <a:off x="6696352" y="1863174"/>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Ontwikkeling van een </a:t>
            </a:r>
            <a:r>
              <a:rPr lang="nl-BE" sz="1600" noProof="0" dirty="0">
                <a:solidFill>
                  <a:schemeClr val="bg2">
                    <a:lumMod val="60000"/>
                    <a:lumOff val="40000"/>
                  </a:schemeClr>
                </a:solidFill>
                <a:latin typeface="Calibri Light" panose="020F0302020204030204" pitchFamily="34" charset="0"/>
              </a:rPr>
              <a:t>geprioriteerd actieplan </a:t>
            </a:r>
            <a:r>
              <a:rPr lang="nl-BE" sz="1600" b="0" noProof="0" dirty="0">
                <a:solidFill>
                  <a:schemeClr val="bg2">
                    <a:lumMod val="60000"/>
                    <a:lumOff val="40000"/>
                  </a:schemeClr>
                </a:solidFill>
                <a:latin typeface="Calibri Light" panose="020F0302020204030204" pitchFamily="34" charset="0"/>
              </a:rPr>
              <a:t>en opvolgings-methode</a:t>
            </a:r>
            <a:endParaRPr lang="nl-BE" sz="1600" noProof="0" dirty="0">
              <a:solidFill>
                <a:schemeClr val="bg2">
                  <a:lumMod val="60000"/>
                  <a:lumOff val="40000"/>
                </a:schemeClr>
              </a:solidFill>
              <a:latin typeface="Calibri Light" panose="020F0302020204030204" pitchFamily="34" charset="0"/>
            </a:endParaRPr>
          </a:p>
        </p:txBody>
      </p:sp>
      <p:sp>
        <p:nvSpPr>
          <p:cNvPr id="6" name="Arrow: Chevron 5">
            <a:extLst>
              <a:ext uri="{FF2B5EF4-FFF2-40B4-BE49-F238E27FC236}">
                <a16:creationId xmlns:a16="http://schemas.microsoft.com/office/drawing/2014/main" id="{CBF50D9E-5D36-9926-9763-78C7CF0A6093}"/>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7" name="Arrow: Pentagon 6">
            <a:extLst>
              <a:ext uri="{FF2B5EF4-FFF2-40B4-BE49-F238E27FC236}">
                <a16:creationId xmlns:a16="http://schemas.microsoft.com/office/drawing/2014/main" id="{DBAF1193-7C9E-79F1-FEF8-8A76EACA8DA0}"/>
              </a:ext>
            </a:extLst>
          </p:cNvPr>
          <p:cNvSpPr/>
          <p:nvPr/>
        </p:nvSpPr>
        <p:spPr bwMode="auto">
          <a:xfrm>
            <a:off x="4675403" y="1862760"/>
            <a:ext cx="2448000" cy="1884293"/>
          </a:xfrm>
          <a:prstGeom prst="homePlate">
            <a:avLst>
              <a:gd name="adj" fmla="val 22603"/>
            </a:avLst>
          </a:prstGeom>
          <a:solidFill>
            <a:srgbClr val="CDC09F"/>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latin typeface="Calibri Light" panose="020F0302020204030204" pitchFamily="34" charset="0"/>
              </a:rPr>
              <a:t>Identificatie van </a:t>
            </a:r>
            <a:r>
              <a:rPr lang="nl-BE" sz="1600" noProof="0" dirty="0">
                <a:latin typeface="Calibri Light" panose="020F0302020204030204" pitchFamily="34" charset="0"/>
              </a:rPr>
              <a:t>prioritaire uitdagingen </a:t>
            </a:r>
            <a:r>
              <a:rPr lang="nl-BE" sz="1600" b="0" noProof="0" dirty="0">
                <a:latin typeface="Calibri Light" panose="020F0302020204030204" pitchFamily="34" charset="0"/>
              </a:rPr>
              <a:t>door middel van </a:t>
            </a:r>
            <a:r>
              <a:rPr lang="nl-BE" sz="1600" noProof="0" dirty="0">
                <a:latin typeface="Calibri Light" panose="020F0302020204030204" pitchFamily="34" charset="0"/>
              </a:rPr>
              <a:t>samenwerking</a:t>
            </a:r>
            <a:r>
              <a:rPr lang="nl-BE" sz="1600" b="0" noProof="0" dirty="0">
                <a:latin typeface="Calibri Light" panose="020F0302020204030204" pitchFamily="34" charset="0"/>
              </a:rPr>
              <a:t> met de teams</a:t>
            </a:r>
          </a:p>
        </p:txBody>
      </p:sp>
      <p:sp>
        <p:nvSpPr>
          <p:cNvPr id="8" name="Arrow: Chevron 7">
            <a:extLst>
              <a:ext uri="{FF2B5EF4-FFF2-40B4-BE49-F238E27FC236}">
                <a16:creationId xmlns:a16="http://schemas.microsoft.com/office/drawing/2014/main" id="{D99F8F5D-2FF8-5860-BEBE-BEAD92C2527D}"/>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9" name="Arrow: Pentagon 8">
            <a:extLst>
              <a:ext uri="{FF2B5EF4-FFF2-40B4-BE49-F238E27FC236}">
                <a16:creationId xmlns:a16="http://schemas.microsoft.com/office/drawing/2014/main" id="{36BF5CD4-820A-6D11-2D71-EB043D41284D}"/>
              </a:ext>
            </a:extLst>
          </p:cNvPr>
          <p:cNvSpPr/>
          <p:nvPr/>
        </p:nvSpPr>
        <p:spPr bwMode="auto">
          <a:xfrm>
            <a:off x="2675146"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Samenvatting van de </a:t>
            </a:r>
            <a:r>
              <a:rPr lang="nl-BE" sz="1600" noProof="0" dirty="0">
                <a:solidFill>
                  <a:schemeClr val="bg2">
                    <a:lumMod val="60000"/>
                    <a:lumOff val="40000"/>
                  </a:schemeClr>
                </a:solidFill>
                <a:latin typeface="Calibri Light" panose="020F0302020204030204" pitchFamily="34" charset="0"/>
              </a:rPr>
              <a:t>AS IS-situatie </a:t>
            </a:r>
            <a:r>
              <a:rPr lang="nl-BE" sz="1600" b="0" noProof="0" dirty="0">
                <a:solidFill>
                  <a:schemeClr val="bg2">
                    <a:lumMod val="60000"/>
                    <a:lumOff val="40000"/>
                  </a:schemeClr>
                </a:solidFill>
                <a:latin typeface="Calibri Light" panose="020F0302020204030204" pitchFamily="34" charset="0"/>
              </a:rPr>
              <a:t>op basis van kwalitatief en kwantitatief veldwerk</a:t>
            </a:r>
          </a:p>
        </p:txBody>
      </p:sp>
      <p:sp>
        <p:nvSpPr>
          <p:cNvPr id="11" name="Arrow: Chevron 10">
            <a:extLst>
              <a:ext uri="{FF2B5EF4-FFF2-40B4-BE49-F238E27FC236}">
                <a16:creationId xmlns:a16="http://schemas.microsoft.com/office/drawing/2014/main" id="{99931162-52B1-13F0-5A85-0AF7BF311D80}"/>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2" name="Arrow: Pentagon 11">
            <a:extLst>
              <a:ext uri="{FF2B5EF4-FFF2-40B4-BE49-F238E27FC236}">
                <a16:creationId xmlns:a16="http://schemas.microsoft.com/office/drawing/2014/main" id="{75AAB271-2E57-1375-2FE6-58DDDA0B5CD6}"/>
              </a:ext>
            </a:extLst>
          </p:cNvPr>
          <p:cNvSpPr/>
          <p:nvPr/>
        </p:nvSpPr>
        <p:spPr bwMode="auto">
          <a:xfrm>
            <a:off x="854766" y="1862760"/>
            <a:ext cx="2262121"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noProof="0" dirty="0">
                <a:solidFill>
                  <a:schemeClr val="bg2">
                    <a:lumMod val="60000"/>
                    <a:lumOff val="40000"/>
                  </a:schemeClr>
                </a:solidFill>
                <a:latin typeface="Calibri Light" panose="020F0302020204030204" pitchFamily="34" charset="0"/>
              </a:rPr>
              <a:t>Literatuuronderzoek</a:t>
            </a:r>
            <a:r>
              <a:rPr lang="nl-BE" sz="1600" b="0" noProof="0" dirty="0">
                <a:solidFill>
                  <a:schemeClr val="bg2">
                    <a:lumMod val="60000"/>
                    <a:lumOff val="40000"/>
                  </a:schemeClr>
                </a:solidFill>
                <a:latin typeface="Calibri Light" panose="020F0302020204030204" pitchFamily="34" charset="0"/>
              </a:rPr>
              <a:t> dat heeft geleid tot een voorgestelde </a:t>
            </a:r>
            <a:r>
              <a:rPr lang="nl-BE" sz="1600" noProof="0" dirty="0">
                <a:solidFill>
                  <a:schemeClr val="bg2">
                    <a:lumMod val="60000"/>
                    <a:lumOff val="40000"/>
                  </a:schemeClr>
                </a:solidFill>
                <a:latin typeface="Calibri Light" panose="020F0302020204030204" pitchFamily="34" charset="0"/>
              </a:rPr>
              <a:t>definitie van NTU </a:t>
            </a:r>
            <a:r>
              <a:rPr lang="nl-BE" sz="1600" b="0" noProof="0" dirty="0">
                <a:solidFill>
                  <a:schemeClr val="bg2">
                    <a:lumMod val="60000"/>
                    <a:lumOff val="40000"/>
                  </a:schemeClr>
                </a:solidFill>
                <a:latin typeface="Calibri Light" panose="020F0302020204030204" pitchFamily="34" charset="0"/>
              </a:rPr>
              <a:t>in de context van handicap</a:t>
            </a:r>
          </a:p>
        </p:txBody>
      </p:sp>
    </p:spTree>
    <p:extLst>
      <p:ext uri="{BB962C8B-B14F-4D97-AF65-F5344CB8AC3E}">
        <p14:creationId xmlns:p14="http://schemas.microsoft.com/office/powerpoint/2010/main" val="201135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3499-84E9-7AF7-332E-565449143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083E8-FF92-8E7B-C434-097570FC7B2A}"/>
              </a:ext>
            </a:extLst>
          </p:cNvPr>
          <p:cNvSpPr>
            <a:spLocks noGrp="1"/>
          </p:cNvSpPr>
          <p:nvPr>
            <p:ph type="title"/>
          </p:nvPr>
        </p:nvSpPr>
        <p:spPr/>
        <p:txBody>
          <a:bodyPr/>
          <a:lstStyle/>
          <a:p>
            <a:r>
              <a:rPr lang="nl-BE" noProof="0" dirty="0"/>
              <a:t>Project 7. AI-tools inzetten om potentiële rechthebbenden te identificeren en de toewijzing van rechten te automatiseren (1/4)</a:t>
            </a:r>
          </a:p>
        </p:txBody>
      </p:sp>
      <p:sp>
        <p:nvSpPr>
          <p:cNvPr id="6" name="Rectangle 5">
            <a:extLst>
              <a:ext uri="{FF2B5EF4-FFF2-40B4-BE49-F238E27FC236}">
                <a16:creationId xmlns:a16="http://schemas.microsoft.com/office/drawing/2014/main" id="{B1B685C9-6923-74F6-3659-B99FE876C4B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AE91D330-911C-D133-3216-96619C981CE6}"/>
              </a:ext>
            </a:extLst>
          </p:cNvPr>
          <p:cNvGraphicFramePr>
            <a:graphicFrameLocks noGrp="1"/>
          </p:cNvGraphicFramePr>
          <p:nvPr>
            <p:extLst>
              <p:ext uri="{D42A27DB-BD31-4B8C-83A1-F6EECF244321}">
                <p14:modId xmlns:p14="http://schemas.microsoft.com/office/powerpoint/2010/main" val="2967445393"/>
              </p:ext>
            </p:extLst>
          </p:nvPr>
        </p:nvGraphicFramePr>
        <p:xfrm>
          <a:off x="484174" y="1592263"/>
          <a:ext cx="8993202" cy="505460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7. AI-tools inzetten om potentiële rechthebbenden te identificeren en de toewijzing van rechten te automatiseren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noProof="0" dirty="0"/>
                        <a:t>Niveau</a:t>
                      </a:r>
                      <a:r>
                        <a:rPr lang="nl-BE" sz="1200" noProof="0" dirty="0"/>
                        <a:t>: Ontwerp van administratieve en evaluatieprocessen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 :</a:t>
                      </a:r>
                      <a:br>
                        <a:rPr lang="nl-BE" sz="1200" b="1" noProof="0" dirty="0"/>
                      </a:br>
                      <a:r>
                        <a:rPr lang="nl-BE" sz="1200" b="0" noProof="0" dirty="0"/>
                        <a:t>De huidige administratieve procedures zijn weliswaar van essentieel belang, maar worden vaak als ingewikkeld en tijdrovend ervaren, wat rechtstreeks bijdraagt aan het fenomeen van niet-gebruik van rechten (NTU). </a:t>
                      </a:r>
                      <a:r>
                        <a:rPr lang="nl-BE" sz="1200" noProof="0" dirty="0"/>
                        <a:t>De belangrijkste belemmeringen zijn een gebrek aan kennis van de beschikbare rechten, administratieve obstakels en verwerkingstijden, die vooral voor kwetsbare groepen nadelig zijn. Het beperkte gebruik van nieuwe technologieën, zoals kunstmatige intelligentie, in deze processen verergert deze uitdagingen, ook al biedt AI een aanzienlijk potentieel. Door gebruik te maken van kunstmatige intelligentie zou DG HAN deze uitdagingen kunnen aangaan door diensten toegankelijker, sneller en eerlijker te maken en tegelijkertijd eerstelijnspersoneel te ontlasten van repetitieve taken met weinig toegevoegde waarde. </a:t>
                      </a:r>
                      <a:endParaRPr lang="nl-BE" sz="1200" noProof="0" dirty="0">
                        <a:solidFill>
                          <a:schemeClr val="tx1"/>
                        </a:solidFill>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noProof="0" dirty="0"/>
                        <a:t>Dit project wil gebruikmaken van nieuwe technologieën, zoals kunstmatige intelligentie, om (1) de efficiëntie en eerlijkheid te verbeteren bij het identificeren van mensen die in aanmerking komen voor bepaalde rechten of diensten, en (2) de administratieve procedures voor de toewijzing ervan te automatiseren. </a:t>
                      </a:r>
                      <a:r>
                        <a:rPr lang="nl-BE" sz="1200" b="0" kern="1200" noProof="0" dirty="0">
                          <a:solidFill>
                            <a:schemeClr val="tx1"/>
                          </a:solidFill>
                          <a:latin typeface="+mn-lt"/>
                          <a:ea typeface="+mn-ea"/>
                          <a:cs typeface="+mn-cs"/>
                        </a:rPr>
                        <a:t>Door proactief potentiële rechthebbenden te identificeren met behulp van kunstmatige intelligentietechnologieën en administratieve procedures te automatiseren, worden enkele van de belangrijkste oorzaken van NTU direct aangepakt, met name gebrek aan kennis van rechten, administratieve complexiteit en verwerkingstijden.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r>
                        <a:rPr lang="nl-BE" sz="1200" b="0" kern="1200" noProof="0" dirty="0">
                          <a:solidFill>
                            <a:schemeClr val="tx1"/>
                          </a:solidFill>
                          <a:latin typeface="+mn-lt"/>
                          <a:ea typeface="+mn-ea"/>
                          <a:cs typeface="+mn-cs"/>
                        </a:rPr>
                        <a:t>Dit project zal primair en secundair NTU verminderen door </a:t>
                      </a:r>
                      <a:r>
                        <a:rPr lang="nl-BE" sz="1200" b="0" kern="1200" noProof="0" dirty="0" err="1">
                          <a:solidFill>
                            <a:schemeClr val="tx1"/>
                          </a:solidFill>
                          <a:latin typeface="+mn-lt"/>
                          <a:ea typeface="+mn-ea"/>
                          <a:cs typeface="+mn-cs"/>
                        </a:rPr>
                        <a:t>artificiele</a:t>
                      </a:r>
                      <a:r>
                        <a:rPr lang="nl-BE" sz="1200" b="0" kern="1200" noProof="0" dirty="0">
                          <a:solidFill>
                            <a:schemeClr val="tx1"/>
                          </a:solidFill>
                          <a:latin typeface="+mn-lt"/>
                          <a:ea typeface="+mn-ea"/>
                          <a:cs typeface="+mn-cs"/>
                        </a:rPr>
                        <a:t> intelligentie (AI) te gebruiken om rechthebbenden die er geen aanspraak op maken beter te identificeren en door administratieve procedures te vereenvoudigen door middel van automatisering. </a:t>
                      </a:r>
                      <a:br>
                        <a:rPr lang="nl-BE" sz="1200" b="0" kern="1200" noProof="0" dirty="0">
                          <a:solidFill>
                            <a:schemeClr val="tx1"/>
                          </a:solidFill>
                          <a:latin typeface="+mn-lt"/>
                          <a:ea typeface="+mn-ea"/>
                          <a:cs typeface="+mn-cs"/>
                        </a:rPr>
                      </a:br>
                      <a:r>
                        <a:rPr lang="nl-BE" sz="1200" b="0" kern="1200" noProof="0" dirty="0">
                          <a:solidFill>
                            <a:schemeClr val="tx1"/>
                          </a:solidFill>
                          <a:latin typeface="+mn-lt"/>
                          <a:ea typeface="+mn-ea"/>
                          <a:cs typeface="+mn-cs"/>
                        </a:rPr>
                        <a:t>De verwachte impact is:</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Dankzij het gebruik van gegevens en krachtige algoritmen kunnen meer mensen geïnformeerd worden over hun geschiktheid en ondersteund worden bij hun inspanningen.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Door processen te automatiseren zouden rechthebbenden snel toegang kunnen krijgen tot deze middelen. Dit zou de wachttijden kunnen beperken, die soms precaire situaties of kwetsbaarheden kunnen verergeren.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Dit project zou het leven van de rechthebbenden vereenvoudigen en tegelijkertijd de werkdruk van de eerstelijnswerkers verminderen, die zich dan zouden kunnen concentreren op taken met een hogere toegevoegde waarde.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C8546BB5-96BA-D60F-3FE3-4864871058A9}"/>
              </a:ext>
            </a:extLst>
          </p:cNvPr>
          <p:cNvSpPr/>
          <p:nvPr/>
        </p:nvSpPr>
        <p:spPr bwMode="auto">
          <a:xfrm>
            <a:off x="5710725"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B1F88595-6A94-2DB6-2961-00C0A0CBF004}"/>
              </a:ext>
            </a:extLst>
          </p:cNvPr>
          <p:cNvSpPr/>
          <p:nvPr/>
        </p:nvSpPr>
        <p:spPr bwMode="auto">
          <a:xfrm>
            <a:off x="6958500"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2874449F-9B46-AB04-157E-FBB40BF9698B}"/>
              </a:ext>
            </a:extLst>
          </p:cNvPr>
          <p:cNvSpPr/>
          <p:nvPr/>
        </p:nvSpPr>
        <p:spPr bwMode="auto">
          <a:xfrm>
            <a:off x="8356460"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E553B112-AE1F-D4D5-06CE-A390CAA23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700025"/>
            <a:ext cx="216000" cy="216000"/>
          </a:xfrm>
          <a:prstGeom prst="rect">
            <a:avLst/>
          </a:prstGeom>
        </p:spPr>
      </p:pic>
    </p:spTree>
    <p:extLst>
      <p:ext uri="{BB962C8B-B14F-4D97-AF65-F5344CB8AC3E}">
        <p14:creationId xmlns:p14="http://schemas.microsoft.com/office/powerpoint/2010/main" val="25992277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9884A-F46D-1AC3-642E-DE920095E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AA1B7-77E0-9C21-3A65-B3BE9CD324D1}"/>
              </a:ext>
            </a:extLst>
          </p:cNvPr>
          <p:cNvSpPr>
            <a:spLocks noGrp="1"/>
          </p:cNvSpPr>
          <p:nvPr>
            <p:ph type="title"/>
          </p:nvPr>
        </p:nvSpPr>
        <p:spPr/>
        <p:txBody>
          <a:bodyPr/>
          <a:lstStyle/>
          <a:p>
            <a:r>
              <a:rPr lang="nl-BE" noProof="0" dirty="0"/>
              <a:t>Project 7. AI-tools inzetten om potentiële rechthebbenden te identificeren en de toewijzing van rechten te automatiseren (2/4)</a:t>
            </a:r>
          </a:p>
        </p:txBody>
      </p:sp>
      <p:sp>
        <p:nvSpPr>
          <p:cNvPr id="6" name="Rectangle 5">
            <a:extLst>
              <a:ext uri="{FF2B5EF4-FFF2-40B4-BE49-F238E27FC236}">
                <a16:creationId xmlns:a16="http://schemas.microsoft.com/office/drawing/2014/main" id="{FD06D1BD-478F-A975-55D9-CD9C657C479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82DB81FF-DA1C-52CA-3F81-C5E5A6004D34}"/>
              </a:ext>
            </a:extLst>
          </p:cNvPr>
          <p:cNvGraphicFramePr>
            <a:graphicFrameLocks noGrp="1"/>
          </p:cNvGraphicFramePr>
          <p:nvPr>
            <p:extLst>
              <p:ext uri="{D42A27DB-BD31-4B8C-83A1-F6EECF244321}">
                <p14:modId xmlns:p14="http://schemas.microsoft.com/office/powerpoint/2010/main" val="3430014250"/>
              </p:ext>
            </p:extLst>
          </p:nvPr>
        </p:nvGraphicFramePr>
        <p:xfrm>
          <a:off x="484174" y="1592263"/>
          <a:ext cx="8964000" cy="42062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7.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74237">
                <a:tc>
                  <a:txBody>
                    <a:bodyPr/>
                    <a:lstStyle/>
                    <a:p>
                      <a:pPr marL="171450" indent="-171450">
                        <a:buFont typeface="Arial" panose="020B0604020202020204" pitchFamily="34" charset="0"/>
                        <a:buChar char="•"/>
                      </a:pPr>
                      <a:r>
                        <a:rPr lang="nl-BE" sz="1200" b="1" noProof="0" dirty="0"/>
                        <a:t>Actie 7.1: Proactief identificeren van potentiële rechthebbenden </a:t>
                      </a:r>
                      <a:br>
                        <a:rPr lang="nl-BE" sz="1200" noProof="0" dirty="0"/>
                      </a:br>
                      <a:r>
                        <a:rPr lang="nl-BE" sz="1200" noProof="0" dirty="0"/>
                        <a:t>Deze actie is gericht op het benutten van beschikbare gegevens en het ontwikkelen van geavanceerde analysesystemen om bevolkingsgroepen te identificeren die het risico lopen dat hun rechten niet worden gebruikt (NTU) en om hen toegang te geven tot de rechten en diensten waarvoor ze in aanmerking komen. Door bewezen methodologieën en hoogwaardige technologische instrumenten te combineren, pakt deze proactieve aanpak de vaak onzichtbare barrières aan die mensen ervan weerhouden om hun rechten te </a:t>
                      </a:r>
                      <a:r>
                        <a:rPr lang="nl-BE" sz="1200" noProof="0" dirty="0" err="1"/>
                        <a:t>kriigen</a:t>
                      </a:r>
                      <a:r>
                        <a:rPr lang="nl-BE" sz="1200" noProof="0" dirty="0"/>
                        <a:t>. </a:t>
                      </a:r>
                    </a:p>
                    <a:p>
                      <a:pPr marL="180975" indent="0">
                        <a:buFont typeface="Arial" panose="020B0604020202020204" pitchFamily="34" charset="0"/>
                        <a:buNone/>
                      </a:pPr>
                      <a:r>
                        <a:rPr lang="nl-BE" sz="1200" noProof="0" dirty="0"/>
                        <a:t>Een voorbeeld van een beproefde methodologie, ontwikkeld door IRDES, is het project </a:t>
                      </a:r>
                      <a:r>
                        <a:rPr lang="nl-BE" sz="1200" i="1" noProof="0" dirty="0" err="1"/>
                        <a:t>Feasibility</a:t>
                      </a:r>
                      <a:r>
                        <a:rPr lang="nl-BE" sz="1200" i="1" noProof="0" dirty="0"/>
                        <a:t> of </a:t>
                      </a:r>
                      <a:r>
                        <a:rPr lang="nl-BE" sz="1200" i="1" noProof="0" dirty="0" err="1"/>
                        <a:t>identifying</a:t>
                      </a:r>
                      <a:r>
                        <a:rPr lang="nl-BE" sz="1200" i="1" noProof="0" dirty="0"/>
                        <a:t> </a:t>
                      </a:r>
                      <a:r>
                        <a:rPr lang="nl-BE" sz="1200" i="1" noProof="0" dirty="0" err="1"/>
                        <a:t>disability</a:t>
                      </a:r>
                      <a:r>
                        <a:rPr lang="nl-BE" sz="1200" i="1" noProof="0" dirty="0"/>
                        <a:t> </a:t>
                      </a:r>
                      <a:r>
                        <a:rPr lang="nl-BE" sz="1200" i="1" noProof="0" dirty="0" err="1"/>
                        <a:t>situations</a:t>
                      </a:r>
                      <a:r>
                        <a:rPr lang="nl-BE" sz="1200" i="1" noProof="0" dirty="0"/>
                        <a:t> </a:t>
                      </a:r>
                      <a:r>
                        <a:rPr lang="nl-BE" sz="1200" i="1" noProof="0" dirty="0" err="1"/>
                        <a:t>from</a:t>
                      </a:r>
                      <a:r>
                        <a:rPr lang="nl-BE" sz="1200" i="1" noProof="0" dirty="0"/>
                        <a:t> </a:t>
                      </a:r>
                      <a:r>
                        <a:rPr lang="nl-BE" sz="1200" i="1" noProof="0" dirty="0" err="1"/>
                        <a:t>medico-administrative</a:t>
                      </a:r>
                      <a:r>
                        <a:rPr lang="nl-BE" sz="1200" i="1" noProof="0" dirty="0"/>
                        <a:t> data </a:t>
                      </a:r>
                      <a:r>
                        <a:rPr lang="nl-BE" sz="1200" noProof="0" dirty="0"/>
                        <a:t>(Fish), dat een indicator heeft ontwikkeld om personen met beperkingen in hun dagelijkse activiteit te identificeren op basis van hun zorgconsumptie en zich richt op het algoritme dat beperkingen identificeert die worden veroorzaakt door psychische, intellectuele of cognitieve stoornissen (</a:t>
                      </a:r>
                      <a:r>
                        <a:rPr lang="nl-BE" sz="1200" noProof="0" dirty="0" err="1"/>
                        <a:t>Pic</a:t>
                      </a:r>
                      <a:r>
                        <a:rPr lang="nl-BE" sz="1200" noProof="0" dirty="0"/>
                        <a:t>), gebaseerd op het National Health Data System (SNDS). Van 2012 tot 2019 identificeert het algoritme 4,5 miljoen personen met een aangetoonde beperking als gevolg van een </a:t>
                      </a:r>
                      <a:r>
                        <a:rPr lang="nl-BE" sz="1200" noProof="0" dirty="0" err="1"/>
                        <a:t>Pic</a:t>
                      </a:r>
                      <a:r>
                        <a:rPr lang="nl-BE" sz="1200" noProof="0" dirty="0"/>
                        <a:t>-stoornis in 2019, d.w.z. ongeveer 6,6% van de bevolking die in het SNDS is geïdentificeerd en in 2019 nog in leven is.</a:t>
                      </a:r>
                    </a:p>
                    <a:p>
                      <a:pPr marL="180975" indent="0">
                        <a:buFont typeface="Arial" panose="020B0604020202020204" pitchFamily="34" charset="0"/>
                        <a:buNone/>
                      </a:pPr>
                      <a:r>
                        <a:rPr lang="nl-BE" sz="1200" noProof="0" dirty="0"/>
                        <a:t>Het werk dat is begonnen met het Fish-project zal worden voortgezet binnen het </a:t>
                      </a:r>
                      <a:r>
                        <a:rPr lang="nl-BE" sz="1200" noProof="0" dirty="0" err="1"/>
                        <a:t>Rish</a:t>
                      </a:r>
                      <a:r>
                        <a:rPr lang="nl-BE" sz="1200" noProof="0" dirty="0"/>
                        <a:t>-project (</a:t>
                      </a:r>
                      <a:r>
                        <a:rPr lang="nl-BE" sz="1200" noProof="0" dirty="0" err="1"/>
                        <a:t>Realisation</a:t>
                      </a:r>
                      <a:r>
                        <a:rPr lang="nl-BE" sz="1200" noProof="0" dirty="0"/>
                        <a:t> of </a:t>
                      </a:r>
                      <a:r>
                        <a:rPr lang="nl-BE" sz="1200" noProof="0" dirty="0" err="1"/>
                        <a:t>the</a:t>
                      </a:r>
                      <a:r>
                        <a:rPr lang="nl-BE" sz="1200" noProof="0" dirty="0"/>
                        <a:t> </a:t>
                      </a:r>
                      <a:r>
                        <a:rPr lang="nl-BE" sz="1200" noProof="0" dirty="0" err="1"/>
                        <a:t>identification</a:t>
                      </a:r>
                      <a:r>
                        <a:rPr lang="nl-BE" sz="1200" noProof="0" dirty="0"/>
                        <a:t> of </a:t>
                      </a:r>
                      <a:r>
                        <a:rPr lang="nl-BE" sz="1200" noProof="0" dirty="0" err="1"/>
                        <a:t>people</a:t>
                      </a:r>
                      <a:r>
                        <a:rPr lang="nl-BE" sz="1200" noProof="0" dirty="0"/>
                        <a:t> </a:t>
                      </a:r>
                      <a:r>
                        <a:rPr lang="nl-BE" sz="1200" noProof="0" dirty="0" err="1"/>
                        <a:t>with</a:t>
                      </a:r>
                      <a:r>
                        <a:rPr lang="nl-BE" sz="1200" noProof="0" dirty="0"/>
                        <a:t> </a:t>
                      </a:r>
                      <a:r>
                        <a:rPr lang="nl-BE" sz="1200" noProof="0" dirty="0" err="1"/>
                        <a:t>disabilities</a:t>
                      </a:r>
                      <a:r>
                        <a:rPr lang="nl-BE" sz="1200" noProof="0" dirty="0"/>
                        <a:t>), met de steun van de Health Data Hub (HDH) als onderdeel van het </a:t>
                      </a:r>
                      <a:r>
                        <a:rPr lang="nl-BE" sz="1200" noProof="0" dirty="0" err="1"/>
                        <a:t>Boas</a:t>
                      </a:r>
                      <a:r>
                        <a:rPr lang="nl-BE" sz="1200" noProof="0" dirty="0"/>
                        <a:t>-programma (Open Library of Health </a:t>
                      </a:r>
                      <a:r>
                        <a:rPr lang="nl-BE" sz="1200" noProof="0" dirty="0" err="1"/>
                        <a:t>Algorithms</a:t>
                      </a:r>
                      <a:r>
                        <a:rPr lang="nl-BE" sz="1200" noProof="0" dirty="0"/>
                        <a:t>), om de programma's beschikbaar te maken en de ontwikkelde algoritmen operationeel te maken.</a:t>
                      </a:r>
                    </a:p>
                    <a:p>
                      <a:pPr marL="180975" indent="0">
                        <a:buFont typeface="Arial" panose="020B0604020202020204" pitchFamily="34" charset="0"/>
                        <a:buNone/>
                      </a:pPr>
                      <a:r>
                        <a:rPr lang="nl-BE" sz="1200" noProof="0" dirty="0"/>
                        <a:t>Om dit voorbeeld aan België aan te passen, moeten eerst de gegevens uit verschillende databanken worden gecentraliseerd en geharmoniseerd, waarbij het wettelijke kader met betrekking tot gegevens strikt moet worden nageleefd, moeten AI-instrumenten worden ontwikkeld die zijn aangepast aan de Belgische context, moeten ze worden getest en gevalideerd en moet de operationalisering van de resultaten worden geanalyseerd. Het zal heel belangrijk zijn om regionale en lokale diensten, </a:t>
                      </a:r>
                      <a:r>
                        <a:rPr lang="nl-BE" sz="1200" noProof="0" dirty="0" err="1"/>
                        <a:t>OCMW's</a:t>
                      </a:r>
                      <a:r>
                        <a:rPr lang="nl-BE" sz="1200" noProof="0" dirty="0"/>
                        <a:t> en partnerverenigingen te betrekken bij het delen van gegevens en het monitoren van geïdentificeerde rechthebbenden.</a:t>
                      </a:r>
                    </a:p>
                    <a:p>
                      <a:pPr marL="180975" indent="0">
                        <a:buFont typeface="Arial" panose="020B0604020202020204" pitchFamily="34" charset="0"/>
                        <a:buNone/>
                      </a:pPr>
                      <a:r>
                        <a:rPr lang="nl-BE" sz="1200" noProof="0" dirty="0"/>
                        <a:t>Het is belangrijk op te merken dat dit een politiek project is en afhangt van de IMC (Vlaanderen en Wallonië hebben bij voorbeeld hun eigen KBSZ). Als zou worden besloten om het te ontwikkelen, zou dit op federaal niveau moeten gebeuren.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Tree>
    <p:extLst>
      <p:ext uri="{BB962C8B-B14F-4D97-AF65-F5344CB8AC3E}">
        <p14:creationId xmlns:p14="http://schemas.microsoft.com/office/powerpoint/2010/main" val="2106371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2E830-13B0-9A93-1D8B-F5E4284B2CE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754588-521A-BCF5-6FE8-02BC017C0CED}"/>
              </a:ext>
            </a:extLst>
          </p:cNvPr>
          <p:cNvSpPr>
            <a:spLocks noGrp="1"/>
          </p:cNvSpPr>
          <p:nvPr>
            <p:ph type="title"/>
          </p:nvPr>
        </p:nvSpPr>
        <p:spPr/>
        <p:txBody>
          <a:bodyPr/>
          <a:lstStyle/>
          <a:p>
            <a:r>
              <a:rPr lang="nl-BE" noProof="0" dirty="0" err="1"/>
              <a:t>Irdes</a:t>
            </a:r>
            <a:r>
              <a:rPr lang="nl-BE" noProof="0" dirty="0"/>
              <a:t> (FR) – </a:t>
            </a:r>
            <a:r>
              <a:rPr lang="nl-BE" noProof="0" dirty="0" err="1"/>
              <a:t>FiSH</a:t>
            </a:r>
            <a:r>
              <a:rPr lang="nl-BE" noProof="0" dirty="0"/>
              <a:t> / </a:t>
            </a:r>
            <a:r>
              <a:rPr lang="nl-BE" noProof="0" dirty="0" err="1"/>
              <a:t>RiSH</a:t>
            </a:r>
            <a:r>
              <a:rPr lang="nl-BE" noProof="0" dirty="0"/>
              <a:t> studie</a:t>
            </a:r>
          </a:p>
        </p:txBody>
      </p:sp>
      <p:sp>
        <p:nvSpPr>
          <p:cNvPr id="8" name="Rectangle 4">
            <a:extLst>
              <a:ext uri="{FF2B5EF4-FFF2-40B4-BE49-F238E27FC236}">
                <a16:creationId xmlns:a16="http://schemas.microsoft.com/office/drawing/2014/main" id="{0CFFA951-6A12-770C-6C7E-2E3C0FD0598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
        <p:nvSpPr>
          <p:cNvPr id="3" name="Marcador de contenido 3">
            <a:extLst>
              <a:ext uri="{FF2B5EF4-FFF2-40B4-BE49-F238E27FC236}">
                <a16:creationId xmlns:a16="http://schemas.microsoft.com/office/drawing/2014/main" id="{872D6EE7-41DB-4B22-3338-C3FDF621F443}"/>
              </a:ext>
            </a:extLst>
          </p:cNvPr>
          <p:cNvSpPr txBox="1">
            <a:spLocks/>
          </p:cNvSpPr>
          <p:nvPr/>
        </p:nvSpPr>
        <p:spPr bwMode="auto">
          <a:xfrm>
            <a:off x="498103" y="1599007"/>
            <a:ext cx="8964613"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b="1" noProof="0" dirty="0" err="1"/>
              <a:t>FiSH</a:t>
            </a:r>
            <a:r>
              <a:rPr lang="nl-BE" b="1" noProof="0" dirty="0"/>
              <a:t> - Proactief opsporing van personen met een handicap op basis van een algoritme</a:t>
            </a:r>
          </a:p>
          <a:p>
            <a:pPr>
              <a:lnSpc>
                <a:spcPct val="100000"/>
              </a:lnSpc>
              <a:spcBef>
                <a:spcPts val="300"/>
              </a:spcBef>
              <a:spcAft>
                <a:spcPts val="300"/>
              </a:spcAft>
            </a:pPr>
            <a:r>
              <a:rPr lang="nl-BE" noProof="0" dirty="0"/>
              <a:t>Haalbaarheidsstudie naar het identificeren van personen met een risico op een handicap (</a:t>
            </a:r>
            <a:r>
              <a:rPr lang="nl-BE" noProof="0" dirty="0" err="1"/>
              <a:t>FiSH</a:t>
            </a:r>
            <a:r>
              <a:rPr lang="nl-BE" noProof="0" dirty="0"/>
              <a:t>), uitgevoerd door het onderzoeksinstituut </a:t>
            </a:r>
            <a:r>
              <a:rPr lang="nl-BE" noProof="0" dirty="0" err="1"/>
              <a:t>Irdes</a:t>
            </a:r>
            <a:r>
              <a:rPr lang="nl-BE" noProof="0" dirty="0"/>
              <a:t>.</a:t>
            </a:r>
          </a:p>
          <a:p>
            <a:pPr>
              <a:lnSpc>
                <a:spcPct val="100000"/>
              </a:lnSpc>
              <a:spcBef>
                <a:spcPts val="300"/>
              </a:spcBef>
              <a:spcAft>
                <a:spcPts val="300"/>
              </a:spcAft>
            </a:pPr>
            <a:r>
              <a:rPr lang="nl-BE" noProof="0" dirty="0"/>
              <a:t>Ontwikkeling van een algoritme om mensen op te sporen die het risico lopen op een handicap die verband houdt met mentale, intellectuele of cognitieve stoornissen, op basis van gegevens uit het nationale systeem voor gezondheidsgegevens (SNDS).</a:t>
            </a:r>
          </a:p>
          <a:p>
            <a:pPr>
              <a:lnSpc>
                <a:spcPct val="100000"/>
              </a:lnSpc>
              <a:spcBef>
                <a:spcPts val="300"/>
              </a:spcBef>
              <a:spcAft>
                <a:spcPts val="300"/>
              </a:spcAft>
            </a:pPr>
            <a:r>
              <a:rPr lang="nl-BE" noProof="0" dirty="0"/>
              <a:t>Een </a:t>
            </a:r>
            <a:r>
              <a:rPr lang="nl-BE" b="1" noProof="0" dirty="0"/>
              <a:t>algoritme</a:t>
            </a:r>
            <a:r>
              <a:rPr lang="nl-BE" noProof="0" dirty="0"/>
              <a:t> gebaseerd op specifieke tracers :</a:t>
            </a:r>
          </a:p>
          <a:p>
            <a:pPr lvl="1">
              <a:lnSpc>
                <a:spcPct val="100000"/>
              </a:lnSpc>
              <a:spcBef>
                <a:spcPts val="300"/>
              </a:spcBef>
              <a:spcAft>
                <a:spcPts val="300"/>
              </a:spcAft>
              <a:buFont typeface="Courier New" panose="02070309020205020404" pitchFamily="49" charset="0"/>
              <a:buChar char="o"/>
            </a:pPr>
            <a:r>
              <a:rPr lang="nl-BE" b="0" noProof="0" dirty="0"/>
              <a:t>Ziekenhuisdiagnostiek.</a:t>
            </a:r>
          </a:p>
          <a:p>
            <a:pPr lvl="1">
              <a:lnSpc>
                <a:spcPct val="100000"/>
              </a:lnSpc>
              <a:spcBef>
                <a:spcPts val="300"/>
              </a:spcBef>
              <a:spcAft>
                <a:spcPts val="300"/>
              </a:spcAft>
              <a:buFont typeface="Courier New" panose="02070309020205020404" pitchFamily="49" charset="0"/>
              <a:buChar char="o"/>
            </a:pPr>
            <a:r>
              <a:rPr lang="nl-BE" b="0" noProof="0" dirty="0"/>
              <a:t>Verbruik van gerichte geneesmiddelen.</a:t>
            </a:r>
          </a:p>
          <a:p>
            <a:pPr lvl="1">
              <a:lnSpc>
                <a:spcPct val="100000"/>
              </a:lnSpc>
              <a:spcBef>
                <a:spcPts val="300"/>
              </a:spcBef>
              <a:spcAft>
                <a:spcPts val="300"/>
              </a:spcAft>
              <a:buFont typeface="Courier New" panose="02070309020205020404" pitchFamily="49" charset="0"/>
              <a:buChar char="o"/>
            </a:pPr>
            <a:r>
              <a:rPr lang="nl-BE" b="0" noProof="0" dirty="0"/>
              <a:t>Verblijven in medische en sociale instellingen.</a:t>
            </a:r>
          </a:p>
          <a:p>
            <a:pPr lvl="1">
              <a:lnSpc>
                <a:spcPct val="100000"/>
              </a:lnSpc>
              <a:spcBef>
                <a:spcPts val="300"/>
              </a:spcBef>
              <a:spcAft>
                <a:spcPts val="300"/>
              </a:spcAft>
              <a:buFont typeface="Courier New" panose="02070309020205020404" pitchFamily="49" charset="0"/>
              <a:buChar char="o"/>
            </a:pPr>
            <a:r>
              <a:rPr lang="nl-BE" b="0" noProof="0" dirty="0"/>
              <a:t>Ontvangen van de « </a:t>
            </a:r>
            <a:r>
              <a:rPr lang="nl-BE" b="0" noProof="0" dirty="0" err="1"/>
              <a:t>Allocation</a:t>
            </a:r>
            <a:r>
              <a:rPr lang="nl-BE" b="0" noProof="0" dirty="0"/>
              <a:t> </a:t>
            </a:r>
            <a:r>
              <a:rPr lang="nl-BE" b="0" noProof="0" dirty="0" err="1"/>
              <a:t>aux</a:t>
            </a:r>
            <a:r>
              <a:rPr lang="nl-BE" b="0" noProof="0" dirty="0"/>
              <a:t> </a:t>
            </a:r>
            <a:r>
              <a:rPr lang="nl-BE" b="0" noProof="0" dirty="0" err="1"/>
              <a:t>Adultes</a:t>
            </a:r>
            <a:r>
              <a:rPr lang="nl-BE" b="0" noProof="0" dirty="0"/>
              <a:t> </a:t>
            </a:r>
            <a:r>
              <a:rPr lang="nl-BE" b="0" noProof="0" dirty="0" err="1"/>
              <a:t>Handicapées</a:t>
            </a:r>
            <a:r>
              <a:rPr lang="nl-BE" b="0" noProof="0" dirty="0"/>
              <a:t> (AAH) ».</a:t>
            </a:r>
          </a:p>
          <a:p>
            <a:pPr marL="0" indent="0">
              <a:lnSpc>
                <a:spcPct val="100000"/>
              </a:lnSpc>
              <a:spcBef>
                <a:spcPts val="300"/>
              </a:spcBef>
              <a:spcAft>
                <a:spcPts val="300"/>
              </a:spcAft>
              <a:buNone/>
            </a:pPr>
            <a:r>
              <a:rPr lang="nl-BE" noProof="0" dirty="0"/>
              <a:t>Het werk dat is begonnen met het Fish-project zal worden voortgezet binnen het </a:t>
            </a:r>
            <a:r>
              <a:rPr lang="nl-BE" b="1" noProof="0" dirty="0" err="1"/>
              <a:t>Rish</a:t>
            </a:r>
            <a:r>
              <a:rPr lang="nl-BE" b="1" noProof="0" dirty="0"/>
              <a:t>-project ((</a:t>
            </a:r>
            <a:r>
              <a:rPr lang="nl-BE" b="1" noProof="0" dirty="0" err="1"/>
              <a:t>Réalisation</a:t>
            </a:r>
            <a:r>
              <a:rPr lang="nl-BE" b="1" noProof="0" dirty="0"/>
              <a:t> </a:t>
            </a:r>
            <a:r>
              <a:rPr lang="nl-BE" b="1" noProof="0" dirty="0" err="1"/>
              <a:t>d'identification</a:t>
            </a:r>
            <a:r>
              <a:rPr lang="nl-BE" b="1" noProof="0" dirty="0"/>
              <a:t> des </a:t>
            </a:r>
            <a:r>
              <a:rPr lang="nl-BE" b="1" noProof="0" dirty="0" err="1"/>
              <a:t>personnes</a:t>
            </a:r>
            <a:r>
              <a:rPr lang="nl-BE" b="1" noProof="0" dirty="0"/>
              <a:t> en </a:t>
            </a:r>
            <a:r>
              <a:rPr lang="nl-BE" b="1" noProof="0" dirty="0" err="1"/>
              <a:t>situation</a:t>
            </a:r>
            <a:r>
              <a:rPr lang="nl-BE" b="1" noProof="0" dirty="0"/>
              <a:t> de handicap)</a:t>
            </a:r>
            <a:r>
              <a:rPr lang="nl-BE" noProof="0" dirty="0"/>
              <a:t>, met de steun van de Health Data Hub (HDH) als onderdeel van het </a:t>
            </a:r>
            <a:r>
              <a:rPr lang="nl-BE" noProof="0" dirty="0" err="1"/>
              <a:t>Boas</a:t>
            </a:r>
            <a:r>
              <a:rPr lang="nl-BE" noProof="0" dirty="0"/>
              <a:t>-programma (Bibliothèque </a:t>
            </a:r>
            <a:r>
              <a:rPr lang="nl-BE" noProof="0" dirty="0" err="1"/>
              <a:t>ouverte</a:t>
            </a:r>
            <a:r>
              <a:rPr lang="nl-BE" noProof="0" dirty="0"/>
              <a:t> </a:t>
            </a:r>
            <a:r>
              <a:rPr lang="nl-BE" noProof="0" dirty="0" err="1"/>
              <a:t>d'algorithmes</a:t>
            </a:r>
            <a:r>
              <a:rPr lang="nl-BE" noProof="0" dirty="0"/>
              <a:t> en santé), om de programma's beschikbaar te maken en de ontwikkelde algoritmen operationeel te maken.</a:t>
            </a:r>
          </a:p>
          <a:p>
            <a:pPr marL="0" indent="0">
              <a:lnSpc>
                <a:spcPct val="100000"/>
              </a:lnSpc>
              <a:spcBef>
                <a:spcPts val="300"/>
              </a:spcBef>
              <a:spcAft>
                <a:spcPts val="300"/>
              </a:spcAft>
              <a:buNone/>
            </a:pPr>
            <a:r>
              <a:rPr lang="nl-BE" noProof="0" dirty="0"/>
              <a:t>De reproduceerbaarheid in België hangt af van de kwaliteit van de beschikbare gezondheidsgegevens.</a:t>
            </a:r>
          </a:p>
        </p:txBody>
      </p:sp>
      <p:pic>
        <p:nvPicPr>
          <p:cNvPr id="5" name="Picture 2" descr="IRDES (@irdes) / X">
            <a:extLst>
              <a:ext uri="{FF2B5EF4-FFF2-40B4-BE49-F238E27FC236}">
                <a16:creationId xmlns:a16="http://schemas.microsoft.com/office/drawing/2014/main" id="{F45C60B0-8FE4-712B-60FE-3B3F5B033A1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304" y="0"/>
            <a:ext cx="1856646" cy="185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91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BED81-0EB3-BC8F-6745-326941DC4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4A6F4-18AC-4D27-31EE-50F5D9FF7BDB}"/>
              </a:ext>
            </a:extLst>
          </p:cNvPr>
          <p:cNvSpPr>
            <a:spLocks noGrp="1"/>
          </p:cNvSpPr>
          <p:nvPr>
            <p:ph type="title"/>
          </p:nvPr>
        </p:nvSpPr>
        <p:spPr/>
        <p:txBody>
          <a:bodyPr/>
          <a:lstStyle/>
          <a:p>
            <a:r>
              <a:rPr lang="nl-BE" noProof="0" dirty="0"/>
              <a:t>Project 7. AI-tools inzetten om potentiële rechthebbenden te identificeren en de toewijzing van rechten te automatiseren (3/4)</a:t>
            </a:r>
          </a:p>
        </p:txBody>
      </p:sp>
      <p:sp>
        <p:nvSpPr>
          <p:cNvPr id="6" name="Rectangle 5">
            <a:extLst>
              <a:ext uri="{FF2B5EF4-FFF2-40B4-BE49-F238E27FC236}">
                <a16:creationId xmlns:a16="http://schemas.microsoft.com/office/drawing/2014/main" id="{C1BB942A-D38A-A103-7BD2-9BA60254942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054801DB-71E7-3EA4-A158-5A88FC08BF4D}"/>
              </a:ext>
            </a:extLst>
          </p:cNvPr>
          <p:cNvGraphicFramePr>
            <a:graphicFrameLocks noGrp="1"/>
          </p:cNvGraphicFramePr>
          <p:nvPr>
            <p:extLst>
              <p:ext uri="{D42A27DB-BD31-4B8C-83A1-F6EECF244321}">
                <p14:modId xmlns:p14="http://schemas.microsoft.com/office/powerpoint/2010/main" val="1438514025"/>
              </p:ext>
            </p:extLst>
          </p:nvPr>
        </p:nvGraphicFramePr>
        <p:xfrm>
          <a:off x="484174" y="1592263"/>
          <a:ext cx="8964000" cy="43891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7.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nl-BE" sz="1200" b="1" noProof="0" dirty="0"/>
                        <a:t>Actie 7.2: De toekenning van secundaire of afgeleide rechten automatiseren </a:t>
                      </a:r>
                      <a:br>
                        <a:rPr lang="nl-BE" sz="1200" noProof="0" dirty="0"/>
                      </a:br>
                      <a:r>
                        <a:rPr lang="nl-BE" sz="1200" noProof="0" dirty="0"/>
                        <a:t>Deze actie is erop gericht de toegang van rechthebbenden tot bepaalde secundaire of afgeleide rechten te vereenvoudigen en te versnellen door de toewijzing ervan te automatiseren. Met behulp van digitale instrumenten en krachtige algoritmen is het de bedoeling om de administratieve procedures, de verwerkingstijden en de stress die vaak gepaard gaan met de procedures te verminderen en tegelijkertijd een eerlijkere toegang tot de voordelen te garanderen. Ook hier zal de prioriteit liggen bij het identificeren van de rechten die geautomatiseerd kunnen worden door de secundaire of afgeleide rechten in kaart te brengen die automatisch toegekend kunnen worden op basis van het in aanmerking komen voor een hoofdrecht en door duidelijke en objectieve toekenningscriteria op te stellen om elk risico op fouten of onrechtvaardigheid te vermijden. Het doel is om systemen te ontwerpen die automatisch kunnen detecteren of iemand in aanmerking komt voor secundaire rechten zodra een hoofdrecht is toegekend, en om deze functies te integreren in bestaande administratieve beheersystemen om dubbel werk te voorkomen.</a:t>
                      </a:r>
                    </a:p>
                    <a:p>
                      <a:pPr marL="180975" indent="0">
                        <a:buFont typeface="Arial" panose="020B0604020202020204" pitchFamily="34" charset="0"/>
                        <a:buNone/>
                      </a:pPr>
                      <a:r>
                        <a:rPr lang="nl-BE" sz="1200" noProof="0" dirty="0"/>
                        <a:t>Een praktisch voorbeeld is het "</a:t>
                      </a:r>
                      <a:r>
                        <a:rPr lang="nl-BE" sz="1200" i="1" noProof="0" dirty="0" err="1"/>
                        <a:t>Sistema</a:t>
                      </a:r>
                      <a:r>
                        <a:rPr lang="nl-BE" sz="1200" i="1" noProof="0" dirty="0"/>
                        <a:t> de </a:t>
                      </a:r>
                      <a:r>
                        <a:rPr lang="nl-BE" sz="1200" i="1" noProof="0" dirty="0" err="1"/>
                        <a:t>Identificación</a:t>
                      </a:r>
                      <a:r>
                        <a:rPr lang="nl-BE" sz="1200" i="1" noProof="0" dirty="0"/>
                        <a:t> y </a:t>
                      </a:r>
                      <a:r>
                        <a:rPr lang="nl-BE" sz="1200" i="1" noProof="0" dirty="0" err="1"/>
                        <a:t>Selección</a:t>
                      </a:r>
                      <a:r>
                        <a:rPr lang="nl-BE" sz="1200" i="1" noProof="0" dirty="0"/>
                        <a:t> de </a:t>
                      </a:r>
                      <a:r>
                        <a:rPr lang="nl-BE" sz="1200" i="1" noProof="0" dirty="0" err="1"/>
                        <a:t>Beneficiarios</a:t>
                      </a:r>
                      <a:r>
                        <a:rPr lang="nl-BE" sz="1200" i="1" noProof="0" dirty="0"/>
                        <a:t> </a:t>
                      </a:r>
                      <a:r>
                        <a:rPr lang="nl-BE" sz="1200" noProof="0" dirty="0"/>
                        <a:t>(SISBEN)", een Colombiaans hulpmiddel gebaseerd op algoritmes om complexe sociaaleconomische gegevens te analyseren, rechthebbenden te classificeren op basis van scores en te anticiperen op hun behoeften. Het algoritme identificeert kwetsbare bevolkingsgroepen en kent hen automatisch sociale rechten toe (gezondheid, onderwijs, huisvesting, enz.). De gegevens worden verzameld via sociaaleconomische enquêtes en de SISBEN-scores worden gebruikt om te bepalen of mensen in aanmerking komen voor verschillende sociale programma's, zonder extra stappen. In de praktijk komt dit neer op het voorspellen van potentiële rechthebbenden met behulp van statistische modellen en leeralgoritmen.</a:t>
                      </a:r>
                    </a:p>
                    <a:p>
                      <a:pPr marL="180975" indent="0">
                        <a:buFont typeface="Arial" panose="020B0604020202020204" pitchFamily="34" charset="0"/>
                        <a:buNone/>
                      </a:pPr>
                      <a:r>
                        <a:rPr lang="nl-BE" sz="1200" noProof="0" dirty="0"/>
                        <a:t>Op dit moment is het Belgische systeem gefragmenteerd, waardoor de automatische toekenning van deze secundaire of afgeleide rechten vaak moeilijk te implementeren is, aangezien dit afhankelijk is van andere </a:t>
                      </a:r>
                      <a:r>
                        <a:rPr lang="nl-BE" sz="1200" noProof="0" dirty="0" err="1"/>
                        <a:t>FOD's</a:t>
                      </a:r>
                      <a:r>
                        <a:rPr lang="nl-BE" sz="1200" noProof="0" dirty="0"/>
                        <a:t> op federaal niveau en ook van de gewesten en zelfs de gemeenten. Dit soort voorstellen vereist daarom een </a:t>
                      </a:r>
                      <a:r>
                        <a:rPr lang="nl-BE" sz="1200" noProof="0" dirty="0" err="1"/>
                        <a:t>interinstitutioneel</a:t>
                      </a:r>
                      <a:r>
                        <a:rPr lang="nl-BE" sz="1200" noProof="0" dirty="0"/>
                        <a:t> akkoord (zie </a:t>
                      </a:r>
                      <a:r>
                        <a:rPr lang="nl-BE" sz="1200" i="1" noProof="0" dirty="0"/>
                        <a:t>Actie 11.1</a:t>
                      </a:r>
                      <a:r>
                        <a:rPr lang="nl-BE" sz="1200" noProof="0" dirty="0"/>
                        <a:t>) en wetswijzigingen (zie </a:t>
                      </a:r>
                      <a:r>
                        <a:rPr lang="nl-BE" sz="1200" i="1" noProof="0" dirty="0"/>
                        <a:t>Actie 10.1</a:t>
                      </a:r>
                      <a:r>
                        <a:rPr lang="nl-BE" sz="1200" noProof="0" dirty="0"/>
                        <a:t>). Er moet echter worden opgemerkt dat de toekenning van een bijkomende toelage voor gehandicapte kinderen automatisch is voor Vlaanderen en Brussel en aan de gang is voor de AVIQ. Bovendien maakt het initiatief van de </a:t>
                      </a:r>
                      <a:r>
                        <a:rPr lang="nl-BE" sz="1200" b="0" noProof="0" dirty="0"/>
                        <a:t>geharmoniseerde statuten van de KSZ het </a:t>
                      </a:r>
                      <a:r>
                        <a:rPr lang="nl-BE" sz="1200" noProof="0" dirty="0"/>
                        <a:t>mogelijk om toegang te krijgen tot de gegevens van de drie regio’s met betrekking tot deze bijkomende toelagen.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48580262"/>
                  </a:ext>
                </a:extLst>
              </a:tr>
            </a:tbl>
          </a:graphicData>
        </a:graphic>
      </p:graphicFrame>
      <p:sp>
        <p:nvSpPr>
          <p:cNvPr id="4" name="Star: 5 Points 3">
            <a:extLst>
              <a:ext uri="{FF2B5EF4-FFF2-40B4-BE49-F238E27FC236}">
                <a16:creationId xmlns:a16="http://schemas.microsoft.com/office/drawing/2014/main" id="{9DF91B93-BF41-A0BF-C810-2007DFEB5A39}"/>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3355012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72D05-71C8-2B6E-75A9-79D424CB0539}"/>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E21D6A77-CD52-B181-82D7-1D8213B82D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4225" y="990418"/>
            <a:ext cx="2571750"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FA85728-073F-73B0-CC88-A93B40BDBEA9}"/>
              </a:ext>
            </a:extLst>
          </p:cNvPr>
          <p:cNvSpPr>
            <a:spLocks noGrp="1"/>
          </p:cNvSpPr>
          <p:nvPr>
            <p:ph type="title"/>
          </p:nvPr>
        </p:nvSpPr>
        <p:spPr/>
        <p:txBody>
          <a:bodyPr/>
          <a:lstStyle/>
          <a:p>
            <a:r>
              <a:rPr lang="nl-BE" noProof="0" dirty="0" err="1"/>
              <a:t>Sistema</a:t>
            </a:r>
            <a:r>
              <a:rPr lang="nl-BE" noProof="0" dirty="0"/>
              <a:t> de </a:t>
            </a:r>
            <a:r>
              <a:rPr lang="nl-BE" noProof="0" dirty="0" err="1"/>
              <a:t>Identificación</a:t>
            </a:r>
            <a:r>
              <a:rPr lang="nl-BE" noProof="0" dirty="0"/>
              <a:t> y </a:t>
            </a:r>
            <a:r>
              <a:rPr lang="nl-BE" noProof="0" dirty="0" err="1"/>
              <a:t>Selección</a:t>
            </a:r>
            <a:r>
              <a:rPr lang="nl-BE" noProof="0" dirty="0"/>
              <a:t> de </a:t>
            </a:r>
            <a:r>
              <a:rPr lang="nl-BE" noProof="0" dirty="0" err="1"/>
              <a:t>Beneficiarios</a:t>
            </a:r>
            <a:r>
              <a:rPr lang="nl-BE" noProof="0" dirty="0"/>
              <a:t> (SISBEN) (CO)</a:t>
            </a:r>
          </a:p>
        </p:txBody>
      </p:sp>
      <p:sp>
        <p:nvSpPr>
          <p:cNvPr id="8" name="Rectangle 4">
            <a:extLst>
              <a:ext uri="{FF2B5EF4-FFF2-40B4-BE49-F238E27FC236}">
                <a16:creationId xmlns:a16="http://schemas.microsoft.com/office/drawing/2014/main" id="{9F9381A3-3B67-09EB-9F6B-64B96ED7EC2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
        <p:nvSpPr>
          <p:cNvPr id="3" name="Marcador de contenido 3">
            <a:extLst>
              <a:ext uri="{FF2B5EF4-FFF2-40B4-BE49-F238E27FC236}">
                <a16:creationId xmlns:a16="http://schemas.microsoft.com/office/drawing/2014/main" id="{CC4F6B64-D201-33F5-819C-DFC4AE3A5D9A}"/>
              </a:ext>
            </a:extLst>
          </p:cNvPr>
          <p:cNvSpPr txBox="1">
            <a:spLocks/>
          </p:cNvSpPr>
          <p:nvPr/>
        </p:nvSpPr>
        <p:spPr bwMode="auto">
          <a:xfrm>
            <a:off x="498103" y="1599007"/>
            <a:ext cx="704569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b="1" noProof="0" dirty="0" err="1"/>
              <a:t>Sisbén</a:t>
            </a:r>
            <a:r>
              <a:rPr lang="nl-BE" noProof="0" dirty="0"/>
              <a:t> is het identificatiesysteem voor potentiële rechthebbenden van sociale programma's, waarmee de bevolking kan worden geclassificeerd op basis van hun levensomstandigheden en inkomen. Deze classificatie wordt gebruikt om sociale investeringen te richten en ervoor te zorgen dat deze terechtkomen bij degenen die ze het hardst nodig hebben.</a:t>
            </a:r>
          </a:p>
        </p:txBody>
      </p:sp>
      <p:sp>
        <p:nvSpPr>
          <p:cNvPr id="4" name="Marcador de contenido 3">
            <a:extLst>
              <a:ext uri="{FF2B5EF4-FFF2-40B4-BE49-F238E27FC236}">
                <a16:creationId xmlns:a16="http://schemas.microsoft.com/office/drawing/2014/main" id="{36912D7F-2502-00C4-FF65-1CEEABD5C2E8}"/>
              </a:ext>
            </a:extLst>
          </p:cNvPr>
          <p:cNvSpPr txBox="1">
            <a:spLocks/>
          </p:cNvSpPr>
          <p:nvPr/>
        </p:nvSpPr>
        <p:spPr bwMode="auto">
          <a:xfrm>
            <a:off x="499268" y="2903922"/>
            <a:ext cx="8964613"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b="1" noProof="0" dirty="0"/>
              <a:t>Hoe werkt het ?</a:t>
            </a:r>
            <a:endParaRPr lang="nl-BE" noProof="0" dirty="0"/>
          </a:p>
          <a:p>
            <a:pPr>
              <a:lnSpc>
                <a:spcPct val="100000"/>
              </a:lnSpc>
              <a:spcBef>
                <a:spcPts val="300"/>
              </a:spcBef>
              <a:spcAft>
                <a:spcPts val="300"/>
              </a:spcAft>
            </a:pPr>
            <a:r>
              <a:rPr lang="nl-BE" noProof="0" dirty="0" err="1"/>
              <a:t>Sisbén</a:t>
            </a:r>
            <a:r>
              <a:rPr lang="nl-BE" noProof="0" dirty="0"/>
              <a:t> is een systeem dat gebruikmaakt van gespecialiseerde technische en statistische hulpmiddelen. Met behulp van deze middelen wordt de bevolking geïdentificeerd, geclassificeerd en geordend op basis van haar </a:t>
            </a:r>
            <a:r>
              <a:rPr lang="nl-BE" noProof="0" dirty="0" err="1"/>
              <a:t>sociaal-economische</a:t>
            </a:r>
            <a:r>
              <a:rPr lang="nl-BE" noProof="0" dirty="0"/>
              <a:t> situatie.</a:t>
            </a:r>
          </a:p>
          <a:p>
            <a:pPr>
              <a:lnSpc>
                <a:spcPct val="100000"/>
              </a:lnSpc>
              <a:spcBef>
                <a:spcPts val="300"/>
              </a:spcBef>
              <a:spcAft>
                <a:spcPts val="300"/>
              </a:spcAft>
            </a:pPr>
            <a:r>
              <a:rPr lang="nl-BE" noProof="0" dirty="0"/>
              <a:t>Iedereen met een geldig document die in een privéwoning woont, kan zich bij </a:t>
            </a:r>
            <a:r>
              <a:rPr lang="nl-BE" noProof="0" dirty="0" err="1"/>
              <a:t>Sisbén</a:t>
            </a:r>
            <a:r>
              <a:rPr lang="nl-BE" noProof="0" dirty="0"/>
              <a:t> registreren in de databank. Zodra de registratie is voltooid, wordt de groep van de persoon gegenereerd. Deze groep komt overeen met de leefomstandigheden en het inkomen van het huishouden.</a:t>
            </a:r>
          </a:p>
          <a:p>
            <a:pPr marL="0" indent="0">
              <a:lnSpc>
                <a:spcPct val="100000"/>
              </a:lnSpc>
              <a:spcBef>
                <a:spcPts val="300"/>
              </a:spcBef>
              <a:spcAft>
                <a:spcPts val="300"/>
              </a:spcAft>
              <a:buNone/>
            </a:pPr>
            <a:r>
              <a:rPr lang="nl-BE" noProof="0" dirty="0"/>
              <a:t>De </a:t>
            </a:r>
            <a:r>
              <a:rPr lang="nl-BE" noProof="0" dirty="0" err="1"/>
              <a:t>Sisbén</a:t>
            </a:r>
            <a:r>
              <a:rPr lang="nl-BE" noProof="0" dirty="0"/>
              <a:t>-databank </a:t>
            </a:r>
            <a:r>
              <a:rPr lang="nl-BE" b="1" noProof="0" dirty="0"/>
              <a:t>vormt een referentiepunt </a:t>
            </a:r>
            <a:r>
              <a:rPr lang="nl-BE" noProof="0" dirty="0"/>
              <a:t>op basis waarvan de verschillende programma's van de overheidsinstanties de voorwaarden vaststellen voor de selectie van rechthebbenden en de toekenning van voordelen in overeenstemming met de regelgeving en parameters die voor deze instanties beschikbaar zijn.</a:t>
            </a:r>
          </a:p>
          <a:p>
            <a:pPr marL="0" indent="0">
              <a:lnSpc>
                <a:spcPct val="100000"/>
              </a:lnSpc>
              <a:spcBef>
                <a:spcPts val="300"/>
              </a:spcBef>
              <a:spcAft>
                <a:spcPts val="300"/>
              </a:spcAft>
              <a:buNone/>
            </a:pPr>
            <a:r>
              <a:rPr lang="nl-BE" noProof="0" dirty="0"/>
              <a:t>Bovendien zijn </a:t>
            </a:r>
            <a:r>
              <a:rPr lang="nl-BE" b="1" noProof="0" dirty="0"/>
              <a:t>alle persoonlijke gegevens beschikbaar op een burgerportaal</a:t>
            </a:r>
            <a:r>
              <a:rPr lang="nl-BE" noProof="0" dirty="0"/>
              <a:t>. Daar kan iedereen controleren of hij of zij in de databank is ingeschreven, de in de databank aanwezige informatie raadplegen en een hele reeks aanvragen indienen.</a:t>
            </a:r>
          </a:p>
        </p:txBody>
      </p:sp>
    </p:spTree>
    <p:extLst>
      <p:ext uri="{BB962C8B-B14F-4D97-AF65-F5344CB8AC3E}">
        <p14:creationId xmlns:p14="http://schemas.microsoft.com/office/powerpoint/2010/main" val="2963943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D197B-1957-9D23-46BB-1451BAF24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228C8-4E7F-4BF2-F3F2-EB4670199FF6}"/>
              </a:ext>
            </a:extLst>
          </p:cNvPr>
          <p:cNvSpPr>
            <a:spLocks noGrp="1"/>
          </p:cNvSpPr>
          <p:nvPr>
            <p:ph type="title"/>
          </p:nvPr>
        </p:nvSpPr>
        <p:spPr/>
        <p:txBody>
          <a:bodyPr/>
          <a:lstStyle/>
          <a:p>
            <a:r>
              <a:rPr lang="nl-BE" noProof="0" dirty="0"/>
              <a:t>Project 7. AI-tools inzetten om potentiële rechthebbenden te identificeren en de toewijzing van rechten te automatiseren (4/4)</a:t>
            </a:r>
          </a:p>
        </p:txBody>
      </p:sp>
      <p:sp>
        <p:nvSpPr>
          <p:cNvPr id="6" name="Rectangle 5">
            <a:extLst>
              <a:ext uri="{FF2B5EF4-FFF2-40B4-BE49-F238E27FC236}">
                <a16:creationId xmlns:a16="http://schemas.microsoft.com/office/drawing/2014/main" id="{3431E4A3-028D-4AFB-F19E-0A4C6B3515E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EC4F591E-0830-2969-6794-51C64C65307C}"/>
              </a:ext>
            </a:extLst>
          </p:cNvPr>
          <p:cNvGraphicFramePr>
            <a:graphicFrameLocks noGrp="1"/>
          </p:cNvGraphicFramePr>
          <p:nvPr>
            <p:extLst>
              <p:ext uri="{D42A27DB-BD31-4B8C-83A1-F6EECF244321}">
                <p14:modId xmlns:p14="http://schemas.microsoft.com/office/powerpoint/2010/main" val="3185118934"/>
              </p:ext>
            </p:extLst>
          </p:nvPr>
        </p:nvGraphicFramePr>
        <p:xfrm>
          <a:off x="484174" y="1592263"/>
          <a:ext cx="8964000" cy="21031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7.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7.1: Proactief identificeren van potentiële rechthebbenden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mensen die proactief werden geïdentificeerd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Conversion </a:t>
                      </a:r>
                      <a:r>
                        <a:rPr lang="nl-BE" sz="1200" noProof="0" dirty="0" err="1"/>
                        <a:t>rate</a:t>
                      </a:r>
                      <a:r>
                        <a:rPr lang="nl-BE" sz="1200" noProof="0" dirty="0"/>
                        <a:t>: Percentage mensen waarvan is vastgesteld dat ze in aanmerking komen en die daadwerkelijk een aanvraag indienen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Slagingspercentage voor aanvragen: percentage mensen waarvan is vastgesteld dat ze in aanmerking komen, die een aanvraag indienen en een positief advies ontvangen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7.2: De toekenning van secundaire of afgeleide rechten automatiseren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rechten geïdentificeerd voor automatisering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daadwerkelijk geautomatiseerde rechten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Toename van het aantal mensen die deze geïdentificeerde rechten krijgen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80638299"/>
                  </a:ext>
                </a:extLst>
              </a:tr>
            </a:tbl>
          </a:graphicData>
        </a:graphic>
      </p:graphicFrame>
    </p:spTree>
    <p:extLst>
      <p:ext uri="{BB962C8B-B14F-4D97-AF65-F5344CB8AC3E}">
        <p14:creationId xmlns:p14="http://schemas.microsoft.com/office/powerpoint/2010/main" val="1773811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F7EF-F83C-3294-F591-04EF04A6C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F7BFB-3121-46EB-D6AB-F601240FBA82}"/>
              </a:ext>
            </a:extLst>
          </p:cNvPr>
          <p:cNvSpPr>
            <a:spLocks noGrp="1"/>
          </p:cNvSpPr>
          <p:nvPr>
            <p:ph type="title"/>
          </p:nvPr>
        </p:nvSpPr>
        <p:spPr/>
        <p:txBody>
          <a:bodyPr/>
          <a:lstStyle/>
          <a:p>
            <a:r>
              <a:rPr lang="nl-BE" noProof="0" dirty="0"/>
              <a:t>Project 8. Versterking van de digitale hulpmiddelen van DG HAN (1/5)</a:t>
            </a:r>
          </a:p>
        </p:txBody>
      </p:sp>
      <p:sp>
        <p:nvSpPr>
          <p:cNvPr id="6" name="Rectangle 5">
            <a:extLst>
              <a:ext uri="{FF2B5EF4-FFF2-40B4-BE49-F238E27FC236}">
                <a16:creationId xmlns:a16="http://schemas.microsoft.com/office/drawing/2014/main" id="{13CCADC6-A390-B143-2D90-33609248273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B6B6EC37-845F-6C12-7456-7261048AD7D9}"/>
              </a:ext>
            </a:extLst>
          </p:cNvPr>
          <p:cNvGraphicFramePr>
            <a:graphicFrameLocks noGrp="1"/>
          </p:cNvGraphicFramePr>
          <p:nvPr>
            <p:extLst>
              <p:ext uri="{D42A27DB-BD31-4B8C-83A1-F6EECF244321}">
                <p14:modId xmlns:p14="http://schemas.microsoft.com/office/powerpoint/2010/main" val="258250463"/>
              </p:ext>
            </p:extLst>
          </p:nvPr>
        </p:nvGraphicFramePr>
        <p:xfrm>
          <a:off x="484174" y="1592263"/>
          <a:ext cx="8993202" cy="505460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8. Versterking van de digitale hulpmiddelen van de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noProof="0" dirty="0"/>
                        <a:t>Niveau</a:t>
                      </a:r>
                      <a:r>
                        <a:rPr lang="nl-BE" sz="1200" noProof="0" dirty="0"/>
                        <a:t>: Ontwerp van administratieve en evaluatieprocessen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noProof="0" dirty="0"/>
                        <a:t>Tijdens de analyse van het veld werd duidelijk dat de huidige digitale hulpmiddelen nog steeds niet geschikt zijn voor het registreren en </a:t>
                      </a:r>
                      <a:r>
                        <a:rPr lang="nl-BE" sz="1200" noProof="0" dirty="0">
                          <a:solidFill>
                            <a:schemeClr val="tx1"/>
                          </a:solidFill>
                        </a:rPr>
                        <a:t>opvolgen van claims. </a:t>
                      </a:r>
                      <a:r>
                        <a:rPr lang="nl-BE" sz="1200" noProof="0" dirty="0" err="1">
                          <a:solidFill>
                            <a:schemeClr val="tx1"/>
                          </a:solidFill>
                        </a:rPr>
                        <a:t>MyHandicap</a:t>
                      </a:r>
                      <a:r>
                        <a:rPr lang="nl-BE" sz="1200" noProof="0" dirty="0">
                          <a:solidFill>
                            <a:schemeClr val="tx1"/>
                          </a:solidFill>
                        </a:rPr>
                        <a:t> is vaak moeilijk te gebruiken voor rechthebbenden en zelfs voor ondersteunende professionals. Bovendien kunnen het aanvraagproces en de dossiers er nog niet doeltreffend mee worden opgevolgd. DG HAN is ook bezig met het moderniseren van zijn digitale diensten om de beoordelingen te versnellen en de toegang tot informatie te verbeteren, bijvoorbeeld met de ontwikkeling van zijn nieuwe interne software TRIA (ter vervanging van TETRA) en de vernieuwing van de website van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a:t>
                      </a:r>
                    </a:p>
                    <a:p>
                      <a:r>
                        <a:rPr lang="nl-BE" sz="1200" noProof="0" dirty="0"/>
                        <a:t>Dit project is gericht op het moderniseren van de digitale hulpmiddelen van de DG HAN om te voldoen aan de behoeften van rechthebbenden en interne teams, en tegelijkertijd de transparantie, toegankelijkheid en efficiëntie van de diensten te verbeteren. Het is gebaseerd op een combinatie van verbeteringen aan bestaande tools en voortdurende ontwikkelingen om soepel en inclusief casemanagement te garanderen. De belangrijkste tools voor dit project zijn :</a:t>
                      </a:r>
                    </a:p>
                    <a:p>
                      <a:pPr marL="171450" indent="-171450">
                        <a:buFont typeface="Wingdings" panose="05000000000000000000" pitchFamily="2" charset="2"/>
                        <a:buChar char="Ø"/>
                      </a:pPr>
                      <a:r>
                        <a:rPr lang="nl-BE" sz="1200" noProof="0" dirty="0" err="1"/>
                        <a:t>MyHandicap</a:t>
                      </a:r>
                      <a:endParaRPr lang="nl-BE" sz="1200" noProof="0" dirty="0"/>
                    </a:p>
                    <a:p>
                      <a:pPr marL="171450" indent="-171450">
                        <a:buFont typeface="Wingdings" panose="05000000000000000000" pitchFamily="2" charset="2"/>
                        <a:buChar char="Ø"/>
                      </a:pPr>
                      <a:r>
                        <a:rPr lang="nl-BE" sz="1200" noProof="0" dirty="0"/>
                        <a:t>TRIA (ter vervanging van TETRA)</a:t>
                      </a:r>
                    </a:p>
                    <a:p>
                      <a:pPr marL="171450" indent="-171450">
                        <a:buFont typeface="Wingdings" panose="05000000000000000000" pitchFamily="2" charset="2"/>
                        <a:buChar char="Ø"/>
                      </a:pPr>
                      <a:r>
                        <a:rPr lang="nl-BE" sz="1200" noProof="0" dirty="0"/>
                        <a:t>Website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r>
                        <a:rPr lang="nl-BE" sz="1200" b="0" kern="1200" noProof="0" dirty="0">
                          <a:solidFill>
                            <a:schemeClr val="tx1"/>
                          </a:solidFill>
                          <a:latin typeface="+mn-lt"/>
                          <a:ea typeface="+mn-ea"/>
                          <a:cs typeface="+mn-cs"/>
                        </a:rPr>
                        <a:t>Dit project is gericht op het verminderen van primaire en secundaire NTU door het verbeteren van de digitale platforms die door rechthebbenden en professionals worden gebruikt. Het doel is om de toegankelijkheid, duidelijkheid en effectiviteit van digitale tools te optimaliseren, zodat technische obstakels of een gebrek aan transparantie de toegang tot rechten niet belemmeren. Het verwachte effect is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Een soepelere gebruikerservaring, waardoor meer aanvragers worden aangemoedigd om hun aanvraag in te dienen en af te ronden.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Het bijhouden van de status van hun claims geeft aanvragers gemoedsrust tijdens het hele proces en voorkomt dat ze afhaken omdat ze ontmoedigd zijn. Tegelijkertijd zou het ook de werkdruk van </a:t>
                      </a:r>
                      <a:r>
                        <a:rPr lang="nl-BE" sz="1200" b="0" i="1" kern="1200" noProof="0" dirty="0">
                          <a:solidFill>
                            <a:schemeClr val="tx1"/>
                          </a:solidFill>
                          <a:latin typeface="+mn-lt"/>
                          <a:ea typeface="+mn-ea"/>
                          <a:cs typeface="+mn-cs"/>
                        </a:rPr>
                        <a:t>call </a:t>
                      </a:r>
                      <a:r>
                        <a:rPr lang="nl-BE" sz="1200" b="0" i="1" kern="1200" noProof="0" dirty="0" err="1">
                          <a:solidFill>
                            <a:schemeClr val="tx1"/>
                          </a:solidFill>
                          <a:latin typeface="+mn-lt"/>
                          <a:ea typeface="+mn-ea"/>
                          <a:cs typeface="+mn-cs"/>
                        </a:rPr>
                        <a:t>takers</a:t>
                      </a:r>
                      <a:r>
                        <a:rPr lang="nl-BE" sz="1200" b="0" i="1" kern="1200" noProof="0" dirty="0">
                          <a:solidFill>
                            <a:schemeClr val="tx1"/>
                          </a:solidFill>
                          <a:latin typeface="+mn-lt"/>
                          <a:ea typeface="+mn-ea"/>
                          <a:cs typeface="+mn-cs"/>
                        </a:rPr>
                        <a:t> </a:t>
                      </a:r>
                      <a:r>
                        <a:rPr lang="nl-BE" sz="1200" b="0" kern="1200" noProof="0" dirty="0">
                          <a:solidFill>
                            <a:schemeClr val="tx1"/>
                          </a:solidFill>
                          <a:latin typeface="+mn-lt"/>
                          <a:ea typeface="+mn-ea"/>
                          <a:cs typeface="+mn-cs"/>
                        </a:rPr>
                        <a:t>verminderen, die dit soort vragen niet meer hoeven te beantwoorden.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Door het optimaliseren van interne tools kunnen we dossiers efficiënter beheren, vertragingen beperken en de transparantie in de verwerking van aanvragen vergroten. Hierdoor kunnen professionals meer aanvragen op een meer optimale manier verwerken.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53FE4FFD-5E04-2DDA-DA67-5507AFED7292}"/>
              </a:ext>
            </a:extLst>
          </p:cNvPr>
          <p:cNvSpPr/>
          <p:nvPr/>
        </p:nvSpPr>
        <p:spPr bwMode="auto">
          <a:xfrm>
            <a:off x="5710725" y="4941816"/>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3E92DAB5-C543-974B-9769-2DF0C9E810BA}"/>
              </a:ext>
            </a:extLst>
          </p:cNvPr>
          <p:cNvSpPr/>
          <p:nvPr/>
        </p:nvSpPr>
        <p:spPr bwMode="auto">
          <a:xfrm>
            <a:off x="6958500" y="4941816"/>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FA901C4D-CAED-2C6A-8569-021EF697C32D}"/>
              </a:ext>
            </a:extLst>
          </p:cNvPr>
          <p:cNvSpPr/>
          <p:nvPr/>
        </p:nvSpPr>
        <p:spPr bwMode="auto">
          <a:xfrm>
            <a:off x="8356460" y="4941816"/>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D8A33414-B3B4-6D96-A6C2-486244B950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879341"/>
            <a:ext cx="216000" cy="216000"/>
          </a:xfrm>
          <a:prstGeom prst="rect">
            <a:avLst/>
          </a:prstGeom>
        </p:spPr>
      </p:pic>
      <p:pic>
        <p:nvPicPr>
          <p:cNvPr id="12" name="Graphic 11" descr="Checkmark outline">
            <a:extLst>
              <a:ext uri="{FF2B5EF4-FFF2-40B4-BE49-F238E27FC236}">
                <a16:creationId xmlns:a16="http://schemas.microsoft.com/office/drawing/2014/main" id="{264BEF96-2ADF-5676-E097-0DFC337BCB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876266"/>
            <a:ext cx="216000" cy="216000"/>
          </a:xfrm>
          <a:prstGeom prst="rect">
            <a:avLst/>
          </a:prstGeom>
        </p:spPr>
      </p:pic>
    </p:spTree>
    <p:extLst>
      <p:ext uri="{BB962C8B-B14F-4D97-AF65-F5344CB8AC3E}">
        <p14:creationId xmlns:p14="http://schemas.microsoft.com/office/powerpoint/2010/main" val="22135578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506D3-F334-2E3C-0753-7F62B6D9C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A7D57-5204-E811-F8EA-7603D4FCB7B8}"/>
              </a:ext>
            </a:extLst>
          </p:cNvPr>
          <p:cNvSpPr>
            <a:spLocks noGrp="1"/>
          </p:cNvSpPr>
          <p:nvPr>
            <p:ph type="title"/>
          </p:nvPr>
        </p:nvSpPr>
        <p:spPr/>
        <p:txBody>
          <a:bodyPr/>
          <a:lstStyle/>
          <a:p>
            <a:r>
              <a:rPr lang="nl-BE" noProof="0" dirty="0"/>
              <a:t>Project 8. Versterking van de digitale hulpmiddelen van DG HAN (2/5)</a:t>
            </a:r>
          </a:p>
        </p:txBody>
      </p:sp>
      <p:sp>
        <p:nvSpPr>
          <p:cNvPr id="6" name="Rectangle 5">
            <a:extLst>
              <a:ext uri="{FF2B5EF4-FFF2-40B4-BE49-F238E27FC236}">
                <a16:creationId xmlns:a16="http://schemas.microsoft.com/office/drawing/2014/main" id="{F1ECA87E-0096-5976-44AE-26AD9C4B695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3483224E-DC46-3868-616F-0BB7AE8E2C43}"/>
              </a:ext>
            </a:extLst>
          </p:cNvPr>
          <p:cNvGraphicFramePr>
            <a:graphicFrameLocks noGrp="1"/>
          </p:cNvGraphicFramePr>
          <p:nvPr>
            <p:extLst>
              <p:ext uri="{D42A27DB-BD31-4B8C-83A1-F6EECF244321}">
                <p14:modId xmlns:p14="http://schemas.microsoft.com/office/powerpoint/2010/main" val="1700200335"/>
              </p:ext>
            </p:extLst>
          </p:nvPr>
        </p:nvGraphicFramePr>
        <p:xfrm>
          <a:off x="484174" y="1592263"/>
          <a:ext cx="8964000" cy="41148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8.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0">
                <a:tc>
                  <a:txBody>
                    <a:bodyPr/>
                    <a:lstStyle/>
                    <a:p>
                      <a:pPr marL="171450" indent="-171450">
                        <a:buFont typeface="Wingdings" panose="05000000000000000000" pitchFamily="2" charset="2"/>
                        <a:buChar char="§"/>
                      </a:pPr>
                      <a:r>
                        <a:rPr lang="nl-BE" sz="1200" b="1" noProof="0" dirty="0"/>
                        <a:t>Actie 8.1: Integratie van een virtuele assistent op de website van DG HAN</a:t>
                      </a:r>
                      <a:br>
                        <a:rPr lang="nl-BE" sz="1200" noProof="0" dirty="0"/>
                      </a:br>
                      <a:r>
                        <a:rPr lang="nl-BE" sz="1200" noProof="0" dirty="0"/>
                        <a:t>Om de gebruikers van de website van DG HAN nog meer ondersteuning te bieden, kan een virtuele assistent worden geïntegreerd. Deze bestaat uit een geautomatiseerd communicatie-instrument dat is ontworpen om gebruikers te begeleiden bij hun online interacties door een vooraf gedefinieerde structuur van logische beslissingen te volgen. De Data cel evalueert momenteel de beste techniek om te gebruiken voor deze ontwikkeling in termen van behoeften, middelen en verwachte resultaten (betrouwbaarheid van antwoorden vs. mogelijk scenario). Deze virtuele assistent zou daarom gebaseerd kunnen zijn op een beslisboom, d.w.z. een reeks hiërarchisch geordende regels of scenario's, waarbij elke keuze of vraag leidt tot een specifieke reactie of actie, of op artificiële intelligentie.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0">
                <a:tc>
                  <a:txBody>
                    <a:bodyPr/>
                    <a:lstStyle/>
                    <a:p>
                      <a:pPr marL="171450" indent="-171450">
                        <a:buFont typeface="Arial" panose="020B0604020202020204" pitchFamily="34" charset="0"/>
                        <a:buChar char="•"/>
                      </a:pPr>
                      <a:r>
                        <a:rPr lang="nl-BE" sz="1200" b="1" u="none" noProof="0" dirty="0"/>
                        <a:t>Actie 8.2: Verbeteringen aan </a:t>
                      </a:r>
                      <a:r>
                        <a:rPr lang="nl-BE" sz="1200" b="1" u="none" noProof="0" dirty="0" err="1"/>
                        <a:t>MyHandicap</a:t>
                      </a:r>
                      <a:r>
                        <a:rPr lang="nl-BE" sz="1200" b="1" u="none" noProof="0" dirty="0"/>
                        <a:t> invoeren</a:t>
                      </a:r>
                      <a:br>
                        <a:rPr lang="nl-BE" sz="1200" noProof="0" dirty="0"/>
                      </a:br>
                      <a:r>
                        <a:rPr lang="nl-BE" sz="1200" noProof="0" dirty="0"/>
                        <a:t>Sinds juli 2023 is er een nieuwe </a:t>
                      </a:r>
                      <a:r>
                        <a:rPr lang="nl-BE" sz="1200" i="1" noProof="0" dirty="0"/>
                        <a:t>intakeprocedure </a:t>
                      </a:r>
                      <a:r>
                        <a:rPr lang="nl-BE" sz="1200" noProof="0" dirty="0"/>
                        <a:t>gelanceerd via de tool </a:t>
                      </a:r>
                      <a:r>
                        <a:rPr lang="nl-BE" sz="1200" noProof="0" dirty="0" err="1"/>
                        <a:t>MyHandicap</a:t>
                      </a:r>
                      <a:r>
                        <a:rPr lang="nl-BE" sz="1200" noProof="0" dirty="0"/>
                        <a:t>. Deze verbetering is voornamelijk gebaseerd op een poging om het administratieve proces te vereenvoudigen, door de vragen te herformuleren, de toegankelijkheid (WCAG-normen) en ergonomie te verbeteren en de kwaliteit van de gegevens te verbeteren. In het kader van de implementatie van de nieuwe TRIA-tool is de prioriteit voor </a:t>
                      </a:r>
                      <a:r>
                        <a:rPr lang="nl-BE" sz="1200" noProof="0" dirty="0" err="1"/>
                        <a:t>MyHandicap</a:t>
                      </a:r>
                      <a:r>
                        <a:rPr lang="nl-BE" sz="1200" noProof="0" dirty="0"/>
                        <a:t> om de huidige functionaliteiten te behouden met de nieuwe tool. Als gevolg van het uitgevoerde veldwerk zijn er echter mogelijkheden voor verbeteringen op de lange termijn geïdentificeerd, zoals: </a:t>
                      </a:r>
                    </a:p>
                    <a:p>
                      <a:pPr marL="357188" lvl="1" indent="-171450">
                        <a:buFont typeface="Courier New" panose="02070309020205020404" pitchFamily="49" charset="0"/>
                        <a:buChar char="o"/>
                      </a:pPr>
                      <a:r>
                        <a:rPr lang="nl-BE" sz="1200" noProof="0" dirty="0"/>
                        <a:t>De integratie van </a:t>
                      </a:r>
                      <a:r>
                        <a:rPr lang="nl-BE" sz="1200" u="sng" noProof="0" dirty="0"/>
                        <a:t>duidelijke en gedetailleerde monitoring van de status van de dossiers</a:t>
                      </a:r>
                      <a:r>
                        <a:rPr lang="nl-BE" sz="1200" noProof="0" dirty="0"/>
                        <a:t>, met automatische meldingen voor belangrijke fasen (ontvangst van documenten, beslissingen, noodzakelijke acties te ondernemen), gebaseerd op voorbeelden zoals het </a:t>
                      </a:r>
                      <a:r>
                        <a:rPr lang="nl-BE" sz="1200" noProof="0" dirty="0" err="1"/>
                        <a:t>MyPension</a:t>
                      </a:r>
                      <a:r>
                        <a:rPr lang="nl-BE" sz="1200" noProof="0" dirty="0"/>
                        <a:t>-platform.</a:t>
                      </a:r>
                    </a:p>
                    <a:p>
                      <a:pPr marL="357188" lvl="1" indent="-171450">
                        <a:buFont typeface="Courier New" panose="02070309020205020404" pitchFamily="49" charset="0"/>
                        <a:buChar char="o"/>
                      </a:pPr>
                      <a:r>
                        <a:rPr lang="nl-BE" sz="1200" u="sng" noProof="0" dirty="0"/>
                        <a:t>Bewaren van alle verzonden brieven </a:t>
                      </a:r>
                      <a:r>
                        <a:rPr lang="nl-BE" sz="1200" noProof="0" dirty="0"/>
                        <a:t>in het dossier van de begunstigde voor latere raadpleging.</a:t>
                      </a:r>
                    </a:p>
                    <a:p>
                      <a:pPr marL="357188" lvl="1" indent="-171450">
                        <a:buFont typeface="Courier New" panose="02070309020205020404" pitchFamily="49" charset="0"/>
                        <a:buChar char="o"/>
                      </a:pPr>
                      <a:r>
                        <a:rPr lang="nl-BE" sz="1200" noProof="0" dirty="0"/>
                        <a:t>De introductie van speciale hulpopties, zoals een </a:t>
                      </a:r>
                      <a:r>
                        <a:rPr lang="nl-BE" sz="1200" u="sng" noProof="0" dirty="0"/>
                        <a:t>"Help"-knop </a:t>
                      </a:r>
                      <a:r>
                        <a:rPr lang="nl-BE" sz="1200" noProof="0" dirty="0"/>
                        <a:t>op alle </a:t>
                      </a:r>
                      <a:r>
                        <a:rPr lang="nl-BE" sz="1200" i="1" noProof="0" dirty="0"/>
                        <a:t>intakepagina</a:t>
                      </a:r>
                      <a:r>
                        <a:rPr lang="nl-BE" sz="1200" noProof="0" dirty="0"/>
                        <a:t>'s, die hulp biedt via verschillende kanalen, zoals de weergave van het telefoonnummer van het hoofdkantoor, een link naar informatiemateriaal, contact met maatschappelijk assistenten/ervaringsdeskundigen, enz. Het zal belangrijk zijn om te bepalen welke kanalen het meest relevant zijn om hier op te nemen.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18419844"/>
                  </a:ext>
                </a:extLst>
              </a:tr>
            </a:tbl>
          </a:graphicData>
        </a:graphic>
      </p:graphicFrame>
      <p:sp>
        <p:nvSpPr>
          <p:cNvPr id="4" name="Star: 5 Points 3">
            <a:extLst>
              <a:ext uri="{FF2B5EF4-FFF2-40B4-BE49-F238E27FC236}">
                <a16:creationId xmlns:a16="http://schemas.microsoft.com/office/drawing/2014/main" id="{740DAEC3-E330-05E0-965C-8A4255B7319C}"/>
              </a:ext>
            </a:extLst>
          </p:cNvPr>
          <p:cNvSpPr/>
          <p:nvPr/>
        </p:nvSpPr>
        <p:spPr bwMode="auto">
          <a:xfrm>
            <a:off x="144758" y="3262040"/>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15691796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778BB-CAD8-C0DC-3924-313AB2570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531F9-4CFC-0733-A675-30870C5D5403}"/>
              </a:ext>
            </a:extLst>
          </p:cNvPr>
          <p:cNvSpPr>
            <a:spLocks noGrp="1"/>
          </p:cNvSpPr>
          <p:nvPr>
            <p:ph type="title"/>
          </p:nvPr>
        </p:nvSpPr>
        <p:spPr/>
        <p:txBody>
          <a:bodyPr/>
          <a:lstStyle/>
          <a:p>
            <a:r>
              <a:rPr lang="nl-BE" noProof="0" dirty="0"/>
              <a:t>Project 8. Versterking van de digitale hulpmiddelen van DG HAN (3/5)</a:t>
            </a:r>
          </a:p>
        </p:txBody>
      </p:sp>
      <p:sp>
        <p:nvSpPr>
          <p:cNvPr id="6" name="Rectangle 5">
            <a:extLst>
              <a:ext uri="{FF2B5EF4-FFF2-40B4-BE49-F238E27FC236}">
                <a16:creationId xmlns:a16="http://schemas.microsoft.com/office/drawing/2014/main" id="{01D13477-E66B-2241-CD33-9C1E673F771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EDE31496-8890-9949-2B4A-589C1EC879A1}"/>
              </a:ext>
            </a:extLst>
          </p:cNvPr>
          <p:cNvGraphicFramePr>
            <a:graphicFrameLocks noGrp="1"/>
          </p:cNvGraphicFramePr>
          <p:nvPr>
            <p:extLst>
              <p:ext uri="{D42A27DB-BD31-4B8C-83A1-F6EECF244321}">
                <p14:modId xmlns:p14="http://schemas.microsoft.com/office/powerpoint/2010/main" val="791596530"/>
              </p:ext>
            </p:extLst>
          </p:nvPr>
        </p:nvGraphicFramePr>
        <p:xfrm>
          <a:off x="484174" y="1592263"/>
          <a:ext cx="8964000" cy="42062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8.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158160">
                <a:tc>
                  <a:txBody>
                    <a:bodyPr/>
                    <a:lstStyle/>
                    <a:p>
                      <a:pPr marL="171450" indent="-171450">
                        <a:buFont typeface="Arial" panose="020B0604020202020204" pitchFamily="34" charset="0"/>
                        <a:buChar char="•"/>
                      </a:pPr>
                      <a:r>
                        <a:rPr lang="nl-BE" sz="1200" b="1" noProof="0" dirty="0"/>
                        <a:t>Actie 8.3: Ontwikkeling van een digitale rechtensimulator</a:t>
                      </a:r>
                      <a:br>
                        <a:rPr lang="nl-BE" sz="1200" noProof="0" dirty="0"/>
                      </a:br>
                      <a:r>
                        <a:rPr lang="nl-BE" sz="1200" noProof="0" dirty="0"/>
                        <a:t>In het kader van deze actie wordt de ontwikkeling voorgesteld van een digitaal instrument dat </a:t>
                      </a:r>
                      <a:r>
                        <a:rPr lang="nl-BE" sz="1200" noProof="0" dirty="0">
                          <a:solidFill>
                            <a:schemeClr val="tx1"/>
                          </a:solidFill>
                        </a:rPr>
                        <a:t>rechthebbenden in staat zou stellen te beoordelen op welke voordelen zij aanspraak zouden kunnen maken, naar het voorbeeld van "</a:t>
                      </a:r>
                      <a:r>
                        <a:rPr lang="nl-BE" sz="1200" noProof="0" dirty="0" err="1">
                          <a:solidFill>
                            <a:schemeClr val="tx1"/>
                          </a:solidFill>
                          <a:hlinkClick r:id="rId2">
                            <a:extLst>
                              <a:ext uri="{A12FA001-AC4F-418D-AE19-62706E023703}">
                                <ahyp:hlinkClr xmlns:ahyp="http://schemas.microsoft.com/office/drawing/2018/hyperlinkcolor" val="tx"/>
                              </a:ext>
                            </a:extLst>
                          </a:hlinkClick>
                        </a:rPr>
                        <a:t>J'ai</a:t>
                      </a:r>
                      <a:r>
                        <a:rPr lang="nl-BE" sz="1200" noProof="0" dirty="0">
                          <a:solidFill>
                            <a:schemeClr val="tx1"/>
                          </a:solidFill>
                          <a:hlinkClick r:id="rId2">
                            <a:extLst>
                              <a:ext uri="{A12FA001-AC4F-418D-AE19-62706E023703}">
                                <ahyp:hlinkClr xmlns:ahyp="http://schemas.microsoft.com/office/drawing/2018/hyperlinkcolor" val="tx"/>
                              </a:ext>
                            </a:extLst>
                          </a:hlinkClick>
                        </a:rPr>
                        <a:t> des </a:t>
                      </a:r>
                      <a:r>
                        <a:rPr lang="nl-BE" sz="1200" noProof="0" dirty="0" err="1">
                          <a:solidFill>
                            <a:schemeClr val="tx1"/>
                          </a:solidFill>
                          <a:hlinkClick r:id="rId2">
                            <a:extLst>
                              <a:ext uri="{A12FA001-AC4F-418D-AE19-62706E023703}">
                                <ahyp:hlinkClr xmlns:ahyp="http://schemas.microsoft.com/office/drawing/2018/hyperlinkcolor" val="tx"/>
                              </a:ext>
                            </a:extLst>
                          </a:hlinkClick>
                        </a:rPr>
                        <a:t>droits</a:t>
                      </a:r>
                      <a:r>
                        <a:rPr lang="nl-BE" sz="1200" noProof="0" dirty="0">
                          <a:solidFill>
                            <a:schemeClr val="tx1"/>
                          </a:solidFill>
                        </a:rPr>
                        <a:t>" in Wallonië, "</a:t>
                      </a:r>
                      <a:r>
                        <a:rPr lang="nl-BE" sz="1200" noProof="0" dirty="0">
                          <a:solidFill>
                            <a:schemeClr val="tx1"/>
                          </a:solidFill>
                          <a:hlinkClick r:id="rId3">
                            <a:extLst>
                              <a:ext uri="{A12FA001-AC4F-418D-AE19-62706E023703}">
                                <ahyp:hlinkClr xmlns:ahyp="http://schemas.microsoft.com/office/drawing/2018/hyperlinkcolor" val="tx"/>
                              </a:ext>
                            </a:extLst>
                          </a:hlinkClick>
                        </a:rPr>
                        <a:t>Bereken Uw Recht</a:t>
                      </a:r>
                      <a:r>
                        <a:rPr lang="nl-BE" sz="1200" noProof="0" dirty="0">
                          <a:solidFill>
                            <a:schemeClr val="tx1"/>
                          </a:solidFill>
                        </a:rPr>
                        <a:t>" in Nederland en "</a:t>
                      </a:r>
                      <a:r>
                        <a:rPr lang="nl-BE" sz="1200" noProof="0" dirty="0">
                          <a:solidFill>
                            <a:schemeClr val="tx1"/>
                          </a:solidFill>
                          <a:hlinkClick r:id="rId4">
                            <a:extLst>
                              <a:ext uri="{A12FA001-AC4F-418D-AE19-62706E023703}">
                                <ahyp:hlinkClr xmlns:ahyp="http://schemas.microsoft.com/office/drawing/2018/hyperlinkcolor" val="tx"/>
                              </a:ext>
                            </a:extLst>
                          </a:hlinkClick>
                        </a:rPr>
                        <a:t>Mes Aides</a:t>
                      </a:r>
                      <a:r>
                        <a:rPr lang="nl-BE" sz="1200" noProof="0" dirty="0">
                          <a:solidFill>
                            <a:schemeClr val="tx1"/>
                          </a:solidFill>
                        </a:rPr>
                        <a:t>" in Frankrijk. Het zou een transversale tool zijn met alle informatie die beschikbaar en nodig is om een overzicht te geven van de mogelijke rechten van rechthebbenden, maar die ook nuttige links zou bevatten zoals </a:t>
                      </a:r>
                      <a:r>
                        <a:rPr lang="nl-BE" sz="1200" noProof="0" dirty="0" err="1">
                          <a:solidFill>
                            <a:schemeClr val="tx1"/>
                          </a:solidFill>
                        </a:rPr>
                        <a:t>MyHandicap</a:t>
                      </a:r>
                      <a:r>
                        <a:rPr lang="nl-BE" sz="1200" noProof="0" dirty="0">
                          <a:solidFill>
                            <a:schemeClr val="tx1"/>
                          </a:solidFill>
                        </a:rPr>
                        <a:t>, de DG HAN website, enz. De tool zou zowel toegankelijk zijn voor rechthebbenden als voor professionals die samenwerken met personen met een handicap. </a:t>
                      </a:r>
                      <a:br>
                        <a:rPr lang="nl-BE" sz="1200" noProof="0" dirty="0">
                          <a:solidFill>
                            <a:schemeClr val="tx1"/>
                          </a:solidFill>
                        </a:rPr>
                      </a:br>
                      <a:r>
                        <a:rPr lang="nl-BE" sz="1200" noProof="0" dirty="0">
                          <a:solidFill>
                            <a:schemeClr val="tx1"/>
                          </a:solidFill>
                        </a:rPr>
                        <a:t>Dit project zou als startpunt de reeds bestaande tool </a:t>
                      </a:r>
                      <a:r>
                        <a:rPr lang="nl-BE" sz="1200" noProof="0" dirty="0" err="1">
                          <a:solidFill>
                            <a:schemeClr val="tx1"/>
                          </a:solidFill>
                        </a:rPr>
                        <a:t>MyBenefit</a:t>
                      </a:r>
                      <a:r>
                        <a:rPr lang="nl-BE" sz="1200" noProof="0" dirty="0">
                          <a:solidFill>
                            <a:schemeClr val="tx1"/>
                          </a:solidFill>
                        </a:rPr>
                        <a:t> kunnen gebruiken. </a:t>
                      </a:r>
                      <a:r>
                        <a:rPr lang="nl-BE" sz="1200" noProof="0" dirty="0" err="1">
                          <a:solidFill>
                            <a:schemeClr val="tx1"/>
                          </a:solidFill>
                        </a:rPr>
                        <a:t>MyBenefit</a:t>
                      </a:r>
                      <a:r>
                        <a:rPr lang="nl-BE" sz="1200" noProof="0" dirty="0">
                          <a:solidFill>
                            <a:schemeClr val="tx1"/>
                          </a:solidFill>
                        </a:rPr>
                        <a:t> is een tool waarmee begunstigden hun sociale status kunnen bekijken, evenals de rechten die aan deze status zijn gekoppeld. Deze visualisatie is echter alleen mogelijk als de begunstigde al een sociale status heeft gekregen. In het geval van een persoon zonder status, in ons geval zonder erkenning van een handicap, is de informatie niet beschikbaar en wordt deze dus niet weergegeven wanneer de begunstigde inlogt. De tool zou dus een basis vormen, maar er zou een extra laag nodig zijn om de rechten te simuleren van een persoon die nog geen specifieke status heeft. Deze simulatie zou gebaseerd zijn op een korte, vrijblijvende vragenlijst. De gebruiker wordt erop gewezen dat deze vereenvoudigde tool op geen enkele wijze verplichtingen inhoudt voor DG HAN of andere instellingen, en dat een grondige beoordeling essentieel blijft om te bevestigen op welke rechten hij of zij mogelijk aanspraak kan maken.</a:t>
                      </a:r>
                      <a:br>
                        <a:rPr lang="nl-BE" sz="1200" noProof="0" dirty="0">
                          <a:solidFill>
                            <a:schemeClr val="tx1"/>
                          </a:solidFill>
                        </a:rPr>
                      </a:br>
                      <a:r>
                        <a:rPr lang="nl-BE" sz="1200" noProof="0" dirty="0">
                          <a:solidFill>
                            <a:schemeClr val="tx1"/>
                          </a:solidFill>
                        </a:rPr>
                        <a:t>Om dit project uit te voeren, moet een transversaal werkgroep worden opgericht die de verschillende instellingen en sleutelpartners (AVIQ, VAPH, ziekenfondsen, OCMW, onderwijs, werkgelegenheid, enz.) samenbrengt om het ontwikkelingsplan van de site en de prioriteiten voor de ontwikkeling op lange termijn vast te leggen. </a:t>
                      </a:r>
                      <a:br>
                        <a:rPr lang="nl-BE" sz="1200" noProof="0" dirty="0">
                          <a:solidFill>
                            <a:schemeClr val="tx1"/>
                          </a:solidFill>
                        </a:rPr>
                      </a:br>
                      <a:r>
                        <a:rPr lang="nl-BE" sz="1200" noProof="0" dirty="0">
                          <a:solidFill>
                            <a:schemeClr val="tx1"/>
                          </a:solidFill>
                        </a:rPr>
                        <a:t>Vervolgens zal DG HAN (samen met zijn partners) gerichte en proactieve sensibiliserings-campagnes kunnen opzetten, geïnspireerd op de campagne "Get </a:t>
                      </a:r>
                      <a:r>
                        <a:rPr lang="nl-BE" sz="1200" noProof="0" dirty="0" err="1">
                          <a:solidFill>
                            <a:schemeClr val="tx1"/>
                          </a:solidFill>
                        </a:rPr>
                        <a:t>the</a:t>
                      </a:r>
                      <a:r>
                        <a:rPr lang="nl-BE" sz="1200" noProof="0" dirty="0">
                          <a:solidFill>
                            <a:schemeClr val="tx1"/>
                          </a:solidFill>
                        </a:rPr>
                        <a:t> system </a:t>
                      </a:r>
                      <a:r>
                        <a:rPr lang="nl-BE" sz="1200" noProof="0" dirty="0" err="1">
                          <a:solidFill>
                            <a:schemeClr val="tx1"/>
                          </a:solidFill>
                        </a:rPr>
                        <a:t>working</a:t>
                      </a:r>
                      <a:r>
                        <a:rPr lang="nl-BE" sz="1200" noProof="0" dirty="0">
                          <a:solidFill>
                            <a:schemeClr val="tx1"/>
                          </a:solidFill>
                        </a:rPr>
                        <a:t>" van Turn2Us in het Verenigd Koninkrijk, rond hun Benefits Calculator, om de tools (waaronder deze) en diensten die toegankelijk zijn voor mensen die moeite hebben met digitale hulpmiddelen, in de aandacht te brengen.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
        <p:nvSpPr>
          <p:cNvPr id="4" name="Star: 5 Points 3">
            <a:extLst>
              <a:ext uri="{FF2B5EF4-FFF2-40B4-BE49-F238E27FC236}">
                <a16:creationId xmlns:a16="http://schemas.microsoft.com/office/drawing/2014/main" id="{81F2B9A7-F70C-1B85-0944-11BE34DDF638}"/>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24267739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A9C09-9F80-9EA0-760E-F498CE4E685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0B2234A-9B10-7F49-4DF8-399FBAB7FA19}"/>
              </a:ext>
            </a:extLst>
          </p:cNvPr>
          <p:cNvSpPr>
            <a:spLocks noGrp="1"/>
          </p:cNvSpPr>
          <p:nvPr>
            <p:ph type="title"/>
          </p:nvPr>
        </p:nvSpPr>
        <p:spPr/>
        <p:txBody>
          <a:bodyPr/>
          <a:lstStyle/>
          <a:p>
            <a:r>
              <a:rPr lang="nl-BE" noProof="0" dirty="0"/>
              <a:t>« </a:t>
            </a:r>
            <a:r>
              <a:rPr lang="nl-BE" noProof="0" dirty="0">
                <a:hlinkClick r:id="rId2"/>
              </a:rPr>
              <a:t>Mes Aides</a:t>
            </a:r>
            <a:r>
              <a:rPr lang="nl-BE" noProof="0" dirty="0"/>
              <a:t> » (FR) – De simulator voor het beoordelen van socialezekerheidsrechten</a:t>
            </a:r>
          </a:p>
        </p:txBody>
      </p:sp>
      <p:sp>
        <p:nvSpPr>
          <p:cNvPr id="8" name="Rectangle 4">
            <a:extLst>
              <a:ext uri="{FF2B5EF4-FFF2-40B4-BE49-F238E27FC236}">
                <a16:creationId xmlns:a16="http://schemas.microsoft.com/office/drawing/2014/main" id="{4EB18AC6-D477-75EB-97E0-DE17B5586F5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
        <p:nvSpPr>
          <p:cNvPr id="3" name="Marcador de contenido 3">
            <a:extLst>
              <a:ext uri="{FF2B5EF4-FFF2-40B4-BE49-F238E27FC236}">
                <a16:creationId xmlns:a16="http://schemas.microsoft.com/office/drawing/2014/main" id="{0CCD2101-EE1D-7CB7-E47A-D2B37737B1EA}"/>
              </a:ext>
            </a:extLst>
          </p:cNvPr>
          <p:cNvSpPr txBox="1">
            <a:spLocks/>
          </p:cNvSpPr>
          <p:nvPr/>
        </p:nvSpPr>
        <p:spPr bwMode="auto">
          <a:xfrm>
            <a:off x="498475" y="1598108"/>
            <a:ext cx="8955088"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noProof="0" dirty="0"/>
              <a:t>Het doel van dit initiatief is om de </a:t>
            </a:r>
            <a:r>
              <a:rPr lang="nl-BE" b="1" noProof="0" dirty="0"/>
              <a:t>toegang tot sociale uitkeringen </a:t>
            </a:r>
            <a:r>
              <a:rPr lang="nl-BE" noProof="0" dirty="0"/>
              <a:t>voor Franse burgers </a:t>
            </a:r>
            <a:r>
              <a:rPr lang="nl-BE" b="1" noProof="0" dirty="0"/>
              <a:t>te vereenvoudigen </a:t>
            </a:r>
            <a:r>
              <a:rPr lang="nl-BE" noProof="0" dirty="0"/>
              <a:t>door hen in staat te stellen om </a:t>
            </a:r>
            <a:r>
              <a:rPr lang="nl-BE" b="1" noProof="0" dirty="0"/>
              <a:t>hun rechten snel en nauwkeurig te bepalen</a:t>
            </a:r>
            <a:r>
              <a:rPr lang="nl-BE" noProof="0" dirty="0"/>
              <a:t>.</a:t>
            </a:r>
          </a:p>
          <a:p>
            <a:pPr marL="0" indent="0">
              <a:lnSpc>
                <a:spcPct val="100000"/>
              </a:lnSpc>
              <a:spcBef>
                <a:spcPts val="300"/>
              </a:spcBef>
              <a:spcAft>
                <a:spcPts val="300"/>
              </a:spcAft>
              <a:buFontTx/>
              <a:buNone/>
            </a:pPr>
            <a:endParaRPr lang="nl-BE" noProof="0" dirty="0"/>
          </a:p>
          <a:p>
            <a:pPr marL="0" indent="0">
              <a:lnSpc>
                <a:spcPct val="100000"/>
              </a:lnSpc>
              <a:spcBef>
                <a:spcPts val="300"/>
              </a:spcBef>
              <a:spcAft>
                <a:spcPts val="300"/>
              </a:spcAft>
              <a:buFontTx/>
              <a:buNone/>
            </a:pPr>
            <a:r>
              <a:rPr lang="nl-BE" noProof="0" dirty="0"/>
              <a:t>Hoe het werkt :</a:t>
            </a:r>
          </a:p>
          <a:p>
            <a:pPr>
              <a:lnSpc>
                <a:spcPct val="100000"/>
              </a:lnSpc>
              <a:spcBef>
                <a:spcPts val="300"/>
              </a:spcBef>
              <a:spcAft>
                <a:spcPts val="300"/>
              </a:spcAft>
            </a:pPr>
            <a:r>
              <a:rPr lang="nl-BE" noProof="0" dirty="0"/>
              <a:t>“Mes Aides” is een </a:t>
            </a:r>
            <a:r>
              <a:rPr lang="nl-BE" b="1" noProof="0" dirty="0"/>
              <a:t>online simulator </a:t>
            </a:r>
            <a:r>
              <a:rPr lang="nl-BE" noProof="0" dirty="0"/>
              <a:t>waarmee gebruikers in slechts enkele minuten kunnen inschatten of ze </a:t>
            </a:r>
            <a:r>
              <a:rPr lang="nl-BE" b="1" noProof="0" dirty="0"/>
              <a:t>in aanmerking komen voor verschillende sociale uitkeringen</a:t>
            </a:r>
            <a:r>
              <a:rPr lang="nl-BE" noProof="0" dirty="0"/>
              <a:t>.</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noProof="0" dirty="0"/>
              <a:t>Gebruikers vullen </a:t>
            </a:r>
            <a:r>
              <a:rPr lang="nl-BE" b="1" noProof="0" dirty="0"/>
              <a:t>een online vragenlijst </a:t>
            </a:r>
            <a:r>
              <a:rPr lang="nl-BE" noProof="0" dirty="0"/>
              <a:t>in met informatie over hun persoonlijke, professionele en financiële situatie.</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b="1" noProof="0" dirty="0"/>
              <a:t>De simulator berekent de uitkeringen waar gebruikers recht op zouden kunnen hebben</a:t>
            </a:r>
            <a:r>
              <a:rPr lang="nl-BE" noProof="0" dirty="0"/>
              <a:t>, zoals het actief solidariteitsinkomen (“Revenu de </a:t>
            </a:r>
            <a:r>
              <a:rPr lang="nl-BE" noProof="0" dirty="0" err="1"/>
              <a:t>Solidarité</a:t>
            </a:r>
            <a:r>
              <a:rPr lang="nl-BE" noProof="0" dirty="0"/>
              <a:t> Active (RSA)”), huursubsidie, activiteitentoeslag, enz.</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noProof="0" dirty="0"/>
              <a:t>Het platform biedt ook </a:t>
            </a:r>
            <a:r>
              <a:rPr lang="nl-BE" b="1" noProof="0" dirty="0"/>
              <a:t>gedetailleerde informatie over hoe een formele aanvraag </a:t>
            </a:r>
            <a:r>
              <a:rPr lang="nl-BE" noProof="0" dirty="0"/>
              <a:t>voor een uitkering word </a:t>
            </a:r>
            <a:r>
              <a:rPr lang="nl-BE" b="1" noProof="0" dirty="0"/>
              <a:t>indient</a:t>
            </a:r>
            <a:r>
              <a:rPr lang="nl-BE" noProof="0" dirty="0"/>
              <a:t>.</a:t>
            </a:r>
          </a:p>
        </p:txBody>
      </p:sp>
      <p:pic>
        <p:nvPicPr>
          <p:cNvPr id="5" name="Picture 4">
            <a:extLst>
              <a:ext uri="{FF2B5EF4-FFF2-40B4-BE49-F238E27FC236}">
                <a16:creationId xmlns:a16="http://schemas.microsoft.com/office/drawing/2014/main" id="{0D2F485F-A4E7-2F57-181A-DD13B0FC079E}"/>
              </a:ext>
            </a:extLst>
          </p:cNvPr>
          <p:cNvPicPr>
            <a:picLocks noChangeAspect="1"/>
          </p:cNvPicPr>
          <p:nvPr/>
        </p:nvPicPr>
        <p:blipFill>
          <a:blip r:embed="rId3"/>
          <a:stretch>
            <a:fillRect/>
          </a:stretch>
        </p:blipFill>
        <p:spPr>
          <a:xfrm>
            <a:off x="8343900" y="76599"/>
            <a:ext cx="1500143" cy="1375131"/>
          </a:xfrm>
          <a:prstGeom prst="rect">
            <a:avLst/>
          </a:prstGeom>
        </p:spPr>
      </p:pic>
    </p:spTree>
    <p:extLst>
      <p:ext uri="{BB962C8B-B14F-4D97-AF65-F5344CB8AC3E}">
        <p14:creationId xmlns:p14="http://schemas.microsoft.com/office/powerpoint/2010/main" val="234307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9A552-14E4-4A38-EA2C-6EC82DB79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21CDD-D0F2-CDE5-A690-D2E5C447EC2C}"/>
              </a:ext>
            </a:extLst>
          </p:cNvPr>
          <p:cNvSpPr>
            <a:spLocks noGrp="1"/>
          </p:cNvSpPr>
          <p:nvPr>
            <p:ph type="title"/>
          </p:nvPr>
        </p:nvSpPr>
        <p:spPr/>
        <p:txBody>
          <a:bodyPr/>
          <a:lstStyle/>
          <a:p>
            <a:r>
              <a:rPr lang="nl-BE" noProof="0" dirty="0"/>
              <a:t>Ontwikkeling van een geprioriteerd actieplan en opvolgingsmethode</a:t>
            </a:r>
          </a:p>
        </p:txBody>
      </p:sp>
      <p:sp>
        <p:nvSpPr>
          <p:cNvPr id="3" name="Rectangle 4">
            <a:extLst>
              <a:ext uri="{FF2B5EF4-FFF2-40B4-BE49-F238E27FC236}">
                <a16:creationId xmlns:a16="http://schemas.microsoft.com/office/drawing/2014/main" id="{0E0730EE-58D6-0915-D66B-C380489ADDF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Introductie</a:t>
            </a:r>
          </a:p>
        </p:txBody>
      </p:sp>
      <p:sp>
        <p:nvSpPr>
          <p:cNvPr id="10" name="Arrow: Down 9">
            <a:extLst>
              <a:ext uri="{FF2B5EF4-FFF2-40B4-BE49-F238E27FC236}">
                <a16:creationId xmlns:a16="http://schemas.microsoft.com/office/drawing/2014/main" id="{A3D97F46-0F84-2118-2E62-01DCDF2E014A}"/>
              </a:ext>
            </a:extLst>
          </p:cNvPr>
          <p:cNvSpPr/>
          <p:nvPr/>
        </p:nvSpPr>
        <p:spPr bwMode="auto">
          <a:xfrm>
            <a:off x="6828177" y="3836506"/>
            <a:ext cx="506896" cy="371889"/>
          </a:xfrm>
          <a:prstGeom prst="downArrow">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3" name="TextBox 12">
            <a:extLst>
              <a:ext uri="{FF2B5EF4-FFF2-40B4-BE49-F238E27FC236}">
                <a16:creationId xmlns:a16="http://schemas.microsoft.com/office/drawing/2014/main" id="{6BB77719-D136-E32E-B1AC-3903F887F27D}"/>
              </a:ext>
            </a:extLst>
          </p:cNvPr>
          <p:cNvSpPr txBox="1"/>
          <p:nvPr/>
        </p:nvSpPr>
        <p:spPr>
          <a:xfrm>
            <a:off x="610593" y="4178580"/>
            <a:ext cx="8935322" cy="1865126"/>
          </a:xfrm>
          <a:prstGeom prst="rect">
            <a:avLst/>
          </a:prstGeom>
          <a:noFill/>
        </p:spPr>
        <p:txBody>
          <a:bodyPr wrap="square" rtlCol="0">
            <a:spAutoFit/>
          </a:bodyPr>
          <a:lstStyle/>
          <a:p>
            <a:pPr marL="0" indent="0">
              <a:buClr>
                <a:schemeClr val="tx2"/>
              </a:buClr>
              <a:buFont typeface="Arial" panose="020B0604020202020204" pitchFamily="34" charset="0"/>
              <a:buNone/>
            </a:pPr>
            <a:r>
              <a:rPr lang="nl-BE" sz="1600" b="0" noProof="0" dirty="0">
                <a:latin typeface="+mn-lt"/>
              </a:rPr>
              <a:t>Om de prioriteiten van het actieplan te bepalen, werd een impactanalyse uitgevoerd (via een online vragenlijst naar de teams van DG HAN) in combinatie met een haalbaarheidsanalyse (uitgevoerd met het managementteam van DG HAN). Er werd een planningsvoorstel gemaakt voor prioritaire acties. Daarnaast is in samenwerking met de Data Cel een lijst met NTU-meetindicatoren opgesteld.</a:t>
            </a:r>
          </a:p>
          <a:p>
            <a:pPr marL="0" indent="0">
              <a:buClr>
                <a:schemeClr val="tx2"/>
              </a:buClr>
              <a:buFont typeface="Arial" panose="020B0604020202020204" pitchFamily="34" charset="0"/>
              <a:buNone/>
            </a:pPr>
            <a:endParaRPr lang="nl-BE" sz="1600" b="0" noProof="0" dirty="0">
              <a:latin typeface="+mn-lt"/>
            </a:endParaRPr>
          </a:p>
          <a:p>
            <a:pPr>
              <a:buClr>
                <a:schemeClr val="tx2"/>
              </a:buClr>
            </a:pPr>
            <a:r>
              <a:rPr lang="nl-BE" sz="1600" b="0" noProof="0" dirty="0">
                <a:latin typeface="+mn-lt"/>
              </a:rPr>
              <a:t>De </a:t>
            </a:r>
            <a:r>
              <a:rPr lang="nl-BE" sz="1600" b="0" u="sng" noProof="0" dirty="0">
                <a:latin typeface="+mn-lt"/>
              </a:rPr>
              <a:t>deliverables</a:t>
            </a:r>
            <a:r>
              <a:rPr lang="nl-BE" sz="1600" b="0" noProof="0" dirty="0">
                <a:latin typeface="+mn-lt"/>
              </a:rPr>
              <a:t> zijn:</a:t>
            </a:r>
          </a:p>
          <a:p>
            <a:pPr marL="180975" indent="-180975">
              <a:buClr>
                <a:schemeClr val="tx2"/>
              </a:buClr>
              <a:buFont typeface="Arial" panose="020B0604020202020204" pitchFamily="34" charset="0"/>
              <a:buChar char="•"/>
            </a:pPr>
            <a:r>
              <a:rPr lang="nl-BE" sz="1600" b="0" noProof="0" dirty="0">
                <a:latin typeface="+mn-lt"/>
              </a:rPr>
              <a:t>Geprioriteerd actieplan in de vorm van gedetailleerde projectbladen</a:t>
            </a:r>
          </a:p>
          <a:p>
            <a:pPr marL="180975" indent="-180975">
              <a:buClr>
                <a:schemeClr val="tx2"/>
              </a:buClr>
              <a:buFont typeface="Arial" panose="020B0604020202020204" pitchFamily="34" charset="0"/>
              <a:buChar char="•"/>
            </a:pPr>
            <a:r>
              <a:rPr lang="nl-BE" sz="1600" b="0" noProof="0" dirty="0">
                <a:latin typeface="+mn-lt"/>
              </a:rPr>
              <a:t>Methoden voor de uitvoering van het actieplan en opvolging</a:t>
            </a:r>
          </a:p>
        </p:txBody>
      </p:sp>
      <p:sp>
        <p:nvSpPr>
          <p:cNvPr id="5" name="Arrow: Pentagon 4">
            <a:extLst>
              <a:ext uri="{FF2B5EF4-FFF2-40B4-BE49-F238E27FC236}">
                <a16:creationId xmlns:a16="http://schemas.microsoft.com/office/drawing/2014/main" id="{143DE639-2D76-BE89-D3C2-71AAAE55E953}"/>
              </a:ext>
            </a:extLst>
          </p:cNvPr>
          <p:cNvSpPr/>
          <p:nvPr/>
        </p:nvSpPr>
        <p:spPr bwMode="auto">
          <a:xfrm>
            <a:off x="6696352" y="1863174"/>
            <a:ext cx="2448000" cy="1884293"/>
          </a:xfrm>
          <a:prstGeom prst="homePlate">
            <a:avLst>
              <a:gd name="adj" fmla="val 22603"/>
            </a:avLst>
          </a:prstGeom>
          <a:solidFill>
            <a:srgbClr val="BDAB7F"/>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latin typeface="Calibri Light" panose="020F0302020204030204" pitchFamily="34" charset="0"/>
              </a:rPr>
              <a:t>Ontwikkeling van een </a:t>
            </a:r>
            <a:r>
              <a:rPr lang="nl-BE" sz="1600" noProof="0" dirty="0">
                <a:latin typeface="Calibri Light" panose="020F0302020204030204" pitchFamily="34" charset="0"/>
              </a:rPr>
              <a:t>geprioriteerd actieplan </a:t>
            </a:r>
            <a:r>
              <a:rPr lang="nl-BE" sz="1600" b="0" noProof="0" dirty="0">
                <a:latin typeface="Calibri Light" panose="020F0302020204030204" pitchFamily="34" charset="0"/>
              </a:rPr>
              <a:t>en opvolgings-methode</a:t>
            </a:r>
            <a:endParaRPr lang="nl-BE" sz="1600" noProof="0" dirty="0">
              <a:latin typeface="Calibri Light" panose="020F0302020204030204" pitchFamily="34" charset="0"/>
            </a:endParaRPr>
          </a:p>
        </p:txBody>
      </p:sp>
      <p:sp>
        <p:nvSpPr>
          <p:cNvPr id="14" name="Arrow: Chevron 13">
            <a:extLst>
              <a:ext uri="{FF2B5EF4-FFF2-40B4-BE49-F238E27FC236}">
                <a16:creationId xmlns:a16="http://schemas.microsoft.com/office/drawing/2014/main" id="{17154399-B8C3-680A-B615-C404E104F661}"/>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5" name="Arrow: Pentagon 14">
            <a:extLst>
              <a:ext uri="{FF2B5EF4-FFF2-40B4-BE49-F238E27FC236}">
                <a16:creationId xmlns:a16="http://schemas.microsoft.com/office/drawing/2014/main" id="{92B8A40D-04B0-92FA-DDAF-19B3DAACC4A1}"/>
              </a:ext>
            </a:extLst>
          </p:cNvPr>
          <p:cNvSpPr/>
          <p:nvPr/>
        </p:nvSpPr>
        <p:spPr bwMode="auto">
          <a:xfrm>
            <a:off x="4675403"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Identificatie van </a:t>
            </a:r>
            <a:r>
              <a:rPr lang="nl-BE" sz="1600" noProof="0" dirty="0">
                <a:solidFill>
                  <a:schemeClr val="bg2">
                    <a:lumMod val="60000"/>
                    <a:lumOff val="40000"/>
                  </a:schemeClr>
                </a:solidFill>
                <a:latin typeface="Calibri Light" panose="020F0302020204030204" pitchFamily="34" charset="0"/>
              </a:rPr>
              <a:t>prioritaire uitdagingen </a:t>
            </a:r>
            <a:r>
              <a:rPr lang="nl-BE" sz="1600" b="0" noProof="0" dirty="0">
                <a:solidFill>
                  <a:schemeClr val="bg2">
                    <a:lumMod val="60000"/>
                    <a:lumOff val="40000"/>
                  </a:schemeClr>
                </a:solidFill>
                <a:latin typeface="Calibri Light" panose="020F0302020204030204" pitchFamily="34" charset="0"/>
              </a:rPr>
              <a:t>door middel van </a:t>
            </a:r>
            <a:r>
              <a:rPr lang="nl-BE" sz="1600" noProof="0" dirty="0">
                <a:solidFill>
                  <a:schemeClr val="bg2">
                    <a:lumMod val="60000"/>
                    <a:lumOff val="40000"/>
                  </a:schemeClr>
                </a:solidFill>
                <a:latin typeface="Calibri Light" panose="020F0302020204030204" pitchFamily="34" charset="0"/>
              </a:rPr>
              <a:t>samenwerking</a:t>
            </a:r>
            <a:r>
              <a:rPr lang="nl-BE" sz="1600" b="0" noProof="0" dirty="0">
                <a:solidFill>
                  <a:schemeClr val="bg2">
                    <a:lumMod val="60000"/>
                    <a:lumOff val="40000"/>
                  </a:schemeClr>
                </a:solidFill>
                <a:latin typeface="Calibri Light" panose="020F0302020204030204" pitchFamily="34" charset="0"/>
              </a:rPr>
              <a:t> met de teams</a:t>
            </a:r>
          </a:p>
        </p:txBody>
      </p:sp>
      <p:sp>
        <p:nvSpPr>
          <p:cNvPr id="16" name="Arrow: Chevron 15">
            <a:extLst>
              <a:ext uri="{FF2B5EF4-FFF2-40B4-BE49-F238E27FC236}">
                <a16:creationId xmlns:a16="http://schemas.microsoft.com/office/drawing/2014/main" id="{D63A0F57-7612-8FEC-AF26-29A12094F04D}"/>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7" name="Arrow: Pentagon 16">
            <a:extLst>
              <a:ext uri="{FF2B5EF4-FFF2-40B4-BE49-F238E27FC236}">
                <a16:creationId xmlns:a16="http://schemas.microsoft.com/office/drawing/2014/main" id="{ADC34741-98B5-D00E-33B4-ADD11BEA9AD3}"/>
              </a:ext>
            </a:extLst>
          </p:cNvPr>
          <p:cNvSpPr/>
          <p:nvPr/>
        </p:nvSpPr>
        <p:spPr bwMode="auto">
          <a:xfrm>
            <a:off x="2675146"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b="0" noProof="0" dirty="0">
                <a:solidFill>
                  <a:schemeClr val="bg2">
                    <a:lumMod val="60000"/>
                    <a:lumOff val="40000"/>
                  </a:schemeClr>
                </a:solidFill>
                <a:latin typeface="Calibri Light" panose="020F0302020204030204" pitchFamily="34" charset="0"/>
              </a:rPr>
              <a:t>Samenvatting van de </a:t>
            </a:r>
            <a:r>
              <a:rPr lang="nl-BE" sz="1600" noProof="0" dirty="0">
                <a:solidFill>
                  <a:schemeClr val="bg2">
                    <a:lumMod val="60000"/>
                    <a:lumOff val="40000"/>
                  </a:schemeClr>
                </a:solidFill>
                <a:latin typeface="Calibri Light" panose="020F0302020204030204" pitchFamily="34" charset="0"/>
              </a:rPr>
              <a:t>AS IS-situatie </a:t>
            </a:r>
            <a:r>
              <a:rPr lang="nl-BE" sz="1600" b="0" noProof="0" dirty="0">
                <a:solidFill>
                  <a:schemeClr val="bg2">
                    <a:lumMod val="60000"/>
                    <a:lumOff val="40000"/>
                  </a:schemeClr>
                </a:solidFill>
                <a:latin typeface="Calibri Light" panose="020F0302020204030204" pitchFamily="34" charset="0"/>
              </a:rPr>
              <a:t>op basis van kwalitatief en kwantitatief veldwerk</a:t>
            </a:r>
          </a:p>
        </p:txBody>
      </p:sp>
      <p:sp>
        <p:nvSpPr>
          <p:cNvPr id="18" name="Arrow: Chevron 17">
            <a:extLst>
              <a:ext uri="{FF2B5EF4-FFF2-40B4-BE49-F238E27FC236}">
                <a16:creationId xmlns:a16="http://schemas.microsoft.com/office/drawing/2014/main" id="{8E75A23E-E536-81D3-4BAE-B710F25E799A}"/>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600" noProof="0" dirty="0">
              <a:latin typeface="Calibri Light" panose="020F0302020204030204" pitchFamily="34" charset="0"/>
            </a:endParaRPr>
          </a:p>
        </p:txBody>
      </p:sp>
      <p:sp>
        <p:nvSpPr>
          <p:cNvPr id="19" name="Arrow: Pentagon 18">
            <a:extLst>
              <a:ext uri="{FF2B5EF4-FFF2-40B4-BE49-F238E27FC236}">
                <a16:creationId xmlns:a16="http://schemas.microsoft.com/office/drawing/2014/main" id="{D97F6139-20E8-5BBF-32D6-B4BED977939F}"/>
              </a:ext>
            </a:extLst>
          </p:cNvPr>
          <p:cNvSpPr/>
          <p:nvPr/>
        </p:nvSpPr>
        <p:spPr bwMode="auto">
          <a:xfrm>
            <a:off x="854766" y="1862760"/>
            <a:ext cx="2262121"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1600" noProof="0" dirty="0">
                <a:solidFill>
                  <a:schemeClr val="bg2">
                    <a:lumMod val="60000"/>
                    <a:lumOff val="40000"/>
                  </a:schemeClr>
                </a:solidFill>
                <a:latin typeface="Calibri Light" panose="020F0302020204030204" pitchFamily="34" charset="0"/>
              </a:rPr>
              <a:t>Literatuuronderzoek</a:t>
            </a:r>
            <a:r>
              <a:rPr lang="nl-BE" sz="1600" b="0" noProof="0" dirty="0">
                <a:solidFill>
                  <a:schemeClr val="bg2">
                    <a:lumMod val="60000"/>
                    <a:lumOff val="40000"/>
                  </a:schemeClr>
                </a:solidFill>
                <a:latin typeface="Calibri Light" panose="020F0302020204030204" pitchFamily="34" charset="0"/>
              </a:rPr>
              <a:t> dat heeft geleid tot een voorgestelde </a:t>
            </a:r>
            <a:r>
              <a:rPr lang="nl-BE" sz="1600" noProof="0" dirty="0">
                <a:solidFill>
                  <a:schemeClr val="bg2">
                    <a:lumMod val="60000"/>
                    <a:lumOff val="40000"/>
                  </a:schemeClr>
                </a:solidFill>
                <a:latin typeface="Calibri Light" panose="020F0302020204030204" pitchFamily="34" charset="0"/>
              </a:rPr>
              <a:t>definitie van NTU </a:t>
            </a:r>
            <a:r>
              <a:rPr lang="nl-BE" sz="1600" b="0" noProof="0" dirty="0">
                <a:solidFill>
                  <a:schemeClr val="bg2">
                    <a:lumMod val="60000"/>
                    <a:lumOff val="40000"/>
                  </a:schemeClr>
                </a:solidFill>
                <a:latin typeface="Calibri Light" panose="020F0302020204030204" pitchFamily="34" charset="0"/>
              </a:rPr>
              <a:t>in de context van handicap</a:t>
            </a:r>
          </a:p>
        </p:txBody>
      </p:sp>
    </p:spTree>
    <p:extLst>
      <p:ext uri="{BB962C8B-B14F-4D97-AF65-F5344CB8AC3E}">
        <p14:creationId xmlns:p14="http://schemas.microsoft.com/office/powerpoint/2010/main" val="769518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6CAB-5DB8-6228-D152-829DA0415B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5FD7AB9-1628-BD11-6F6B-DF3862D75C98}"/>
              </a:ext>
            </a:extLst>
          </p:cNvPr>
          <p:cNvSpPr>
            <a:spLocks noGrp="1"/>
          </p:cNvSpPr>
          <p:nvPr>
            <p:ph type="title"/>
          </p:nvPr>
        </p:nvSpPr>
        <p:spPr>
          <a:xfrm>
            <a:off x="512749" y="502271"/>
            <a:ext cx="7954976" cy="889207"/>
          </a:xfrm>
        </p:spPr>
        <p:txBody>
          <a:bodyPr/>
          <a:lstStyle/>
          <a:p>
            <a:r>
              <a:rPr lang="nl-BE" noProof="0" dirty="0"/>
              <a:t>« </a:t>
            </a:r>
            <a:r>
              <a:rPr lang="nl-BE" noProof="0" dirty="0">
                <a:hlinkClick r:id="rId2"/>
              </a:rPr>
              <a:t>Bereken Uw Recht </a:t>
            </a:r>
            <a:r>
              <a:rPr lang="nl-BE" noProof="0" dirty="0"/>
              <a:t>» (NL) – Een platform waarmee burgers kunnen inschatten of ze in aanmerking komen voor een uitkering</a:t>
            </a:r>
          </a:p>
        </p:txBody>
      </p:sp>
      <p:sp>
        <p:nvSpPr>
          <p:cNvPr id="8" name="Rectangle 4">
            <a:extLst>
              <a:ext uri="{FF2B5EF4-FFF2-40B4-BE49-F238E27FC236}">
                <a16:creationId xmlns:a16="http://schemas.microsoft.com/office/drawing/2014/main" id="{20B30DA4-783D-DFD3-6E4D-574C292BF95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
        <p:nvSpPr>
          <p:cNvPr id="3" name="Marcador de contenido 3">
            <a:extLst>
              <a:ext uri="{FF2B5EF4-FFF2-40B4-BE49-F238E27FC236}">
                <a16:creationId xmlns:a16="http://schemas.microsoft.com/office/drawing/2014/main" id="{581459AF-7947-4D37-BD6D-ACF53D39DB3C}"/>
              </a:ext>
            </a:extLst>
          </p:cNvPr>
          <p:cNvSpPr txBox="1">
            <a:spLocks/>
          </p:cNvSpPr>
          <p:nvPr/>
        </p:nvSpPr>
        <p:spPr bwMode="auto">
          <a:xfrm>
            <a:off x="498475" y="1598108"/>
            <a:ext cx="8955088" cy="486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nl-BE" noProof="0" dirty="0"/>
              <a:t>Het doel is om de </a:t>
            </a:r>
            <a:r>
              <a:rPr lang="nl-BE" b="1" noProof="0" dirty="0"/>
              <a:t>toegang tot sociale uitkeringen te vergemakkelijken </a:t>
            </a:r>
            <a:r>
              <a:rPr lang="nl-BE" noProof="0" dirty="0"/>
              <a:t>en het NTU te verminderen, door mensen in staat te stellen om </a:t>
            </a:r>
            <a:r>
              <a:rPr lang="nl-BE" b="1" noProof="0" dirty="0"/>
              <a:t>anoniem en interactief te beoordelen of ze in aanmerking komen </a:t>
            </a:r>
            <a:r>
              <a:rPr lang="nl-BE" noProof="0" dirty="0"/>
              <a:t>voor verschillende vormen van bijstand.</a:t>
            </a:r>
          </a:p>
          <a:p>
            <a:pPr marL="0" indent="0">
              <a:lnSpc>
                <a:spcPct val="100000"/>
              </a:lnSpc>
              <a:spcBef>
                <a:spcPts val="300"/>
              </a:spcBef>
              <a:spcAft>
                <a:spcPts val="300"/>
              </a:spcAft>
              <a:buFontTx/>
              <a:buNone/>
            </a:pPr>
            <a:endParaRPr lang="nl-BE" noProof="0" dirty="0"/>
          </a:p>
          <a:p>
            <a:pPr marL="0" indent="0">
              <a:lnSpc>
                <a:spcPct val="100000"/>
              </a:lnSpc>
              <a:spcBef>
                <a:spcPts val="300"/>
              </a:spcBef>
              <a:spcAft>
                <a:spcPts val="300"/>
              </a:spcAft>
              <a:buFontTx/>
              <a:buNone/>
            </a:pPr>
            <a:r>
              <a:rPr lang="nl-BE" noProof="0" dirty="0" err="1"/>
              <a:t>Fonctionnement</a:t>
            </a:r>
            <a:r>
              <a:rPr lang="nl-BE" noProof="0" dirty="0"/>
              <a:t> :</a:t>
            </a:r>
          </a:p>
          <a:p>
            <a:pPr>
              <a:lnSpc>
                <a:spcPct val="100000"/>
              </a:lnSpc>
              <a:spcBef>
                <a:spcPts val="100"/>
              </a:spcBef>
              <a:spcAft>
                <a:spcPts val="100"/>
              </a:spcAft>
            </a:pPr>
            <a:r>
              <a:rPr lang="nl-BE" noProof="0" dirty="0"/>
              <a:t>BUR, werd in 2007 gelanceerd, is een </a:t>
            </a:r>
            <a:r>
              <a:rPr lang="nl-BE" b="1" noProof="0" dirty="0"/>
              <a:t>nationale website </a:t>
            </a:r>
            <a:r>
              <a:rPr lang="nl-BE" noProof="0" dirty="0"/>
              <a:t>die burgers helpt om te </a:t>
            </a:r>
            <a:r>
              <a:rPr lang="nl-BE" b="1" noProof="0" dirty="0"/>
              <a:t>bepalen of ze in aanmerking komen voor 12 centraal beheerde uitkeringen</a:t>
            </a:r>
            <a:r>
              <a:rPr lang="nl-BE" noProof="0" dirty="0"/>
              <a:t>.</a:t>
            </a:r>
          </a:p>
          <a:p>
            <a:pPr>
              <a:lnSpc>
                <a:spcPct val="100000"/>
              </a:lnSpc>
              <a:spcBef>
                <a:spcPts val="100"/>
              </a:spcBef>
              <a:spcAft>
                <a:spcPts val="100"/>
              </a:spcAft>
            </a:pPr>
            <a:r>
              <a:rPr lang="nl-BE" noProof="0" dirty="0"/>
              <a:t>De site wordt </a:t>
            </a:r>
            <a:r>
              <a:rPr lang="nl-BE" b="1" noProof="0" dirty="0"/>
              <a:t>aangevuld met lokale sites </a:t>
            </a:r>
            <a:r>
              <a:rPr lang="nl-BE" noProof="0" dirty="0"/>
              <a:t>die specifiek zijn </a:t>
            </a:r>
            <a:r>
              <a:rPr lang="nl-BE" b="1" noProof="0" dirty="0"/>
              <a:t>voor de deelnemende gemeenten</a:t>
            </a:r>
            <a:r>
              <a:rPr lang="nl-BE" noProof="0" dirty="0"/>
              <a:t>, zodat ze kunnen controleren of ze in aanmerking komen voor lokale uitkeringen.</a:t>
            </a:r>
          </a:p>
          <a:p>
            <a:pPr>
              <a:lnSpc>
                <a:spcPct val="100000"/>
              </a:lnSpc>
              <a:spcBef>
                <a:spcPts val="100"/>
              </a:spcBef>
              <a:spcAft>
                <a:spcPts val="100"/>
              </a:spcAft>
            </a:pPr>
            <a:r>
              <a:rPr lang="nl-BE" noProof="0" dirty="0"/>
              <a:t>BUR biedt </a:t>
            </a:r>
            <a:r>
              <a:rPr lang="nl-BE" b="1" noProof="0" dirty="0"/>
              <a:t>een anonieme beoordelingstool </a:t>
            </a:r>
            <a:r>
              <a:rPr lang="nl-BE" noProof="0" dirty="0"/>
              <a:t>aan zonder naar namen of adressen te vragen, en geeft </a:t>
            </a:r>
            <a:r>
              <a:rPr lang="nl-BE" b="1" noProof="0" dirty="0"/>
              <a:t>informatie over aanvraagprocedures </a:t>
            </a:r>
            <a:r>
              <a:rPr lang="nl-BE" noProof="0" dirty="0"/>
              <a:t>na de beoordeling.</a:t>
            </a:r>
          </a:p>
          <a:p>
            <a:pPr>
              <a:lnSpc>
                <a:spcPct val="100000"/>
              </a:lnSpc>
              <a:spcBef>
                <a:spcPts val="100"/>
              </a:spcBef>
              <a:spcAft>
                <a:spcPts val="100"/>
              </a:spcAft>
            </a:pPr>
            <a:r>
              <a:rPr lang="nl-BE" noProof="0" dirty="0"/>
              <a:t>Burgers hebben via de Nibud-website (Nationaal Instituut voor Budgetvoorlichting) toegang tot BUR en kunnen hun </a:t>
            </a:r>
            <a:r>
              <a:rPr lang="nl-BE" b="1" noProof="0" dirty="0"/>
              <a:t>gemeente selecteren </a:t>
            </a:r>
            <a:r>
              <a:rPr lang="nl-BE" noProof="0" dirty="0"/>
              <a:t>om informatie over lokale diensten te krijgen.</a:t>
            </a:r>
          </a:p>
          <a:p>
            <a:pPr>
              <a:lnSpc>
                <a:spcPct val="100000"/>
              </a:lnSpc>
              <a:spcBef>
                <a:spcPts val="100"/>
              </a:spcBef>
              <a:spcAft>
                <a:spcPts val="100"/>
              </a:spcAft>
            </a:pPr>
            <a:r>
              <a:rPr lang="nl-BE" noProof="0" dirty="0"/>
              <a:t>De onderhouds- en operationele </a:t>
            </a:r>
            <a:r>
              <a:rPr lang="nl-BE" b="1" noProof="0" dirty="0"/>
              <a:t>kosten</a:t>
            </a:r>
            <a:r>
              <a:rPr lang="nl-BE" noProof="0" dirty="0"/>
              <a:t> van de gemeentelijke sites worden </a:t>
            </a:r>
            <a:r>
              <a:rPr lang="nl-BE" b="1" noProof="0" dirty="0"/>
              <a:t>gedekt door abonnementsgelden die door de deelnemende gemeenten worden betaald</a:t>
            </a:r>
            <a:r>
              <a:rPr lang="nl-BE" noProof="0" dirty="0"/>
              <a:t>.</a:t>
            </a:r>
          </a:p>
          <a:p>
            <a:pPr>
              <a:lnSpc>
                <a:spcPct val="100000"/>
              </a:lnSpc>
              <a:spcBef>
                <a:spcPts val="300"/>
              </a:spcBef>
              <a:spcAft>
                <a:spcPts val="300"/>
              </a:spcAft>
            </a:pPr>
            <a:endParaRPr lang="nl-BE" noProof="0" dirty="0"/>
          </a:p>
          <a:p>
            <a:pPr marL="0" indent="0">
              <a:lnSpc>
                <a:spcPct val="100000"/>
              </a:lnSpc>
              <a:spcBef>
                <a:spcPts val="300"/>
              </a:spcBef>
              <a:spcAft>
                <a:spcPts val="300"/>
              </a:spcAft>
              <a:buNone/>
            </a:pPr>
            <a:r>
              <a:rPr lang="nl-BE" b="1" noProof="0" dirty="0"/>
              <a:t>Impact</a:t>
            </a:r>
            <a:r>
              <a:rPr lang="nl-BE" noProof="0" dirty="0"/>
              <a:t> : Meer dan 80% van de niet-deelnemende gemeenten is bekend met BUR, en velen zijn van plan om het in de toekomst te gaan gebruiken.</a:t>
            </a:r>
          </a:p>
        </p:txBody>
      </p:sp>
      <p:pic>
        <p:nvPicPr>
          <p:cNvPr id="4" name="Picture 3">
            <a:extLst>
              <a:ext uri="{FF2B5EF4-FFF2-40B4-BE49-F238E27FC236}">
                <a16:creationId xmlns:a16="http://schemas.microsoft.com/office/drawing/2014/main" id="{2EF8657C-A58C-CB4D-F8FE-C4F85436A387}"/>
              </a:ext>
            </a:extLst>
          </p:cNvPr>
          <p:cNvPicPr>
            <a:picLocks noChangeAspect="1"/>
          </p:cNvPicPr>
          <p:nvPr/>
        </p:nvPicPr>
        <p:blipFill>
          <a:blip r:embed="rId3"/>
          <a:stretch>
            <a:fillRect/>
          </a:stretch>
        </p:blipFill>
        <p:spPr>
          <a:xfrm>
            <a:off x="7899714" y="5715"/>
            <a:ext cx="2168211" cy="1070610"/>
          </a:xfrm>
          <a:prstGeom prst="rect">
            <a:avLst/>
          </a:prstGeom>
        </p:spPr>
      </p:pic>
    </p:spTree>
    <p:extLst>
      <p:ext uri="{BB962C8B-B14F-4D97-AF65-F5344CB8AC3E}">
        <p14:creationId xmlns:p14="http://schemas.microsoft.com/office/powerpoint/2010/main" val="21217503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E0D53-EA43-40ED-C82B-608705A89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C5262-C5A2-0D43-C8A2-0E96E89D3F4D}"/>
              </a:ext>
            </a:extLst>
          </p:cNvPr>
          <p:cNvSpPr>
            <a:spLocks noGrp="1"/>
          </p:cNvSpPr>
          <p:nvPr>
            <p:ph type="title"/>
          </p:nvPr>
        </p:nvSpPr>
        <p:spPr/>
        <p:txBody>
          <a:bodyPr/>
          <a:lstStyle/>
          <a:p>
            <a:r>
              <a:rPr lang="nl-BE" noProof="0" dirty="0"/>
              <a:t>Project 8. Versterking van de digitale hulpmiddelen van DG HAN (4/5)</a:t>
            </a:r>
          </a:p>
        </p:txBody>
      </p:sp>
      <p:sp>
        <p:nvSpPr>
          <p:cNvPr id="6" name="Rectangle 5">
            <a:extLst>
              <a:ext uri="{FF2B5EF4-FFF2-40B4-BE49-F238E27FC236}">
                <a16:creationId xmlns:a16="http://schemas.microsoft.com/office/drawing/2014/main" id="{E92C13AF-0B76-2C72-8597-9FEFC885248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C6C26D1B-F6E9-E47E-C6CE-4FE28B8D1BDD}"/>
              </a:ext>
            </a:extLst>
          </p:cNvPr>
          <p:cNvGraphicFramePr>
            <a:graphicFrameLocks noGrp="1"/>
          </p:cNvGraphicFramePr>
          <p:nvPr>
            <p:extLst>
              <p:ext uri="{D42A27DB-BD31-4B8C-83A1-F6EECF244321}">
                <p14:modId xmlns:p14="http://schemas.microsoft.com/office/powerpoint/2010/main" val="409188185"/>
              </p:ext>
            </p:extLst>
          </p:nvPr>
        </p:nvGraphicFramePr>
        <p:xfrm>
          <a:off x="484174" y="1592263"/>
          <a:ext cx="8964000" cy="27432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8.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0">
                <a:tc>
                  <a:txBody>
                    <a:bodyPr/>
                    <a:lstStyle/>
                    <a:p>
                      <a:pPr marL="171450" indent="-171450">
                        <a:buFont typeface="Arial" panose="020B0604020202020204" pitchFamily="34" charset="0"/>
                        <a:buChar char="•"/>
                      </a:pPr>
                      <a:r>
                        <a:rPr lang="nl-BE" sz="1200" b="1" noProof="0" dirty="0"/>
                        <a:t>Actie 8.4: Inclusieve verbetering van TRIA</a:t>
                      </a:r>
                      <a:br>
                        <a:rPr lang="nl-BE" sz="1200" noProof="0" dirty="0"/>
                      </a:br>
                      <a:r>
                        <a:rPr lang="nl-BE" sz="1200" noProof="0" dirty="0"/>
                        <a:t>Na de invoering van TRIA moet de ontwikkeling van het instrument worden voortgezet om aan de vastgestelde behoeften te voldoen. Binnen de grenzen van de budgettaire beperkingen is het doel van deze actie om in overleg met de betrokken teams na te denken over mogelijke aanpassingen van TRIA om de behandeling van dossiers zo inclusief mogelijk te maken, rekening houdend met de « </a:t>
                      </a:r>
                      <a:r>
                        <a:rPr lang="nl-BE" sz="1200" i="1" noProof="0" dirty="0"/>
                        <a:t>client </a:t>
                      </a:r>
                      <a:r>
                        <a:rPr lang="nl-BE" sz="1200" i="1" noProof="0" dirty="0" err="1"/>
                        <a:t>journey</a:t>
                      </a:r>
                      <a:r>
                        <a:rPr lang="nl-BE" sz="1200" noProof="0" dirty="0"/>
                        <a:t>" dat in het kader van de studie is ontwikkeld. Dit omvat (maar is niet beperkt tot):</a:t>
                      </a:r>
                    </a:p>
                    <a:p>
                      <a:pPr marL="357188" lvl="1" indent="-171450">
                        <a:buFont typeface="Courier New" panose="02070309020205020404" pitchFamily="49" charset="0"/>
                        <a:buChar char="o"/>
                      </a:pPr>
                      <a:r>
                        <a:rPr lang="nl-BE" sz="1200" noProof="0" dirty="0"/>
                        <a:t>De integratie van nieuwe stromen in de tool (bijv. vervangende inkomensstromen zoals werkloosheidsuitkeringen, ziekte- en invaliditeitsverzekeringsuitkeringen, automatisering van het proces voor het opnieuw contacteren van afhakers, enz.) </a:t>
                      </a:r>
                    </a:p>
                    <a:p>
                      <a:pPr marL="357188" lvl="1" indent="-171450">
                        <a:buFont typeface="Courier New" panose="02070309020205020404" pitchFamily="49" charset="0"/>
                        <a:buChar char="o"/>
                      </a:pPr>
                      <a:r>
                        <a:rPr lang="nl-BE" sz="1200" noProof="0" dirty="0"/>
                        <a:t>Efficiënte centralisatie van informatie voor interne teams, met real-time zichtbaarheid van bestanden.</a:t>
                      </a:r>
                    </a:p>
                    <a:p>
                      <a:pPr marL="357188" lvl="1" indent="-171450">
                        <a:buFont typeface="Courier New" panose="02070309020205020404" pitchFamily="49" charset="0"/>
                        <a:buChar char="o"/>
                      </a:pPr>
                      <a:r>
                        <a:rPr lang="nl-BE" sz="1200" noProof="0" dirty="0"/>
                        <a:t>Ervoor zorgen dat de functionaliteiten zijn afgestemd op de specifieke behoeften van verschillende gebruikersprofielen (maatschappelijk assistenten, klantenbeheerders, evaluatoren), met inachtneming van de normen voor gegevensbeveiliging en vertrouwelijkheid.</a:t>
                      </a:r>
                    </a:p>
                    <a:p>
                      <a:pPr marL="357188" lvl="1" indent="-171450">
                        <a:buFont typeface="Courier New" panose="02070309020205020404" pitchFamily="49" charset="0"/>
                        <a:buChar char="o"/>
                      </a:pPr>
                      <a:r>
                        <a:rPr lang="nl-BE" sz="1200" noProof="0" dirty="0"/>
                        <a:t>De mogelijkheid analyseren om verschillende soorten handicaps per rechthebbende te coderen, om rekening te houden met rechthebbenden met meerdere handicaps.</a:t>
                      </a:r>
                    </a:p>
                    <a:p>
                      <a:pPr marL="357188" lvl="1" indent="-171450">
                        <a:buFont typeface="Courier New" panose="02070309020205020404" pitchFamily="49" charset="0"/>
                        <a:buChar char="o"/>
                      </a:pPr>
                      <a:r>
                        <a:rPr lang="nl-BE" sz="1200" noProof="0" dirty="0"/>
                        <a:t>De verwijdering van de mogelijkheid om meerdere nieuwe verzoeken aan te maken, voor dezelfde dienst, voor dezelfde rechthebbende.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73386673"/>
                  </a:ext>
                </a:extLst>
              </a:tr>
            </a:tbl>
          </a:graphicData>
        </a:graphic>
      </p:graphicFrame>
    </p:spTree>
    <p:extLst>
      <p:ext uri="{BB962C8B-B14F-4D97-AF65-F5344CB8AC3E}">
        <p14:creationId xmlns:p14="http://schemas.microsoft.com/office/powerpoint/2010/main" val="1139670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7A7E1-E130-71CB-251F-CBD08193D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29F3C-070D-5E2C-F9F8-174198AE8038}"/>
              </a:ext>
            </a:extLst>
          </p:cNvPr>
          <p:cNvSpPr>
            <a:spLocks noGrp="1"/>
          </p:cNvSpPr>
          <p:nvPr>
            <p:ph type="title"/>
          </p:nvPr>
        </p:nvSpPr>
        <p:spPr/>
        <p:txBody>
          <a:bodyPr/>
          <a:lstStyle/>
          <a:p>
            <a:r>
              <a:rPr lang="nl-BE" noProof="0" dirty="0"/>
              <a:t>Project 8. Versterking van de digitale hulpmiddelen van DG HAN (5/5)</a:t>
            </a:r>
          </a:p>
        </p:txBody>
      </p:sp>
      <p:sp>
        <p:nvSpPr>
          <p:cNvPr id="6" name="Rectangle 5">
            <a:extLst>
              <a:ext uri="{FF2B5EF4-FFF2-40B4-BE49-F238E27FC236}">
                <a16:creationId xmlns:a16="http://schemas.microsoft.com/office/drawing/2014/main" id="{994A61BB-2B00-1CAF-B983-D80719C5DCA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F1A94D4A-DE8A-A7DE-8282-1A259BFFE7AD}"/>
              </a:ext>
            </a:extLst>
          </p:cNvPr>
          <p:cNvGraphicFramePr>
            <a:graphicFrameLocks noGrp="1"/>
          </p:cNvGraphicFramePr>
          <p:nvPr>
            <p:extLst>
              <p:ext uri="{D42A27DB-BD31-4B8C-83A1-F6EECF244321}">
                <p14:modId xmlns:p14="http://schemas.microsoft.com/office/powerpoint/2010/main" val="2721268129"/>
              </p:ext>
            </p:extLst>
          </p:nvPr>
        </p:nvGraphicFramePr>
        <p:xfrm>
          <a:off x="484174" y="1592263"/>
          <a:ext cx="8964000" cy="46634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8.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8.1: Integratie van een virtuele assistent op de website van DG HAN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consultaties van virtuele assistent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gestelde vragen en mate waarin relevante antwoorden zijn gegeven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Verminderingspercentage oproepen/e-mails met informatieverzoeken over procedures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Tevredenheid gebruikers virtuele assistent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8.2: Verbeteringen aan </a:t>
                      </a:r>
                      <a:r>
                        <a:rPr lang="nl-BE" sz="1200" b="1" noProof="0" dirty="0" err="1"/>
                        <a:t>MyHandicap</a:t>
                      </a:r>
                      <a:r>
                        <a:rPr lang="nl-BE" sz="1200" b="1" noProof="0" dirty="0"/>
                        <a:t> invoeren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nieuwe functies toegevoegd aan </a:t>
                      </a:r>
                      <a:r>
                        <a:rPr lang="nl-BE" sz="1200" noProof="0" dirty="0" err="1"/>
                        <a:t>MyHandicap</a:t>
                      </a:r>
                      <a:endParaRPr lang="nl-BE"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Gebruikspercentage van </a:t>
                      </a:r>
                      <a:r>
                        <a:rPr lang="nl-BE" sz="1200" noProof="0" dirty="0" err="1"/>
                        <a:t>MyHandicap</a:t>
                      </a:r>
                      <a:r>
                        <a:rPr lang="nl-BE" sz="1200" noProof="0" dirty="0"/>
                        <a:t> door rechthebbenden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Uitvalpercentage tijdens het proces op het platform (zie algemene indicatoren)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Vermindering van het aantal oproepen/e-mails voor informatie over dossiers dankzij </a:t>
                      </a:r>
                      <a:r>
                        <a:rPr lang="nl-BE" sz="1200" noProof="0" dirty="0" err="1"/>
                        <a:t>MyHandicap</a:t>
                      </a:r>
                      <a:endParaRPr lang="nl-BE"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Tevredenheid </a:t>
                      </a:r>
                      <a:r>
                        <a:rPr lang="nl-BE" sz="1200" noProof="0" dirty="0" err="1"/>
                        <a:t>MyHandicap</a:t>
                      </a:r>
                      <a:r>
                        <a:rPr lang="nl-BE" sz="1200" noProof="0" dirty="0"/>
                        <a:t>-gebruikers na update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3024803"/>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8.3: Ontwikkeling van een digitale rechtensimulator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bezoekers van de rechtensimulator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uitgevoerde simulaties per maand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Omzettingspercentage van simulatorgebruikers naar daadwerkelijke aanvragen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Tevredenheid simulatorgebruikers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partners die de tool aanbevelen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00786741"/>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8.5: Inclusieve verbetering van 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nieuwe inclusieve elementen geïntegreerd in 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interne teams dat effectief gebruik maakt van de nieuwe TRIA-opties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Gemiddelde verwerkingstijd na verbeteringen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Tevredenheid van medewerkers over de toegankelijkheid en ergonomie van TRIA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89255327"/>
                  </a:ext>
                </a:extLst>
              </a:tr>
            </a:tbl>
          </a:graphicData>
        </a:graphic>
      </p:graphicFrame>
    </p:spTree>
    <p:extLst>
      <p:ext uri="{BB962C8B-B14F-4D97-AF65-F5344CB8AC3E}">
        <p14:creationId xmlns:p14="http://schemas.microsoft.com/office/powerpoint/2010/main" val="24576639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F63E-0A2D-EBA0-D3D9-6D3FA1B4AFB8}"/>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6BCEE51B-55F1-5746-BF64-0AB956451122}"/>
              </a:ext>
            </a:extLst>
          </p:cNvPr>
          <p:cNvSpPr>
            <a:spLocks noGrp="1"/>
          </p:cNvSpPr>
          <p:nvPr>
            <p:ph type="body" sz="half" idx="10"/>
          </p:nvPr>
        </p:nvSpPr>
        <p:spPr>
          <a:xfrm>
            <a:off x="5165577" y="1592263"/>
            <a:ext cx="4287985" cy="4165243"/>
          </a:xfrm>
        </p:spPr>
        <p:txBody>
          <a:bodyPr/>
          <a:lstStyle/>
          <a:p>
            <a:pPr marL="0" indent="0" algn="l" defTabSz="914400" rtl="0" eaLnBrk="1" fontAlgn="b" latinLnBrk="0" hangingPunct="1">
              <a:lnSpc>
                <a:spcPct val="100000"/>
              </a:lnSpc>
              <a:spcAft>
                <a:spcPts val="800"/>
              </a:spcAft>
              <a:buNone/>
            </a:pPr>
            <a:r>
              <a:rPr lang="nl-BE" sz="1600" b="1" kern="1200" noProof="0" dirty="0">
                <a:solidFill>
                  <a:schemeClr val="tx1"/>
                </a:solidFill>
                <a:effectLst/>
                <a:latin typeface="+mn-lt"/>
                <a:ea typeface="+mn-ea"/>
                <a:cs typeface="+mn-cs"/>
              </a:rPr>
              <a:t>Wat?</a:t>
            </a:r>
          </a:p>
          <a:p>
            <a:pPr marL="0" indent="0" algn="l" defTabSz="914400" rtl="0" eaLnBrk="1" fontAlgn="b" latinLnBrk="0" hangingPunct="1">
              <a:lnSpc>
                <a:spcPct val="100000"/>
              </a:lnSpc>
              <a:spcAft>
                <a:spcPts val="800"/>
              </a:spcAft>
              <a:buNone/>
            </a:pPr>
            <a:r>
              <a:rPr lang="nl-BE" noProof="0" dirty="0">
                <a:latin typeface="+mn-lt"/>
              </a:rPr>
              <a:t>Het doel is om wetgevende kaders aan te passen zodat ze beter voldoen aan de behoeften van personen met een handicap, waardoor DG HAN meer flexibele, inclusieve oplossingen kan voorstellen en implementeren die zijn afgestemd op de individuele realiteit, terwijl administratieve procedures worden vereenvoudigd en regelgevende belemmeringen worden verminderd.</a:t>
            </a:r>
          </a:p>
          <a:p>
            <a:pPr marL="0" indent="0" algn="l" defTabSz="914400" rtl="0" eaLnBrk="1" fontAlgn="b" latinLnBrk="0" hangingPunct="1">
              <a:lnSpc>
                <a:spcPct val="100000"/>
              </a:lnSpc>
              <a:spcAft>
                <a:spcPts val="800"/>
              </a:spcAft>
              <a:buNone/>
            </a:pPr>
            <a:endParaRPr lang="nl-BE" sz="1600" kern="1200" noProof="0" dirty="0">
              <a:effectLst/>
              <a:latin typeface="+mn-lt"/>
              <a:ea typeface="+mn-ea"/>
              <a:cs typeface="+mn-cs"/>
            </a:endParaRPr>
          </a:p>
          <a:p>
            <a:pPr marL="0" indent="0" algn="l" defTabSz="914400" rtl="0" eaLnBrk="1" fontAlgn="b" latinLnBrk="0" hangingPunct="1">
              <a:lnSpc>
                <a:spcPct val="100000"/>
              </a:lnSpc>
              <a:spcAft>
                <a:spcPts val="800"/>
              </a:spcAft>
              <a:buNone/>
            </a:pPr>
            <a:r>
              <a:rPr lang="nl-BE" b="1" noProof="0" dirty="0">
                <a:latin typeface="+mn-lt"/>
              </a:rPr>
              <a:t>Hoe?</a:t>
            </a:r>
          </a:p>
          <a:p>
            <a:pPr marL="0" indent="0" algn="l" defTabSz="914400" rtl="0" eaLnBrk="1" fontAlgn="b" latinLnBrk="0" hangingPunct="1">
              <a:lnSpc>
                <a:spcPct val="100000"/>
              </a:lnSpc>
              <a:spcAft>
                <a:spcPts val="800"/>
              </a:spcAft>
              <a:buNone/>
            </a:pPr>
            <a:r>
              <a:rPr lang="nl-BE" noProof="0" dirty="0">
                <a:latin typeface="+mn-lt"/>
              </a:rPr>
              <a:t>Project 9. De vermindering van rigiditeit in de wetgeving aanmoedigen om de toegang tot en de toekenning van rechten te verbeteren</a:t>
            </a:r>
          </a:p>
        </p:txBody>
      </p:sp>
      <p:sp>
        <p:nvSpPr>
          <p:cNvPr id="9" name="Demi-cadre 8">
            <a:extLst>
              <a:ext uri="{FF2B5EF4-FFF2-40B4-BE49-F238E27FC236}">
                <a16:creationId xmlns:a16="http://schemas.microsoft.com/office/drawing/2014/main" id="{30AD5DFF-7089-8F34-B37C-649EC0BD316C}"/>
              </a:ext>
            </a:extLst>
          </p:cNvPr>
          <p:cNvSpPr/>
          <p:nvPr/>
        </p:nvSpPr>
        <p:spPr bwMode="auto">
          <a:xfrm>
            <a:off x="512749" y="2193752"/>
            <a:ext cx="779156" cy="689253"/>
          </a:xfrm>
          <a:prstGeom prst="halfFrame">
            <a:avLst>
              <a:gd name="adj1" fmla="val 13043"/>
              <a:gd name="adj2" fmla="val 14492"/>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0" name="Demi-cadre 9">
            <a:extLst>
              <a:ext uri="{FF2B5EF4-FFF2-40B4-BE49-F238E27FC236}">
                <a16:creationId xmlns:a16="http://schemas.microsoft.com/office/drawing/2014/main" id="{FBAD8459-D3B4-694F-ED74-52CFEDE82200}"/>
              </a:ext>
            </a:extLst>
          </p:cNvPr>
          <p:cNvSpPr/>
          <p:nvPr/>
        </p:nvSpPr>
        <p:spPr bwMode="auto">
          <a:xfrm rot="10800000">
            <a:off x="3645526" y="4067272"/>
            <a:ext cx="779156" cy="689253"/>
          </a:xfrm>
          <a:prstGeom prst="halfFrame">
            <a:avLst>
              <a:gd name="adj1" fmla="val 13043"/>
              <a:gd name="adj2" fmla="val 14492"/>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8" name="Rectangle 17">
            <a:extLst>
              <a:ext uri="{FF2B5EF4-FFF2-40B4-BE49-F238E27FC236}">
                <a16:creationId xmlns:a16="http://schemas.microsoft.com/office/drawing/2014/main" id="{B319C710-5288-E00C-F8B6-08FA568396F2}"/>
              </a:ext>
            </a:extLst>
          </p:cNvPr>
          <p:cNvSpPr/>
          <p:nvPr/>
        </p:nvSpPr>
        <p:spPr bwMode="auto">
          <a:xfrm>
            <a:off x="810048" y="2538379"/>
            <a:ext cx="3317335" cy="1956732"/>
          </a:xfrm>
          <a:prstGeom prst="rect">
            <a:avLst/>
          </a:prstGeom>
          <a:solidFill>
            <a:srgbClr val="E7F3FA"/>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400" b="0" noProof="0" dirty="0">
                <a:latin typeface="Calibri Light" panose="020F0302020204030204" pitchFamily="34" charset="0"/>
              </a:rPr>
              <a:t>VI. Meer flexibiliteit in de wetgeving garanderen</a:t>
            </a:r>
          </a:p>
        </p:txBody>
      </p:sp>
      <p:sp>
        <p:nvSpPr>
          <p:cNvPr id="19" name="Rectangle 18">
            <a:extLst>
              <a:ext uri="{FF2B5EF4-FFF2-40B4-BE49-F238E27FC236}">
                <a16:creationId xmlns:a16="http://schemas.microsoft.com/office/drawing/2014/main" id="{CF877F35-B035-0CC3-9504-58ED975C3A37}"/>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 name="Rectangle 4">
            <a:extLst>
              <a:ext uri="{FF2B5EF4-FFF2-40B4-BE49-F238E27FC236}">
                <a16:creationId xmlns:a16="http://schemas.microsoft.com/office/drawing/2014/main" id="{621F2D4C-6B1E-CF6C-948F-5E97ACCB96E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Tree>
    <p:extLst>
      <p:ext uri="{BB962C8B-B14F-4D97-AF65-F5344CB8AC3E}">
        <p14:creationId xmlns:p14="http://schemas.microsoft.com/office/powerpoint/2010/main" val="9998511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3447-2DEC-1C6B-2B26-664C3A9D0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9311F-BC8A-5E9F-5715-0EB6302E5624}"/>
              </a:ext>
            </a:extLst>
          </p:cNvPr>
          <p:cNvSpPr>
            <a:spLocks noGrp="1"/>
          </p:cNvSpPr>
          <p:nvPr>
            <p:ph type="title"/>
          </p:nvPr>
        </p:nvSpPr>
        <p:spPr/>
        <p:txBody>
          <a:bodyPr/>
          <a:lstStyle/>
          <a:p>
            <a:r>
              <a:rPr lang="nl-BE" noProof="0" dirty="0"/>
              <a:t>Project 9. De vermindering van rigiditeit in de wetgeving aanmoedigen om de toegang tot en de toekenning van rechten te verbeteren (1/2)</a:t>
            </a:r>
          </a:p>
        </p:txBody>
      </p:sp>
      <p:sp>
        <p:nvSpPr>
          <p:cNvPr id="6" name="Rectangle 5">
            <a:extLst>
              <a:ext uri="{FF2B5EF4-FFF2-40B4-BE49-F238E27FC236}">
                <a16:creationId xmlns:a16="http://schemas.microsoft.com/office/drawing/2014/main" id="{EB4C818D-C428-294A-5BDD-F58991D65F2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3A88844E-9F2C-BD6E-6638-28367B2E7E2F}"/>
              </a:ext>
            </a:extLst>
          </p:cNvPr>
          <p:cNvGraphicFramePr>
            <a:graphicFrameLocks noGrp="1"/>
          </p:cNvGraphicFramePr>
          <p:nvPr>
            <p:extLst>
              <p:ext uri="{D42A27DB-BD31-4B8C-83A1-F6EECF244321}">
                <p14:modId xmlns:p14="http://schemas.microsoft.com/office/powerpoint/2010/main" val="227800196"/>
              </p:ext>
            </p:extLst>
          </p:nvPr>
        </p:nvGraphicFramePr>
        <p:xfrm>
          <a:off x="484174" y="1592263"/>
          <a:ext cx="8993202" cy="505460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9. De vermindering van rigiditeit in de wetgeving aanmoedigen om de toegang tot en de toekenning van rechten te verbeteren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nl-BE" sz="1200" b="1" noProof="0" dirty="0"/>
                        <a:t>Niveau</a:t>
                      </a:r>
                      <a:r>
                        <a:rPr lang="nl-BE" sz="1200" noProof="0" dirty="0"/>
                        <a:t>: Definitie overheidsbeleid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200" b="1" noProof="0" dirty="0"/>
                        <a:t>Vaststelling: </a:t>
                      </a:r>
                    </a:p>
                    <a:p>
                      <a:r>
                        <a:rPr lang="nl-BE" sz="1200" b="0" noProof="0" dirty="0"/>
                        <a:t>Wet- en regelgeving wordt vaak als complex en gefragmenteerd ervaren, waardoor het voor doelgroepen en professionals moeilijk te begrijpen is, wat het proces vertraagt en misverstanden vergroot. Daarnaast zijn wetteksten soms onduidelijk over de voorwaarden om in aanmerking te komen en de bijbehorende rechten, wat leidt tot onzekerheid bij de gebruikers en de professionals die hen moeten ondersteunen. Tegelijkertijd melden maatschappelijk assistenten dat ze niet over de middelen beschikken om de implicaties van de wetgeving op een eenvoudige manier aan rechthebbenden uit te leggen, wat hun ondersteuning bemoeilijkt.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a:t>
                      </a:r>
                      <a:endParaRPr lang="nl-BE"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noProof="0" dirty="0"/>
                        <a:t>Het doel van dit project is het aanmoedigen van een herziening van de wetgeving om de </a:t>
                      </a:r>
                      <a:r>
                        <a:rPr lang="nl-BE" sz="1200" noProof="0" dirty="0" err="1"/>
                        <a:t>rigiditeiten</a:t>
                      </a:r>
                      <a:r>
                        <a:rPr lang="nl-BE" sz="1200" noProof="0" dirty="0"/>
                        <a:t> te beperken die de toegang tot en het verlenen van rechten belemmeren. </a:t>
                      </a:r>
                      <a:r>
                        <a:rPr lang="nl-BE" sz="1200" b="0" kern="1200" noProof="0" dirty="0">
                          <a:solidFill>
                            <a:schemeClr val="tx1"/>
                          </a:solidFill>
                          <a:latin typeface="+mn-lt"/>
                          <a:ea typeface="+mn-ea"/>
                          <a:cs typeface="+mn-cs"/>
                        </a:rPr>
                        <a:t>Het project stelt een omvorming van de wetgevende kaders voor om ze inclusiever en flexibeler te maken en ze af te stemmen op de realiteit van de rechthebbenden. </a:t>
                      </a:r>
                      <a:r>
                        <a:rPr lang="nl-BE" sz="1200" noProof="0" dirty="0"/>
                        <a:t>Concreet gaat het om een hervorming van de basiswet van DG HAN, namelijk de wet van 27 februari 1987 inzake de tegemoetkomingen aan personen met een handicap. De hervorming moet gericht zijn op een aantal prioriteiten, zoals </a:t>
                      </a:r>
                      <a:r>
                        <a:rPr lang="nl-BE" sz="1200" b="0" noProof="0" dirty="0"/>
                        <a:t>het verbeteren van de duidelijkheid van de voorwaarden om in aanmerking te komen en de afgeleide rechten, het aannemen van een meer inclusieve definitie van handicap, het intensiveren van de strijd tegen sociale fraude, enz.</a:t>
                      </a:r>
                      <a:endParaRPr lang="nl-BE" sz="1200" b="0" noProof="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pPr marL="0" indent="0">
                        <a:buFont typeface="Arial" panose="020B0604020202020204" pitchFamily="34" charset="0"/>
                        <a:buNone/>
                      </a:pPr>
                      <a:r>
                        <a:rPr lang="nl-BE" sz="1200" b="0" kern="1200" noProof="0" dirty="0">
                          <a:solidFill>
                            <a:schemeClr val="tx1"/>
                          </a:solidFill>
                          <a:latin typeface="+mn-lt"/>
                          <a:ea typeface="+mn-ea"/>
                          <a:cs typeface="+mn-cs"/>
                        </a:rPr>
                        <a:t>Dit project is gericht op het terugdringen van primaire, secundaire en tertiaire NTU door de regels voor toegang tot rechten flexibeler te maken, de toelatingscriteria te verduidelijken en de wetgevingskaders te harmoniseren om ongerechtvaardigde afwijzingen, herhaalde nieuwe aanvragen na een gegronde afwijzing en te ingewikkelde procedures die leiden tot niet-gebruik te voorkomen. De verwachte impact is :</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Opname van meer rechthebbenden die anders zouden zijn uitgesloten door de toelaatbaarheidscriteria te vereenvoudigen en de definitie van handicap aan te passen om de diversiteit van situaties beter te weerspiegelen (bijv. onzichtbare, wisselende, zeldzame handicaps).</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Verduidelijking van de voorwaarden voor het toekennen van rechten en een grotere harmonisatie van de praktijken zullen voorkomen dat potentiële rechthebbenden afhaken na een weigering die als willekeurig of ongerechtvaardigd wordt ervaren.</a:t>
                      </a:r>
                    </a:p>
                    <a:p>
                      <a:pPr marL="171450" indent="-171450">
                        <a:buFont typeface="Arial" panose="020B0604020202020204" pitchFamily="34" charset="0"/>
                        <a:buChar char="•"/>
                      </a:pPr>
                      <a:r>
                        <a:rPr lang="nl-BE" sz="1200" b="0" kern="1200" noProof="0" dirty="0">
                          <a:solidFill>
                            <a:schemeClr val="tx1"/>
                          </a:solidFill>
                          <a:latin typeface="+mn-lt"/>
                          <a:ea typeface="+mn-ea"/>
                          <a:cs typeface="+mn-cs"/>
                        </a:rPr>
                        <a:t>Een herziening van de </a:t>
                      </a:r>
                      <a:r>
                        <a:rPr lang="nl-BE" sz="1200" b="0" kern="1200" noProof="0" dirty="0" err="1">
                          <a:solidFill>
                            <a:schemeClr val="tx1"/>
                          </a:solidFill>
                          <a:latin typeface="+mn-lt"/>
                          <a:ea typeface="+mn-ea"/>
                          <a:cs typeface="+mn-cs"/>
                        </a:rPr>
                        <a:t>rigiditeiten</a:t>
                      </a:r>
                      <a:r>
                        <a:rPr lang="nl-BE" sz="1200" b="0" kern="1200" noProof="0" dirty="0">
                          <a:solidFill>
                            <a:schemeClr val="tx1"/>
                          </a:solidFill>
                          <a:latin typeface="+mn-lt"/>
                          <a:ea typeface="+mn-ea"/>
                          <a:cs typeface="+mn-cs"/>
                        </a:rPr>
                        <a:t> in de wetgeving zou het mogelijk maken om meer aangepaste zorg voor rechthebbenden te garanderen en te voorkomen dat bepaalde categorieën rechthebbenden afzien van de verlenging van hun rechten.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055ECD07-ACCA-2512-7F1C-5DC05EED451D}"/>
              </a:ext>
            </a:extLst>
          </p:cNvPr>
          <p:cNvSpPr/>
          <p:nvPr/>
        </p:nvSpPr>
        <p:spPr bwMode="auto">
          <a:xfrm>
            <a:off x="5710725" y="4760841"/>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5FBE8E6F-B77C-755D-9E7C-7102E45C2463}"/>
              </a:ext>
            </a:extLst>
          </p:cNvPr>
          <p:cNvSpPr/>
          <p:nvPr/>
        </p:nvSpPr>
        <p:spPr bwMode="auto">
          <a:xfrm>
            <a:off x="6958500" y="4760841"/>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C6FA82DA-F721-BA8B-4A45-48324C132812}"/>
              </a:ext>
            </a:extLst>
          </p:cNvPr>
          <p:cNvSpPr/>
          <p:nvPr/>
        </p:nvSpPr>
        <p:spPr bwMode="auto">
          <a:xfrm>
            <a:off x="8356460" y="4760841"/>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2" name="Graphic 11" descr="Checkmark outline">
            <a:extLst>
              <a:ext uri="{FF2B5EF4-FFF2-40B4-BE49-F238E27FC236}">
                <a16:creationId xmlns:a16="http://schemas.microsoft.com/office/drawing/2014/main" id="{8BBECD4E-29BD-42FC-B7F5-EF78711E63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4695291"/>
            <a:ext cx="216000" cy="216000"/>
          </a:xfrm>
          <a:prstGeom prst="rect">
            <a:avLst/>
          </a:prstGeom>
        </p:spPr>
      </p:pic>
      <p:pic>
        <p:nvPicPr>
          <p:cNvPr id="11" name="Graphic 10" descr="Checkmark outline">
            <a:extLst>
              <a:ext uri="{FF2B5EF4-FFF2-40B4-BE49-F238E27FC236}">
                <a16:creationId xmlns:a16="http://schemas.microsoft.com/office/drawing/2014/main" id="{72D2CA25-8E32-8BF3-9FCD-1E2AF3E0F0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5015" y="4698366"/>
            <a:ext cx="216000" cy="216000"/>
          </a:xfrm>
          <a:prstGeom prst="rect">
            <a:avLst/>
          </a:prstGeom>
        </p:spPr>
      </p:pic>
      <p:pic>
        <p:nvPicPr>
          <p:cNvPr id="13" name="Graphic 12" descr="Checkmark outline">
            <a:extLst>
              <a:ext uri="{FF2B5EF4-FFF2-40B4-BE49-F238E27FC236}">
                <a16:creationId xmlns:a16="http://schemas.microsoft.com/office/drawing/2014/main" id="{332418C4-DFE8-3D84-512B-BC7671073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7316" y="4695291"/>
            <a:ext cx="216000" cy="216000"/>
          </a:xfrm>
          <a:prstGeom prst="rect">
            <a:avLst/>
          </a:prstGeom>
        </p:spPr>
      </p:pic>
    </p:spTree>
    <p:extLst>
      <p:ext uri="{BB962C8B-B14F-4D97-AF65-F5344CB8AC3E}">
        <p14:creationId xmlns:p14="http://schemas.microsoft.com/office/powerpoint/2010/main" val="33041897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A45E-340E-95E2-7F4F-6D6C9AC44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6F55B-DE09-6014-D50B-951E485C0AD8}"/>
              </a:ext>
            </a:extLst>
          </p:cNvPr>
          <p:cNvSpPr>
            <a:spLocks noGrp="1"/>
          </p:cNvSpPr>
          <p:nvPr>
            <p:ph type="title"/>
          </p:nvPr>
        </p:nvSpPr>
        <p:spPr/>
        <p:txBody>
          <a:bodyPr/>
          <a:lstStyle/>
          <a:p>
            <a:r>
              <a:rPr lang="nl-BE" noProof="0" dirty="0"/>
              <a:t>Project 9. De vermindering van rigiditeit in de wetgeving aanmoedigen om de toegang tot en de toekenning van rechten te verbeteren (2/2)</a:t>
            </a:r>
          </a:p>
        </p:txBody>
      </p:sp>
      <p:sp>
        <p:nvSpPr>
          <p:cNvPr id="6" name="Rectangle 5">
            <a:extLst>
              <a:ext uri="{FF2B5EF4-FFF2-40B4-BE49-F238E27FC236}">
                <a16:creationId xmlns:a16="http://schemas.microsoft.com/office/drawing/2014/main" id="{3C136D04-C4DC-087A-CE8D-90405E65D8B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151279DE-DC82-A39E-2E41-020A14588723}"/>
              </a:ext>
            </a:extLst>
          </p:cNvPr>
          <p:cNvGraphicFramePr>
            <a:graphicFrameLocks noGrp="1"/>
          </p:cNvGraphicFramePr>
          <p:nvPr>
            <p:extLst>
              <p:ext uri="{D42A27DB-BD31-4B8C-83A1-F6EECF244321}">
                <p14:modId xmlns:p14="http://schemas.microsoft.com/office/powerpoint/2010/main" val="3717770747"/>
              </p:ext>
            </p:extLst>
          </p:nvPr>
        </p:nvGraphicFramePr>
        <p:xfrm>
          <a:off x="484174" y="1592263"/>
          <a:ext cx="8964000" cy="47548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9.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nl-BE" sz="1200" b="1" noProof="0" dirty="0"/>
                        <a:t>Actie 9.1: Formuleren van aanbevelingen voor het projectteam dat belast is met het herziening van de wet van 1987</a:t>
                      </a:r>
                      <a:br>
                        <a:rPr lang="nl-BE" sz="1200" noProof="0" dirty="0"/>
                      </a:br>
                      <a:r>
                        <a:rPr lang="nl-BE" sz="1200" noProof="0" dirty="0"/>
                        <a:t>Het doel van deze actie is het opstellen van specifieke aanbevelingen voor het herziening van de wet van 1987. Deze aanbevelingen worden vervolgens gedeeld met het projectteam dat belast is met de hervorming van de wet. Op basis van de verschillende feedback die tijdens dit project is ontvangen, kunnen al enkele belangrijke aanbevelingen worden opgesomd:</a:t>
                      </a:r>
                      <a:endParaRPr lang="nl-BE" sz="1200" noProof="0" dirty="0">
                        <a:highlight>
                          <a:srgbClr val="FFFF00"/>
                        </a:highlight>
                      </a:endParaRPr>
                    </a:p>
                    <a:p>
                      <a:pPr marL="361950" lvl="1" indent="-171450">
                        <a:buFont typeface="Courier New" panose="02070309020205020404" pitchFamily="49" charset="0"/>
                        <a:buChar char="o"/>
                      </a:pPr>
                      <a:r>
                        <a:rPr lang="nl-BE" sz="1200" u="sng" noProof="0" dirty="0"/>
                        <a:t>Aanpassing van de definitie van handicap </a:t>
                      </a:r>
                      <a:r>
                        <a:rPr lang="nl-BE" sz="1200" noProof="0" dirty="0"/>
                        <a:t>in België, als antwoord op de noodzaak om deze wettelijke definitie te verschuiven naar een meer holistische benadering die de verschillende sociale en omgevingsfactoren erkent die invaliditeit beïnvloeden. We zouden overstappen van een definitie die voornamelijk focust op de vermindering van fysieke of mentale capaciteiten, beoordeeld als een percentage, om te bepalen of iemand in aanmerking komt voor sociale voordelen, naar een evoluerende definitie die invaliditeit beschouwt als een interactie tussen de gezondheidstoestand van een individu en de omgevings-, sociale en gedragsbarrières die hun volledige deelname aan de samenleving op gelijke voet met anderen verhinderen (WHO, Verenigde Naties).</a:t>
                      </a:r>
                    </a:p>
                    <a:p>
                      <a:pPr marL="361950" lvl="1" indent="-171450">
                        <a:buFont typeface="Courier New" panose="02070309020205020404" pitchFamily="49" charset="0"/>
                        <a:buChar char="o"/>
                      </a:pPr>
                      <a:r>
                        <a:rPr lang="nl-BE" sz="1200" u="sng" noProof="0" dirty="0"/>
                        <a:t>Beleidsniveaus harmoniseren </a:t>
                      </a:r>
                      <a:r>
                        <a:rPr lang="nl-BE" sz="1200" noProof="0" dirty="0"/>
                        <a:t>om de verschillen tussen regio's en instellingen te verminderen en zo de complexiteit en versnippering van de wetgeving te verminderen.</a:t>
                      </a:r>
                    </a:p>
                    <a:p>
                      <a:pPr marL="361950" lvl="1" indent="-171450">
                        <a:buFont typeface="Courier New" panose="02070309020205020404" pitchFamily="49" charset="0"/>
                        <a:buChar char="o"/>
                      </a:pPr>
                      <a:r>
                        <a:rPr lang="nl-BE" sz="1200" u="sng" noProof="0" dirty="0"/>
                        <a:t>De toelaatbaarheidscriteria aanpassen aan het doelpubliek </a:t>
                      </a:r>
                      <a:r>
                        <a:rPr lang="nl-BE" sz="1200" u="none" noProof="0" dirty="0"/>
                        <a:t>om de realiteit beter te weerspiegelen, </a:t>
                      </a:r>
                      <a:r>
                        <a:rPr lang="nl-BE" sz="1200" noProof="0" dirty="0"/>
                        <a:t>en meer specifiek met betrekking tot criteria die verband houden met leeftijd, inkomen en gezinssituatie (bijv. dakloosheid, colocatie) en nationaliteit, maar ook door rekening te houden met onzichtbare of wisselende handicaps, evenals zeldzame </a:t>
                      </a:r>
                      <a:r>
                        <a:rPr lang="nl-BE" sz="1200" noProof="0" dirty="0" err="1"/>
                        <a:t>pathologieën</a:t>
                      </a:r>
                      <a:r>
                        <a:rPr lang="nl-BE" sz="1200" noProof="0" dirty="0"/>
                        <a:t> of complexe stoornissen, met behoud van meer flexibiliteit en beperking van al te rigide interpretatie.</a:t>
                      </a:r>
                    </a:p>
                    <a:p>
                      <a:pPr marL="361950" lvl="1" indent="-171450">
                        <a:buFont typeface="Courier New" panose="02070309020205020404" pitchFamily="49" charset="0"/>
                        <a:buChar char="o"/>
                      </a:pPr>
                      <a:r>
                        <a:rPr lang="nl-BE" sz="1200" noProof="0" dirty="0"/>
                        <a:t>Wijzigingen opnemen die specifiek betrekking hebben op het aanvragen en toekennen van rechten, zoals :</a:t>
                      </a:r>
                    </a:p>
                    <a:p>
                      <a:pPr marL="628650" lvl="2" indent="-171450">
                        <a:buFont typeface="Wingdings" panose="05000000000000000000" pitchFamily="2" charset="2"/>
                        <a:buChar char="§"/>
                      </a:pPr>
                      <a:r>
                        <a:rPr lang="nl-BE" sz="1200" u="sng" noProof="0" dirty="0"/>
                        <a:t>Automatisering van de toewijzing van bepaalde </a:t>
                      </a:r>
                      <a:r>
                        <a:rPr lang="nl-BE" sz="1200" noProof="0" dirty="0"/>
                        <a:t>(secundaire of afgeleide) </a:t>
                      </a:r>
                      <a:r>
                        <a:rPr lang="nl-BE" sz="1200" u="sng" noProof="0" dirty="0"/>
                        <a:t>rechten</a:t>
                      </a:r>
                    </a:p>
                    <a:p>
                      <a:pPr marL="628650" lvl="2" indent="-171450">
                        <a:buFont typeface="Wingdings" panose="05000000000000000000" pitchFamily="2" charset="2"/>
                        <a:buChar char="§"/>
                      </a:pPr>
                      <a:r>
                        <a:rPr lang="nl-BE" sz="1200" u="sng" noProof="0" dirty="0"/>
                        <a:t>Toegang tot </a:t>
                      </a:r>
                      <a:r>
                        <a:rPr lang="nl-BE" sz="1200" u="sng" noProof="0" dirty="0" err="1"/>
                        <a:t>MyHandicap</a:t>
                      </a:r>
                      <a:r>
                        <a:rPr lang="nl-BE" sz="1200" u="sng" noProof="0" dirty="0"/>
                        <a:t> </a:t>
                      </a:r>
                      <a:r>
                        <a:rPr lang="nl-BE" sz="1200" noProof="0" dirty="0"/>
                        <a:t>vergemakkelijken </a:t>
                      </a:r>
                      <a:r>
                        <a:rPr lang="nl-BE" sz="1200" u="sng" noProof="0" dirty="0"/>
                        <a:t>voor andere </a:t>
                      </a:r>
                      <a:r>
                        <a:rPr lang="nl-BE" sz="1200" noProof="0" dirty="0"/>
                        <a:t>externe </a:t>
                      </a:r>
                      <a:r>
                        <a:rPr lang="nl-BE" sz="1200" u="sng" noProof="0" dirty="0"/>
                        <a:t>stakeholders</a:t>
                      </a:r>
                    </a:p>
                    <a:p>
                      <a:pPr marL="628650" lvl="2" indent="-171450">
                        <a:buFont typeface="Wingdings" panose="05000000000000000000" pitchFamily="2" charset="2"/>
                        <a:buChar char="§"/>
                      </a:pPr>
                      <a:r>
                        <a:rPr lang="nl-BE" sz="1200" u="sng" noProof="0" dirty="0"/>
                        <a:t>Het gebruik van het door huisartsen ingevulde formulier toestaan </a:t>
                      </a:r>
                      <a:r>
                        <a:rPr lang="nl-BE" sz="1200" i="1" u="sng" noProof="0" dirty="0"/>
                        <a:t>als intake </a:t>
                      </a:r>
                      <a:r>
                        <a:rPr lang="nl-BE" sz="1200" noProof="0" dirty="0"/>
                        <a:t>om aanvragen te starten</a:t>
                      </a:r>
                    </a:p>
                    <a:p>
                      <a:pPr marL="628650" lvl="2" indent="-171450">
                        <a:buFont typeface="Wingdings" panose="05000000000000000000" pitchFamily="2" charset="2"/>
                        <a:buChar char="§"/>
                      </a:pPr>
                      <a:r>
                        <a:rPr lang="nl-BE" sz="1200" noProof="0" dirty="0"/>
                        <a:t>Moment waarop een begunstigde zijn </a:t>
                      </a:r>
                      <a:r>
                        <a:rPr lang="nl-BE" sz="1200" u="sng" noProof="0" dirty="0"/>
                        <a:t>rechten begint uit te oefenen</a:t>
                      </a:r>
                    </a:p>
                    <a:p>
                      <a:pPr marL="628650" lvl="2" indent="-171450">
                        <a:buFont typeface="Wingdings" panose="05000000000000000000" pitchFamily="2" charset="2"/>
                        <a:buChar char="§"/>
                      </a:pPr>
                      <a:r>
                        <a:rPr lang="nl-BE" sz="1200" noProof="0" dirty="0"/>
                        <a:t>De mogelijkheden beperken voor rechtmatige </a:t>
                      </a:r>
                      <a:r>
                        <a:rPr lang="nl-BE" sz="1200" b="0" u="sng" noProof="0" dirty="0"/>
                        <a:t>aanvragers</a:t>
                      </a:r>
                      <a:r>
                        <a:rPr lang="nl-BE" sz="1200" noProof="0" dirty="0"/>
                        <a:t> om </a:t>
                      </a:r>
                      <a:r>
                        <a:rPr lang="nl-BE" sz="1200" b="0" u="sng" noProof="0" dirty="0"/>
                        <a:t>herhaalde verzoeken </a:t>
                      </a:r>
                      <a:r>
                        <a:rPr lang="nl-BE" sz="1200" noProof="0" dirty="0"/>
                        <a:t>in te dienen </a:t>
                      </a:r>
                      <a:r>
                        <a:rPr lang="nl-BE" sz="1200" b="0" u="sng" noProof="0" dirty="0"/>
                        <a:t>zonder nieuwe informatie </a:t>
                      </a:r>
                      <a:r>
                        <a:rPr lang="nl-BE" sz="1200" noProof="0" dirty="0"/>
                        <a:t>in het dossier, en </a:t>
                      </a:r>
                      <a:r>
                        <a:rPr lang="nl-BE" sz="1200" u="sng" noProof="0" dirty="0"/>
                        <a:t>fraude </a:t>
                      </a:r>
                      <a:r>
                        <a:rPr lang="nl-BE" sz="1200" noProof="0" dirty="0"/>
                        <a:t>beperken</a:t>
                      </a:r>
                    </a:p>
                    <a:p>
                      <a:pPr marL="190500" lvl="1" indent="0">
                        <a:buFont typeface="Courier New" panose="02070309020205020404" pitchFamily="49" charset="0"/>
                        <a:buNone/>
                      </a:pPr>
                      <a:r>
                        <a:rPr lang="nl-BE" sz="1200" i="1" noProof="0" dirty="0"/>
                        <a:t>Indicatoren die moeten worden gedefinieerd door het projectteam dat verantwoordelijk is voor het herziening van de wet 87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
        <p:nvSpPr>
          <p:cNvPr id="4" name="Star: 5 Points 3">
            <a:extLst>
              <a:ext uri="{FF2B5EF4-FFF2-40B4-BE49-F238E27FC236}">
                <a16:creationId xmlns:a16="http://schemas.microsoft.com/office/drawing/2014/main" id="{D0B6A098-23D0-6575-4464-0AAA1781BD0C}"/>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6101356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C738D-702C-AB71-8D89-8BFDA8C38CF2}"/>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A00B89E9-E4B5-B14C-8296-50370DCBDD24}"/>
              </a:ext>
            </a:extLst>
          </p:cNvPr>
          <p:cNvSpPr>
            <a:spLocks noGrp="1"/>
          </p:cNvSpPr>
          <p:nvPr>
            <p:ph type="body" sz="half" idx="10"/>
          </p:nvPr>
        </p:nvSpPr>
        <p:spPr>
          <a:xfrm>
            <a:off x="5165577" y="1592263"/>
            <a:ext cx="4287985" cy="4524315"/>
          </a:xfrm>
        </p:spPr>
        <p:txBody>
          <a:bodyPr/>
          <a:lstStyle/>
          <a:p>
            <a:pPr marL="0" indent="0" algn="l" defTabSz="914400" rtl="0" eaLnBrk="1" fontAlgn="b" latinLnBrk="0" hangingPunct="1">
              <a:lnSpc>
                <a:spcPct val="100000"/>
              </a:lnSpc>
              <a:spcAft>
                <a:spcPts val="800"/>
              </a:spcAft>
              <a:buNone/>
            </a:pPr>
            <a:r>
              <a:rPr lang="nl-BE" sz="1600" b="1" kern="1200" noProof="0" dirty="0">
                <a:solidFill>
                  <a:schemeClr val="tx1"/>
                </a:solidFill>
                <a:effectLst/>
                <a:latin typeface="+mn-lt"/>
                <a:ea typeface="+mn-ea"/>
                <a:cs typeface="+mn-cs"/>
              </a:rPr>
              <a:t>Wat?</a:t>
            </a:r>
          </a:p>
          <a:p>
            <a:pPr marL="0" indent="0" algn="l" defTabSz="914400" rtl="0" eaLnBrk="1" fontAlgn="b" latinLnBrk="0" hangingPunct="1">
              <a:lnSpc>
                <a:spcPct val="100000"/>
              </a:lnSpc>
              <a:spcAft>
                <a:spcPts val="800"/>
              </a:spcAft>
              <a:buNone/>
            </a:pPr>
            <a:r>
              <a:rPr lang="nl-BE" noProof="0" dirty="0">
                <a:latin typeface="+mn-lt"/>
              </a:rPr>
              <a:t>De bedoeling van deze as is om de samenwerking tussen de DG HAN en zijn partners te versterken door de rollen te verduidelijken en gegevens en goede praktijken uit te wisselen. Dit zal de efficiëntie van diensten verbeteren en beter tegemoet komen aan de behoeften van rechthebbenden.</a:t>
            </a:r>
          </a:p>
          <a:p>
            <a:pPr marL="0" indent="0" algn="l" defTabSz="914400" rtl="0" eaLnBrk="1" fontAlgn="b" latinLnBrk="0" hangingPunct="1">
              <a:lnSpc>
                <a:spcPct val="100000"/>
              </a:lnSpc>
              <a:spcAft>
                <a:spcPts val="800"/>
              </a:spcAft>
              <a:buNone/>
            </a:pPr>
            <a:endParaRPr lang="nl-BE" sz="1600" kern="1200" noProof="0" dirty="0">
              <a:solidFill>
                <a:schemeClr val="tx1"/>
              </a:solidFill>
              <a:effectLst/>
              <a:latin typeface="+mn-lt"/>
              <a:ea typeface="+mn-ea"/>
              <a:cs typeface="+mn-cs"/>
            </a:endParaRPr>
          </a:p>
          <a:p>
            <a:pPr marL="0" indent="0" algn="l" defTabSz="914400" rtl="0" eaLnBrk="1" fontAlgn="b" latinLnBrk="0" hangingPunct="1">
              <a:lnSpc>
                <a:spcPct val="100000"/>
              </a:lnSpc>
              <a:spcAft>
                <a:spcPts val="800"/>
              </a:spcAft>
              <a:buNone/>
            </a:pPr>
            <a:r>
              <a:rPr lang="nl-BE" b="1" noProof="0" dirty="0">
                <a:latin typeface="+mn-lt"/>
              </a:rPr>
              <a:t>Hoe?</a:t>
            </a:r>
          </a:p>
          <a:p>
            <a:pPr marL="0" indent="0" algn="l" defTabSz="914400" rtl="0" eaLnBrk="1" fontAlgn="b" latinLnBrk="0" hangingPunct="1">
              <a:lnSpc>
                <a:spcPct val="100000"/>
              </a:lnSpc>
              <a:spcAft>
                <a:spcPts val="800"/>
              </a:spcAft>
              <a:buNone/>
            </a:pPr>
            <a:r>
              <a:rPr lang="nl-BE" noProof="0" dirty="0">
                <a:latin typeface="+mn-lt"/>
              </a:rPr>
              <a:t>Project 10. De samenwerking met externe partners versterken</a:t>
            </a:r>
          </a:p>
          <a:p>
            <a:pPr marL="0" indent="0" algn="l" defTabSz="914400" rtl="0" eaLnBrk="1" fontAlgn="b" latinLnBrk="0" hangingPunct="1">
              <a:lnSpc>
                <a:spcPct val="100000"/>
              </a:lnSpc>
              <a:spcAft>
                <a:spcPts val="800"/>
              </a:spcAft>
              <a:buNone/>
            </a:pPr>
            <a:r>
              <a:rPr lang="nl-BE" noProof="0" dirty="0">
                <a:latin typeface="+mn-lt"/>
              </a:rPr>
              <a:t>Project 11. Procedures tussen federale en regionale instanties harmoniseren</a:t>
            </a:r>
          </a:p>
          <a:p>
            <a:pPr marL="0" indent="0" algn="l" defTabSz="914400" rtl="0" eaLnBrk="1" fontAlgn="b" latinLnBrk="0" hangingPunct="1">
              <a:lnSpc>
                <a:spcPct val="100000"/>
              </a:lnSpc>
              <a:spcAft>
                <a:spcPts val="800"/>
              </a:spcAft>
              <a:buNone/>
            </a:pPr>
            <a:endParaRPr lang="nl-BE" noProof="0" dirty="0">
              <a:latin typeface="+mn-lt"/>
            </a:endParaRPr>
          </a:p>
        </p:txBody>
      </p:sp>
      <p:sp>
        <p:nvSpPr>
          <p:cNvPr id="9" name="Demi-cadre 8">
            <a:extLst>
              <a:ext uri="{FF2B5EF4-FFF2-40B4-BE49-F238E27FC236}">
                <a16:creationId xmlns:a16="http://schemas.microsoft.com/office/drawing/2014/main" id="{09511BB8-B9F7-E0E0-87B9-C07CCE414BB8}"/>
              </a:ext>
            </a:extLst>
          </p:cNvPr>
          <p:cNvSpPr/>
          <p:nvPr/>
        </p:nvSpPr>
        <p:spPr bwMode="auto">
          <a:xfrm>
            <a:off x="512749" y="2193752"/>
            <a:ext cx="779156" cy="689253"/>
          </a:xfrm>
          <a:prstGeom prst="halfFrame">
            <a:avLst>
              <a:gd name="adj1" fmla="val 13043"/>
              <a:gd name="adj2" fmla="val 14492"/>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0" name="Demi-cadre 9">
            <a:extLst>
              <a:ext uri="{FF2B5EF4-FFF2-40B4-BE49-F238E27FC236}">
                <a16:creationId xmlns:a16="http://schemas.microsoft.com/office/drawing/2014/main" id="{3B900D7B-E3D6-5A7B-C424-07FE62E51EFB}"/>
              </a:ext>
            </a:extLst>
          </p:cNvPr>
          <p:cNvSpPr/>
          <p:nvPr/>
        </p:nvSpPr>
        <p:spPr bwMode="auto">
          <a:xfrm rot="10800000">
            <a:off x="3645526" y="4067272"/>
            <a:ext cx="779156" cy="689253"/>
          </a:xfrm>
          <a:prstGeom prst="halfFrame">
            <a:avLst>
              <a:gd name="adj1" fmla="val 13043"/>
              <a:gd name="adj2" fmla="val 14492"/>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18" name="Rectangle 17">
            <a:extLst>
              <a:ext uri="{FF2B5EF4-FFF2-40B4-BE49-F238E27FC236}">
                <a16:creationId xmlns:a16="http://schemas.microsoft.com/office/drawing/2014/main" id="{3D9D06A4-2388-E38C-5464-B8BE36DBA2EE}"/>
              </a:ext>
            </a:extLst>
          </p:cNvPr>
          <p:cNvSpPr/>
          <p:nvPr/>
        </p:nvSpPr>
        <p:spPr bwMode="auto">
          <a:xfrm>
            <a:off x="810048" y="2538379"/>
            <a:ext cx="3317335" cy="1956732"/>
          </a:xfrm>
          <a:prstGeom prst="rect">
            <a:avLst/>
          </a:prstGeom>
          <a:solidFill>
            <a:srgbClr val="E7F3FA"/>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nl-BE" sz="2400" b="0" noProof="0" dirty="0">
                <a:latin typeface="Calibri Light" panose="020F0302020204030204" pitchFamily="34" charset="0"/>
              </a:rPr>
              <a:t>VII. Proactief externe partnerschappen promoten</a:t>
            </a:r>
          </a:p>
        </p:txBody>
      </p:sp>
      <p:sp>
        <p:nvSpPr>
          <p:cNvPr id="19" name="Rectangle 18">
            <a:extLst>
              <a:ext uri="{FF2B5EF4-FFF2-40B4-BE49-F238E27FC236}">
                <a16:creationId xmlns:a16="http://schemas.microsoft.com/office/drawing/2014/main" id="{D49849FA-B794-5B7A-1399-F8E52A426A2C}"/>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2" name="Rectangle 4">
            <a:extLst>
              <a:ext uri="{FF2B5EF4-FFF2-40B4-BE49-F238E27FC236}">
                <a16:creationId xmlns:a16="http://schemas.microsoft.com/office/drawing/2014/main" id="{73DDB204-3D8F-8C05-B32E-DC120128967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spTree>
    <p:extLst>
      <p:ext uri="{BB962C8B-B14F-4D97-AF65-F5344CB8AC3E}">
        <p14:creationId xmlns:p14="http://schemas.microsoft.com/office/powerpoint/2010/main" val="448654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2AEB4-9D10-F06B-F1EB-DEA6B3CD8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7EA58-7058-428F-C78F-4CEA9C0C787A}"/>
              </a:ext>
            </a:extLst>
          </p:cNvPr>
          <p:cNvSpPr>
            <a:spLocks noGrp="1"/>
          </p:cNvSpPr>
          <p:nvPr>
            <p:ph type="title"/>
          </p:nvPr>
        </p:nvSpPr>
        <p:spPr/>
        <p:txBody>
          <a:bodyPr/>
          <a:lstStyle/>
          <a:p>
            <a:r>
              <a:rPr lang="nl-BE" noProof="0" dirty="0"/>
              <a:t>Project 10. Versterking van de samenwerking met externe partners (1/4)</a:t>
            </a:r>
          </a:p>
        </p:txBody>
      </p:sp>
      <p:sp>
        <p:nvSpPr>
          <p:cNvPr id="6" name="Rectangle 5">
            <a:extLst>
              <a:ext uri="{FF2B5EF4-FFF2-40B4-BE49-F238E27FC236}">
                <a16:creationId xmlns:a16="http://schemas.microsoft.com/office/drawing/2014/main" id="{B2DADFD5-6F75-C146-E489-4950DC76254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17122913-1326-3049-1CF0-A0CA75B6D1AE}"/>
              </a:ext>
            </a:extLst>
          </p:cNvPr>
          <p:cNvGraphicFramePr>
            <a:graphicFrameLocks noGrp="1"/>
          </p:cNvGraphicFramePr>
          <p:nvPr>
            <p:extLst>
              <p:ext uri="{D42A27DB-BD31-4B8C-83A1-F6EECF244321}">
                <p14:modId xmlns:p14="http://schemas.microsoft.com/office/powerpoint/2010/main" val="677442094"/>
              </p:ext>
            </p:extLst>
          </p:nvPr>
        </p:nvGraphicFramePr>
        <p:xfrm>
          <a:off x="484174" y="1592263"/>
          <a:ext cx="8993202" cy="505714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10. De samenwerking met externe partners versterken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nl-BE" sz="1200" b="1" noProof="0" dirty="0"/>
                        <a:t>Niveau</a:t>
                      </a:r>
                      <a:r>
                        <a:rPr lang="nl-BE" sz="1200" noProof="0" dirty="0"/>
                        <a:t>: Definitie overheidsbeleid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050" b="1" noProof="0" dirty="0"/>
                        <a:t>Vaststelling: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noProof="0" dirty="0"/>
                        <a:t>Tijdens de veldanalyse werd er vaak op gewezen dat de coördinatie tussen de verschillende actoren voor verbetering vatbaar is. Momenteel ontvangt DG HAN vaak ongeschikte aanvragen die worden doorgegeven door instellingen zoals </a:t>
                      </a:r>
                      <a:r>
                        <a:rPr lang="nl-BE" sz="1200" noProof="0" dirty="0" err="1"/>
                        <a:t>OCMW's</a:t>
                      </a:r>
                      <a:r>
                        <a:rPr lang="nl-BE" sz="1200" noProof="0" dirty="0"/>
                        <a:t> of gemeenten, waar de complexe procedures zouden kunnen worden vereenvoudigd en doeltreffender zouden kunnen worden beheerd. Daarnaast is een opmerkelijke uitdaging de ontoereikende uitwisseling van informatie tussen agentschappen in verschillende regio's, deels als gevolg van onwil om te voldoen aan de GDPR-normen. Dit wordt gecontrasteerd door het voorbeeld van Vlaanderen, waar instellingen zoals </a:t>
                      </a:r>
                      <a:r>
                        <a:rPr lang="nl-BE" sz="1200" i="1" noProof="0" dirty="0"/>
                        <a:t>Opgroeien </a:t>
                      </a:r>
                      <a:r>
                        <a:rPr lang="nl-BE" sz="1200" noProof="0" dirty="0"/>
                        <a:t>meer succesvolle integratie en samenwerking tussen agentschappen laten zien, wat het potentieel voor verbetering voor DG HAN benadrukt.</a:t>
                      </a:r>
                      <a:endParaRPr lang="nl-BE" sz="1050"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a:t>
                      </a:r>
                    </a:p>
                    <a:p>
                      <a:r>
                        <a:rPr lang="nl-BE" sz="1200" b="0" noProof="0" dirty="0"/>
                        <a:t>Dit project beoogt een betere coördinatie tussen de teams van DG HAN en de belangrijkste partners (ziekenfondsen, </a:t>
                      </a:r>
                      <a:r>
                        <a:rPr lang="nl-BE" sz="1200" b="0" noProof="0" dirty="0" err="1"/>
                        <a:t>OCMW's</a:t>
                      </a:r>
                      <a:r>
                        <a:rPr lang="nl-BE" sz="1200" b="0" noProof="0" dirty="0"/>
                        <a:t>, gezondheidsinstellingen, enz.) Door de samenwerking tussen de federale, regionale en lokale actoren te versterken, wil dit project een </a:t>
                      </a:r>
                      <a:r>
                        <a:rPr lang="nl-BE" sz="1200" b="0" noProof="0" dirty="0" err="1"/>
                        <a:t>coherenter</a:t>
                      </a:r>
                      <a:r>
                        <a:rPr lang="nl-BE" sz="1200" b="0" noProof="0" dirty="0"/>
                        <a:t> systeem creëren dat gericht is op de behoeften van de rechthebbenden. Door het delen van gegevens tussen de spelers zal het mogelijk zijn om de beschikbare informatie te vergelijken om mensen te identificeren die in aanmerking komen maar hun rechten niet aanvragen, en ook om dubbel werk in de verschillende processen te verwijderen.</a:t>
                      </a:r>
                      <a:endParaRPr lang="nl-BE" sz="1200" b="1"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pPr>
                        <a:spcAft>
                          <a:spcPts val="200"/>
                        </a:spcAft>
                      </a:pPr>
                      <a:r>
                        <a:rPr lang="nl-BE" sz="1200" noProof="0" dirty="0"/>
                        <a:t>Dit project is gericht op het terugdringen van primaire en secundaire NTU door de coördinatie tussen DG HAN en veldwerkers te verbeteren. Door een betere samenwerking tussen instellingen zullen minder mensen verkeerd worden doorverwezen, zal de informatieverspreiding verbeteren en zullen rechthebbenden effectiever worden ondersteund. De verwachte impact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Verduidelijk de rol en verantwoordelijkheden van elke betrokken instelling.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Het samenvoegen van bestaande gegevens die door de verschillende spelers zijn verzameld, aanmoedigen.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Het delen van goede praktijken tussen partners.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De doorstroming van rechthebbenden tussen de verschillende betrokken spelers vergemakkelijken, dubbele processen voorkomen en de opvolging van aanvragen te verbeteren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Verbetering van de </a:t>
                      </a:r>
                      <a:r>
                        <a:rPr lang="nl-BE" sz="1200" noProof="0" dirty="0" err="1"/>
                        <a:t>interinstitutionele</a:t>
                      </a:r>
                      <a:r>
                        <a:rPr lang="nl-BE" sz="1200" noProof="0" dirty="0"/>
                        <a:t> communicatie.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8EDF16C6-6F22-1990-64DD-5677A9B1C834}"/>
              </a:ext>
            </a:extLst>
          </p:cNvPr>
          <p:cNvSpPr/>
          <p:nvPr/>
        </p:nvSpPr>
        <p:spPr bwMode="auto">
          <a:xfrm>
            <a:off x="5710725" y="473392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8B3E1493-9AD0-479E-A5AE-12DA1AF19A25}"/>
              </a:ext>
            </a:extLst>
          </p:cNvPr>
          <p:cNvSpPr/>
          <p:nvPr/>
        </p:nvSpPr>
        <p:spPr bwMode="auto">
          <a:xfrm>
            <a:off x="6958500" y="473392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CAC7D4AF-BE44-61B3-3496-23A9BB70EA8C}"/>
              </a:ext>
            </a:extLst>
          </p:cNvPr>
          <p:cNvSpPr/>
          <p:nvPr/>
        </p:nvSpPr>
        <p:spPr bwMode="auto">
          <a:xfrm>
            <a:off x="8356460" y="473392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DD465571-3362-95C6-0A52-697E721AA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671450"/>
            <a:ext cx="216000" cy="216000"/>
          </a:xfrm>
          <a:prstGeom prst="rect">
            <a:avLst/>
          </a:prstGeom>
        </p:spPr>
      </p:pic>
      <p:pic>
        <p:nvPicPr>
          <p:cNvPr id="12" name="Graphic 11" descr="Checkmark outline">
            <a:extLst>
              <a:ext uri="{FF2B5EF4-FFF2-40B4-BE49-F238E27FC236}">
                <a16:creationId xmlns:a16="http://schemas.microsoft.com/office/drawing/2014/main" id="{8A495FD9-8756-1EF1-36B0-149E25599E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668375"/>
            <a:ext cx="216000" cy="216000"/>
          </a:xfrm>
          <a:prstGeom prst="rect">
            <a:avLst/>
          </a:prstGeom>
        </p:spPr>
      </p:pic>
    </p:spTree>
    <p:extLst>
      <p:ext uri="{BB962C8B-B14F-4D97-AF65-F5344CB8AC3E}">
        <p14:creationId xmlns:p14="http://schemas.microsoft.com/office/powerpoint/2010/main" val="23073759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DB64-7D6C-7AC6-386A-C7C7AAA5D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13F89-0E8A-C535-C397-827ECB3FC5CF}"/>
              </a:ext>
            </a:extLst>
          </p:cNvPr>
          <p:cNvSpPr>
            <a:spLocks noGrp="1"/>
          </p:cNvSpPr>
          <p:nvPr>
            <p:ph type="title"/>
          </p:nvPr>
        </p:nvSpPr>
        <p:spPr/>
        <p:txBody>
          <a:bodyPr/>
          <a:lstStyle/>
          <a:p>
            <a:r>
              <a:rPr lang="nl-BE" noProof="0" dirty="0"/>
              <a:t>Project 10. Versterking van de samenwerking met externe partners (2/4)</a:t>
            </a:r>
          </a:p>
        </p:txBody>
      </p:sp>
      <p:sp>
        <p:nvSpPr>
          <p:cNvPr id="6" name="Rectangle 5">
            <a:extLst>
              <a:ext uri="{FF2B5EF4-FFF2-40B4-BE49-F238E27FC236}">
                <a16:creationId xmlns:a16="http://schemas.microsoft.com/office/drawing/2014/main" id="{9D44DE58-CD10-EA55-B6D6-10F71693585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5FA3AA3A-BE9E-5EED-507D-A6C5A84F6159}"/>
              </a:ext>
            </a:extLst>
          </p:cNvPr>
          <p:cNvGraphicFramePr>
            <a:graphicFrameLocks noGrp="1"/>
          </p:cNvGraphicFramePr>
          <p:nvPr>
            <p:extLst>
              <p:ext uri="{D42A27DB-BD31-4B8C-83A1-F6EECF244321}">
                <p14:modId xmlns:p14="http://schemas.microsoft.com/office/powerpoint/2010/main" val="1678133965"/>
              </p:ext>
            </p:extLst>
          </p:nvPr>
        </p:nvGraphicFramePr>
        <p:xfrm>
          <a:off x="484174" y="1592263"/>
          <a:ext cx="8964000" cy="39319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10.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81194">
                <a:tc>
                  <a:txBody>
                    <a:bodyPr/>
                    <a:lstStyle/>
                    <a:p>
                      <a:pPr marL="171450" indent="-171450">
                        <a:buFont typeface="Arial" panose="020B0604020202020204" pitchFamily="34" charset="0"/>
                        <a:buChar char="•"/>
                      </a:pPr>
                      <a:r>
                        <a:rPr lang="nl-BE" sz="1200" b="1" noProof="0" dirty="0"/>
                        <a:t>Actie 10.1: De rol van elke instelling en partner verduidelijken</a:t>
                      </a:r>
                      <a:br>
                        <a:rPr lang="nl-BE" sz="1200" noProof="0" dirty="0"/>
                      </a:br>
                      <a:r>
                        <a:rPr lang="nl-BE" sz="1200" noProof="0" dirty="0"/>
                        <a:t>Deze actie heeft tot doel een duidelijk en gedeeld begrip te creëren van de verantwoordelijkheden van elke partner in het proces van het beheer van aanvragen. Een essentiële voorbereidende stap is het in kaart brengen van de stakeholders die prioriteit moeten krijgen, d.w.z. degenen met wie we de meeste problemen hebben. Het is essentieel dat elke betrokken speler, met inbegrip van de regionale agentschappen, </a:t>
                      </a:r>
                      <a:r>
                        <a:rPr lang="nl-BE" sz="1200" noProof="0" dirty="0" err="1"/>
                        <a:t>OCMW's</a:t>
                      </a:r>
                      <a:r>
                        <a:rPr lang="nl-BE" sz="1200" noProof="0" dirty="0"/>
                        <a:t>, ziekenfondsen en gemeenten, niet alleen zijn eigen rol begrijpt, maar ook de overgangspunten waarop een verzoek door DG HAN moet worden behandeld of intern moet worden afgehandeld. Er zullen procedures worden gedocumenteerd en verspreid om ervoor te zorgen dat alle partners over de nodige informatie beschikken om individuele gevallen doeltreffend te beheren, van de intake tot de afsluiting. Dit omvat specifieke richtlijnen over wanneer aanvragers moeten worden geïnformeerd, wanneer intake moet plaatsvinden en wanneer aanvragen moeten worden doorgestuurd, met als doel vertragingen te beperken en de tevredenheid van aanvragers te vergroten.</a:t>
                      </a:r>
                      <a:endParaRPr lang="nl-BE" sz="1200" noProof="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52000">
                <a:tc>
                  <a:txBody>
                    <a:bodyPr/>
                    <a:lstStyle/>
                    <a:p>
                      <a:pPr marL="171450" indent="-171450">
                        <a:buFont typeface="Arial" panose="020B0604020202020204" pitchFamily="34" charset="0"/>
                        <a:buChar char="•"/>
                      </a:pPr>
                      <a:r>
                        <a:rPr lang="nl-BE" sz="1200" b="1" noProof="0" dirty="0"/>
                        <a:t>Actie 10.2: In kaart brengen van de mate van samenwerking op </a:t>
                      </a:r>
                      <a:r>
                        <a:rPr lang="nl-BE" sz="1200" b="1" i="1" noProof="0" dirty="0"/>
                        <a:t>intake niveau </a:t>
                      </a:r>
                      <a:r>
                        <a:rPr lang="nl-BE" sz="1200" b="1" noProof="0" dirty="0"/>
                        <a:t>per partner (gemeente/OCMW/ziekenfondsen)</a:t>
                      </a:r>
                      <a:br>
                        <a:rPr lang="nl-BE" sz="1200" noProof="0" dirty="0"/>
                      </a:br>
                      <a:r>
                        <a:rPr lang="nl-BE" sz="1200" noProof="0" dirty="0"/>
                        <a:t>Het doel van deze actie is om de mate van (niet-)samenwerking per gemeente/OCMW/ziekenfonds in kaart te brengen op basis van de </a:t>
                      </a:r>
                      <a:r>
                        <a:rPr lang="nl-BE" sz="1200" i="1" noProof="0" dirty="0"/>
                        <a:t>intakegegevens </a:t>
                      </a:r>
                      <a:r>
                        <a:rPr lang="nl-BE" sz="1200" noProof="0" dirty="0"/>
                        <a:t>van de dienst Data cel van DG HAN, zodat er een objectief en diepgaander overzicht ontstaat van het aandeel van </a:t>
                      </a:r>
                      <a:r>
                        <a:rPr lang="nl-BE" sz="1200" i="1" noProof="0" dirty="0"/>
                        <a:t>de intakes </a:t>
                      </a:r>
                      <a:r>
                        <a:rPr lang="nl-BE" sz="1200" i="0" noProof="0" dirty="0"/>
                        <a:t>gedaan</a:t>
                      </a:r>
                      <a:r>
                        <a:rPr lang="nl-BE" sz="1200" i="1" noProof="0" dirty="0"/>
                        <a:t> </a:t>
                      </a:r>
                      <a:r>
                        <a:rPr lang="nl-BE" sz="1200" i="0" noProof="0" dirty="0"/>
                        <a:t>door de</a:t>
                      </a:r>
                      <a:r>
                        <a:rPr lang="nl-BE" sz="1200" i="1" noProof="0" dirty="0"/>
                        <a:t> </a:t>
                      </a:r>
                      <a:r>
                        <a:rPr lang="nl-BE" sz="1200" noProof="0" dirty="0"/>
                        <a:t>gemeenten, de </a:t>
                      </a:r>
                      <a:r>
                        <a:rPr lang="nl-BE" sz="1200" noProof="0" dirty="0" err="1"/>
                        <a:t>OCMW's</a:t>
                      </a:r>
                      <a:r>
                        <a:rPr lang="nl-BE" sz="1200" noProof="0" dirty="0"/>
                        <a:t> en de ziekenfondsen. De follow-up van deze actie vereist de oprichting van een transversale werkgroep binnen DG HAN met een 'regionale' aanpak. De problemen om met de gemeenten/</a:t>
                      </a:r>
                      <a:r>
                        <a:rPr lang="nl-BE" sz="1200" noProof="0" dirty="0" err="1"/>
                        <a:t>OCMW’s</a:t>
                      </a:r>
                      <a:r>
                        <a:rPr lang="nl-BE" sz="1200" noProof="0" dirty="0"/>
                        <a:t>/ziekenfondsen te werken zijn niet dezelfde in Wallonië, Vlaanderen en Brussel. Deze actie zal worden uitgevoerd volgens het voorstel van de coördinator van de NTU, Véronique Bocken, opgesteld in november 2024. </a:t>
                      </a:r>
                      <a:br>
                        <a:rPr lang="nl-BE" sz="1200" noProof="0" dirty="0"/>
                      </a:br>
                      <a:r>
                        <a:rPr lang="nl-BE" sz="1200" noProof="0" dirty="0"/>
                        <a:t>Deze actie zal het ook mogelijk maken de door de partners van DG HAN ingevulde</a:t>
                      </a:r>
                      <a:r>
                        <a:rPr lang="nl-BE" sz="1200" i="1" noProof="0" dirty="0"/>
                        <a:t> intakes </a:t>
                      </a:r>
                      <a:r>
                        <a:rPr lang="nl-BE" sz="1200" noProof="0" dirty="0"/>
                        <a:t>te analyseren om onjuiste verwijzingen van dossiers naar de DG HAN op te sporen en in kaart te brengen.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87346227"/>
                  </a:ext>
                </a:extLst>
              </a:tr>
            </a:tbl>
          </a:graphicData>
        </a:graphic>
      </p:graphicFrame>
      <p:sp>
        <p:nvSpPr>
          <p:cNvPr id="4" name="Star: 5 Points 3">
            <a:extLst>
              <a:ext uri="{FF2B5EF4-FFF2-40B4-BE49-F238E27FC236}">
                <a16:creationId xmlns:a16="http://schemas.microsoft.com/office/drawing/2014/main" id="{5DDCB0B2-2EF6-C8E3-4AEF-454455F7C82B}"/>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 name="Star: 5 Points 4">
            <a:extLst>
              <a:ext uri="{FF2B5EF4-FFF2-40B4-BE49-F238E27FC236}">
                <a16:creationId xmlns:a16="http://schemas.microsoft.com/office/drawing/2014/main" id="{7ED87BDF-39EB-2D54-7127-10B1CA93C215}"/>
              </a:ext>
            </a:extLst>
          </p:cNvPr>
          <p:cNvSpPr/>
          <p:nvPr/>
        </p:nvSpPr>
        <p:spPr bwMode="auto">
          <a:xfrm>
            <a:off x="144758" y="3799448"/>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15262896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0FFCC-093A-8AE3-72AB-207E2BBF0A1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07D6D5-DB40-3F4F-EE51-DB5272BABF80}"/>
              </a:ext>
            </a:extLst>
          </p:cNvPr>
          <p:cNvSpPr>
            <a:spLocks noGrp="1"/>
          </p:cNvSpPr>
          <p:nvPr>
            <p:ph type="title"/>
          </p:nvPr>
        </p:nvSpPr>
        <p:spPr/>
        <p:txBody>
          <a:bodyPr/>
          <a:lstStyle/>
          <a:p>
            <a:r>
              <a:rPr lang="nl-BE" noProof="0" dirty="0" err="1"/>
              <a:t>Odenore</a:t>
            </a:r>
            <a:r>
              <a:rPr lang="nl-BE" noProof="0" dirty="0"/>
              <a:t> (FR) - Barometers van niet-gebruik</a:t>
            </a:r>
          </a:p>
        </p:txBody>
      </p:sp>
      <p:sp>
        <p:nvSpPr>
          <p:cNvPr id="4" name="Marcador de contenido 3">
            <a:extLst>
              <a:ext uri="{FF2B5EF4-FFF2-40B4-BE49-F238E27FC236}">
                <a16:creationId xmlns:a16="http://schemas.microsoft.com/office/drawing/2014/main" id="{B3F83A91-2006-7E62-F754-1B6324C4269B}"/>
              </a:ext>
            </a:extLst>
          </p:cNvPr>
          <p:cNvSpPr>
            <a:spLocks noGrp="1"/>
          </p:cNvSpPr>
          <p:nvPr>
            <p:ph idx="1"/>
          </p:nvPr>
        </p:nvSpPr>
        <p:spPr>
          <a:xfrm>
            <a:off x="498475" y="1595912"/>
            <a:ext cx="8964613" cy="4555093"/>
          </a:xfrm>
        </p:spPr>
        <p:txBody>
          <a:bodyPr/>
          <a:lstStyle/>
          <a:p>
            <a:pPr marL="0" indent="0">
              <a:lnSpc>
                <a:spcPct val="100000"/>
              </a:lnSpc>
              <a:spcBef>
                <a:spcPts val="300"/>
              </a:spcBef>
              <a:spcAft>
                <a:spcPts val="300"/>
              </a:spcAft>
              <a:buNone/>
            </a:pPr>
            <a:r>
              <a:rPr lang="nl-BE" b="1" noProof="0" dirty="0"/>
              <a:t>Doel: </a:t>
            </a:r>
            <a:r>
              <a:rPr lang="nl-BE" noProof="0" dirty="0"/>
              <a:t>Inzicht krijgen in, en actie ondernemen, voor situaties waarin mensen hun rechten niet uitoefenen op lokaal niveau, in aanvulling op nationale statistieken</a:t>
            </a:r>
            <a:r>
              <a:rPr lang="nl-BE" b="1" noProof="0" dirty="0"/>
              <a:t>.</a:t>
            </a:r>
          </a:p>
          <a:p>
            <a:pPr marL="0" indent="0">
              <a:lnSpc>
                <a:spcPct val="100000"/>
              </a:lnSpc>
              <a:spcBef>
                <a:spcPts val="300"/>
              </a:spcBef>
              <a:spcAft>
                <a:spcPts val="300"/>
              </a:spcAft>
              <a:buNone/>
            </a:pPr>
            <a:endParaRPr lang="nl-BE" b="1" noProof="0" dirty="0"/>
          </a:p>
          <a:p>
            <a:pPr marL="0" indent="0">
              <a:lnSpc>
                <a:spcPct val="100000"/>
              </a:lnSpc>
              <a:spcBef>
                <a:spcPts val="300"/>
              </a:spcBef>
              <a:spcAft>
                <a:spcPts val="300"/>
              </a:spcAft>
              <a:buNone/>
            </a:pPr>
            <a:r>
              <a:rPr lang="nl-BE" b="1" noProof="0" dirty="0"/>
              <a:t>Beschrijving: </a:t>
            </a:r>
            <a:r>
              <a:rPr lang="nl-BE" noProof="0" dirty="0"/>
              <a:t>Deze barometers, ondersteund door ODENORE (</a:t>
            </a:r>
            <a:r>
              <a:rPr lang="nl-BE" noProof="0" dirty="0" err="1"/>
              <a:t>Observatoire</a:t>
            </a:r>
            <a:r>
              <a:rPr lang="nl-BE" noProof="0" dirty="0"/>
              <a:t> des Non-</a:t>
            </a:r>
            <a:r>
              <a:rPr lang="nl-BE" noProof="0" dirty="0" err="1"/>
              <a:t>Recours</a:t>
            </a:r>
            <a:r>
              <a:rPr lang="nl-BE" noProof="0" dirty="0"/>
              <a:t> </a:t>
            </a:r>
            <a:r>
              <a:rPr lang="nl-BE" noProof="0" dirty="0" err="1"/>
              <a:t>aux</a:t>
            </a:r>
            <a:r>
              <a:rPr lang="nl-BE" noProof="0" dirty="0"/>
              <a:t> </a:t>
            </a:r>
            <a:r>
              <a:rPr lang="nl-BE" noProof="0" dirty="0" err="1"/>
              <a:t>Droits</a:t>
            </a:r>
            <a:r>
              <a:rPr lang="nl-BE" noProof="0" dirty="0"/>
              <a:t> et Services), maken gebruik van </a:t>
            </a:r>
            <a:r>
              <a:rPr lang="nl-BE" noProof="0" dirty="0" err="1"/>
              <a:t>sociaal-wetenschappelijke</a:t>
            </a:r>
            <a:r>
              <a:rPr lang="nl-BE" noProof="0" dirty="0"/>
              <a:t> methoden (enquêtes, interviews) in een gezamenlijke aanpak waarbij lokale overheden, sociale partners en </a:t>
            </a:r>
            <a:r>
              <a:rPr lang="nl-BE" noProof="0" dirty="0" err="1"/>
              <a:t>onderzoeksadviesbureaus</a:t>
            </a:r>
            <a:r>
              <a:rPr lang="nl-BE" noProof="0" dirty="0"/>
              <a:t> betrokken zijn. Hun doel is om de betrokken groepen en de vormen van NTU te karakteriseren, en om uitwisselingen tussen lokale spelers te vergemakkelijken om hun begrip te verbeteren en passende acties te bevorderen</a:t>
            </a:r>
            <a:r>
              <a:rPr lang="nl-BE" b="1" noProof="0" dirty="0"/>
              <a:t>. In plaats van percentages te meten, onderzoeken deze barometers de specifieke contexten en obstakels voor niet-gebruik.</a:t>
            </a:r>
          </a:p>
          <a:p>
            <a:pPr marL="0" indent="0">
              <a:lnSpc>
                <a:spcPct val="100000"/>
              </a:lnSpc>
              <a:spcBef>
                <a:spcPts val="300"/>
              </a:spcBef>
              <a:spcAft>
                <a:spcPts val="300"/>
              </a:spcAft>
              <a:buNone/>
            </a:pPr>
            <a:endParaRPr lang="nl-BE" b="1" noProof="0" dirty="0"/>
          </a:p>
          <a:p>
            <a:pPr marL="0" indent="0">
              <a:lnSpc>
                <a:spcPct val="100000"/>
              </a:lnSpc>
              <a:spcBef>
                <a:spcPts val="300"/>
              </a:spcBef>
              <a:spcAft>
                <a:spcPts val="300"/>
              </a:spcAft>
              <a:buNone/>
            </a:pPr>
            <a:r>
              <a:rPr lang="nl-BE" b="1" noProof="0" dirty="0"/>
              <a:t>Verwachte impact : </a:t>
            </a:r>
          </a:p>
          <a:p>
            <a:pPr>
              <a:lnSpc>
                <a:spcPct val="100000"/>
              </a:lnSpc>
              <a:spcBef>
                <a:spcPts val="300"/>
              </a:spcBef>
              <a:spcAft>
                <a:spcPts val="300"/>
              </a:spcAft>
            </a:pPr>
            <a:r>
              <a:rPr lang="nl-BE" noProof="0" dirty="0"/>
              <a:t>Lokale spelers bewust maken van de problemen rond niet-gebruik.</a:t>
            </a:r>
          </a:p>
          <a:p>
            <a:pPr>
              <a:lnSpc>
                <a:spcPct val="100000"/>
              </a:lnSpc>
              <a:spcBef>
                <a:spcPts val="300"/>
              </a:spcBef>
              <a:spcAft>
                <a:spcPts val="300"/>
              </a:spcAft>
            </a:pPr>
            <a:r>
              <a:rPr lang="nl-BE" noProof="0" dirty="0"/>
              <a:t>Het ondersteunen van de co-constructie van lokale oplossingen.</a:t>
            </a:r>
          </a:p>
          <a:p>
            <a:pPr>
              <a:lnSpc>
                <a:spcPct val="100000"/>
              </a:lnSpc>
              <a:spcBef>
                <a:spcPts val="300"/>
              </a:spcBef>
              <a:spcAft>
                <a:spcPts val="300"/>
              </a:spcAft>
            </a:pPr>
            <a:endParaRPr lang="nl-BE" noProof="0" dirty="0"/>
          </a:p>
          <a:p>
            <a:pPr marL="0" indent="0">
              <a:lnSpc>
                <a:spcPct val="100000"/>
              </a:lnSpc>
              <a:spcBef>
                <a:spcPts val="300"/>
              </a:spcBef>
              <a:spcAft>
                <a:spcPts val="300"/>
              </a:spcAft>
              <a:buNone/>
            </a:pPr>
            <a:r>
              <a:rPr lang="nl-BE" b="1" noProof="0" dirty="0"/>
              <a:t>Concrete voorbeelden: </a:t>
            </a:r>
            <a:r>
              <a:rPr lang="nl-BE" noProof="0" dirty="0"/>
              <a:t>Barometers zijn uitgevoerd in verschillende Franse regio's, met recente projecten in Montpellier en de stedelijke gemeenschap van Arras.</a:t>
            </a:r>
          </a:p>
        </p:txBody>
      </p:sp>
      <p:sp>
        <p:nvSpPr>
          <p:cNvPr id="8" name="Rectangle 4">
            <a:extLst>
              <a:ext uri="{FF2B5EF4-FFF2-40B4-BE49-F238E27FC236}">
                <a16:creationId xmlns:a16="http://schemas.microsoft.com/office/drawing/2014/main" id="{455F9FDB-5E23-1D1E-1872-83C12C0BCB4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pic>
        <p:nvPicPr>
          <p:cNvPr id="5" name="Picture 4">
            <a:extLst>
              <a:ext uri="{FF2B5EF4-FFF2-40B4-BE49-F238E27FC236}">
                <a16:creationId xmlns:a16="http://schemas.microsoft.com/office/drawing/2014/main" id="{17ADE1E1-EF55-6D76-4ABB-A33DC8C0CA69}"/>
              </a:ext>
            </a:extLst>
          </p:cNvPr>
          <p:cNvPicPr>
            <a:picLocks noChangeAspect="1"/>
          </p:cNvPicPr>
          <p:nvPr/>
        </p:nvPicPr>
        <p:blipFill>
          <a:blip r:embed="rId2"/>
          <a:stretch>
            <a:fillRect/>
          </a:stretch>
        </p:blipFill>
        <p:spPr>
          <a:xfrm>
            <a:off x="7428661" y="233365"/>
            <a:ext cx="2204289" cy="847803"/>
          </a:xfrm>
          <a:prstGeom prst="rect">
            <a:avLst/>
          </a:prstGeom>
        </p:spPr>
      </p:pic>
    </p:spTree>
    <p:extLst>
      <p:ext uri="{BB962C8B-B14F-4D97-AF65-F5344CB8AC3E}">
        <p14:creationId xmlns:p14="http://schemas.microsoft.com/office/powerpoint/2010/main" val="60407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29A69-8B22-D695-8C0E-C813AFD66F8C}"/>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0648606E-CD95-6EF8-AAFC-1DD43F68FB4F}"/>
              </a:ext>
            </a:extLst>
          </p:cNvPr>
          <p:cNvSpPr>
            <a:spLocks noGrp="1" noChangeArrowheads="1"/>
          </p:cNvSpPr>
          <p:nvPr>
            <p:ph type="title"/>
          </p:nvPr>
        </p:nvSpPr>
        <p:spPr/>
        <p:txBody>
          <a:bodyPr anchor="t" anchorCtr="0"/>
          <a:lstStyle/>
          <a:p>
            <a:pPr>
              <a:lnSpc>
                <a:spcPts val="2800"/>
              </a:lnSpc>
            </a:pPr>
            <a:r>
              <a:rPr lang="nl-BE" sz="2800" noProof="0" dirty="0">
                <a:solidFill>
                  <a:schemeClr val="tx2"/>
                </a:solidFill>
              </a:rPr>
              <a:t>2</a:t>
            </a:r>
            <a:br>
              <a:rPr lang="nl-BE" sz="2800" noProof="0" dirty="0"/>
            </a:br>
            <a:r>
              <a:rPr lang="nl-BE" sz="2800" noProof="0" dirty="0">
                <a:solidFill>
                  <a:srgbClr val="80234A"/>
                </a:solidFill>
                <a:latin typeface="Calibri Light"/>
                <a:cs typeface="Calibri Light"/>
              </a:rPr>
              <a:t>Strategische kaart</a:t>
            </a:r>
            <a:endParaRPr lang="nl-BE" sz="2800" noProof="0" dirty="0">
              <a:latin typeface="Calibri Light"/>
              <a:cs typeface="Calibri Light"/>
            </a:endParaRPr>
          </a:p>
        </p:txBody>
      </p:sp>
    </p:spTree>
    <p:extLst>
      <p:ext uri="{BB962C8B-B14F-4D97-AF65-F5344CB8AC3E}">
        <p14:creationId xmlns:p14="http://schemas.microsoft.com/office/powerpoint/2010/main" val="1193843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26C73-4FAE-9EED-C5A3-4E6C7EADAC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4749A9-9504-42C5-2611-4C70400000D9}"/>
              </a:ext>
            </a:extLst>
          </p:cNvPr>
          <p:cNvSpPr>
            <a:spLocks noGrp="1"/>
          </p:cNvSpPr>
          <p:nvPr>
            <p:ph type="title"/>
          </p:nvPr>
        </p:nvSpPr>
        <p:spPr/>
        <p:txBody>
          <a:bodyPr/>
          <a:lstStyle/>
          <a:p>
            <a:r>
              <a:rPr lang="nl-BE" noProof="0" dirty="0"/>
              <a:t>Turn2Us (UK)</a:t>
            </a:r>
          </a:p>
        </p:txBody>
      </p:sp>
      <p:sp>
        <p:nvSpPr>
          <p:cNvPr id="4" name="Marcador de contenido 3">
            <a:extLst>
              <a:ext uri="{FF2B5EF4-FFF2-40B4-BE49-F238E27FC236}">
                <a16:creationId xmlns:a16="http://schemas.microsoft.com/office/drawing/2014/main" id="{78E0E34B-CE58-131D-F662-344995B2C94C}"/>
              </a:ext>
            </a:extLst>
          </p:cNvPr>
          <p:cNvSpPr>
            <a:spLocks noGrp="1"/>
          </p:cNvSpPr>
          <p:nvPr>
            <p:ph idx="1"/>
          </p:nvPr>
        </p:nvSpPr>
        <p:spPr>
          <a:xfrm>
            <a:off x="498475" y="1595912"/>
            <a:ext cx="8964613" cy="4308872"/>
          </a:xfrm>
        </p:spPr>
        <p:txBody>
          <a:bodyPr/>
          <a:lstStyle/>
          <a:p>
            <a:pPr marL="0" indent="0">
              <a:lnSpc>
                <a:spcPct val="100000"/>
              </a:lnSpc>
              <a:spcBef>
                <a:spcPts val="300"/>
              </a:spcBef>
              <a:spcAft>
                <a:spcPts val="300"/>
              </a:spcAft>
              <a:buNone/>
            </a:pPr>
            <a:r>
              <a:rPr lang="nl-BE" b="1" noProof="0" dirty="0"/>
              <a:t>Turn2us</a:t>
            </a:r>
            <a:r>
              <a:rPr lang="nl-BE" noProof="0" dirty="0"/>
              <a:t> is een </a:t>
            </a:r>
            <a:r>
              <a:rPr lang="nl-BE" b="1" noProof="0" dirty="0"/>
              <a:t>nationale liefdadigheidsinstelling </a:t>
            </a:r>
            <a:r>
              <a:rPr lang="nl-BE" noProof="0" dirty="0"/>
              <a:t>die praktische hulp en ondersteuning biedt aan personen met financiële problemen. Hun visie is dat iedereen in het Verenigd Koninkrijk de financiële zekerheid moet hebben om zijn of haar potentieel te vervullen.</a:t>
            </a:r>
          </a:p>
          <a:p>
            <a:pPr marL="0" indent="0">
              <a:lnSpc>
                <a:spcPct val="100000"/>
              </a:lnSpc>
              <a:spcBef>
                <a:spcPts val="300"/>
              </a:spcBef>
              <a:spcAft>
                <a:spcPts val="300"/>
              </a:spcAft>
              <a:buNone/>
            </a:pPr>
            <a:endParaRPr lang="nl-BE" noProof="0" dirty="0"/>
          </a:p>
          <a:p>
            <a:pPr>
              <a:lnSpc>
                <a:spcPct val="100000"/>
              </a:lnSpc>
              <a:spcBef>
                <a:spcPts val="300"/>
              </a:spcBef>
              <a:spcAft>
                <a:spcPts val="300"/>
              </a:spcAft>
            </a:pPr>
            <a:r>
              <a:rPr lang="nl-BE" noProof="0" dirty="0"/>
              <a:t>Samenwerkingsverbanden: Het opzetten van </a:t>
            </a:r>
            <a:r>
              <a:rPr lang="nl-BE" b="1" noProof="0" dirty="0"/>
              <a:t>samenwerkingsverbanden tussen zorgverleners, maatschappelijk werkers en gemeenschapsorganisaties </a:t>
            </a:r>
            <a:r>
              <a:rPr lang="nl-BE" noProof="0" dirty="0"/>
              <a:t>om mensen die in aanmerking komen te identificeren en te ondersteunen tijdens belangrijke levensgebeurtenissen.</a:t>
            </a:r>
          </a:p>
          <a:p>
            <a:pPr marL="0" indent="0">
              <a:lnSpc>
                <a:spcPct val="100000"/>
              </a:lnSpc>
              <a:spcBef>
                <a:spcPts val="300"/>
              </a:spcBef>
              <a:spcAft>
                <a:spcPts val="300"/>
              </a:spcAft>
              <a:buNone/>
            </a:pPr>
            <a:endParaRPr lang="nl-BE" noProof="0" dirty="0"/>
          </a:p>
          <a:p>
            <a:pPr>
              <a:lnSpc>
                <a:spcPct val="100000"/>
              </a:lnSpc>
              <a:spcBef>
                <a:spcPts val="300"/>
              </a:spcBef>
              <a:spcAft>
                <a:spcPts val="300"/>
              </a:spcAft>
            </a:pPr>
            <a:r>
              <a:rPr lang="nl-BE" noProof="0" dirty="0"/>
              <a:t>Geïntegreerde aanpak: Ontwikkeling van een </a:t>
            </a:r>
            <a:r>
              <a:rPr lang="nl-BE" b="1" noProof="0" dirty="0"/>
              <a:t>globale aanpak </a:t>
            </a:r>
            <a:r>
              <a:rPr lang="nl-BE" noProof="0" dirty="0"/>
              <a:t>die rekening houdt met meerdere barrières, waaronder financiële kwesties, dankzij een netwerk van ondersteunende organisaties.</a:t>
            </a:r>
          </a:p>
          <a:p>
            <a:pPr marL="0" indent="0">
              <a:lnSpc>
                <a:spcPct val="100000"/>
              </a:lnSpc>
              <a:spcBef>
                <a:spcPts val="300"/>
              </a:spcBef>
              <a:spcAft>
                <a:spcPts val="300"/>
              </a:spcAft>
              <a:buNone/>
            </a:pPr>
            <a:endParaRPr lang="nl-BE" noProof="0" dirty="0"/>
          </a:p>
          <a:p>
            <a:pPr>
              <a:lnSpc>
                <a:spcPct val="100000"/>
              </a:lnSpc>
              <a:spcBef>
                <a:spcPts val="300"/>
              </a:spcBef>
              <a:spcAft>
                <a:spcPts val="300"/>
              </a:spcAft>
            </a:pPr>
            <a:r>
              <a:rPr lang="nl-BE" b="1" noProof="0" dirty="0"/>
              <a:t>Delen van gegevens </a:t>
            </a:r>
            <a:r>
              <a:rPr lang="nl-BE" noProof="0" dirty="0"/>
              <a:t>: Het belang van veilige en efficiënte gegevensuitwisseling tussen organisaties om :</a:t>
            </a:r>
          </a:p>
          <a:p>
            <a:pPr lvl="1">
              <a:lnSpc>
                <a:spcPct val="100000"/>
              </a:lnSpc>
              <a:spcBef>
                <a:spcPts val="300"/>
              </a:spcBef>
              <a:spcAft>
                <a:spcPts val="300"/>
              </a:spcAft>
              <a:buFont typeface="Courier New" panose="02070309020205020404" pitchFamily="49" charset="0"/>
              <a:buChar char="o"/>
            </a:pPr>
            <a:r>
              <a:rPr lang="nl-BE" noProof="0" dirty="0"/>
              <a:t>trends en obstakels te identificeren.</a:t>
            </a:r>
          </a:p>
          <a:p>
            <a:pPr lvl="1">
              <a:lnSpc>
                <a:spcPct val="100000"/>
              </a:lnSpc>
              <a:spcBef>
                <a:spcPts val="300"/>
              </a:spcBef>
              <a:spcAft>
                <a:spcPts val="300"/>
              </a:spcAft>
              <a:buFont typeface="Courier New" panose="02070309020205020404" pitchFamily="49" charset="0"/>
              <a:buChar char="o"/>
            </a:pPr>
            <a:r>
              <a:rPr lang="nl-BE" noProof="0" dirty="0"/>
              <a:t>de noodzaak voor begunstigden om hun omstandigheden meerdere keren uit te leggen te verminderen (met inachtneming van het « </a:t>
            </a:r>
            <a:r>
              <a:rPr lang="nl-BE" noProof="0" dirty="0" err="1"/>
              <a:t>only</a:t>
            </a:r>
            <a:r>
              <a:rPr lang="nl-BE" noProof="0" dirty="0"/>
              <a:t> </a:t>
            </a:r>
            <a:r>
              <a:rPr lang="nl-BE" noProof="0" dirty="0" err="1"/>
              <a:t>Once</a:t>
            </a:r>
            <a:r>
              <a:rPr lang="nl-BE" noProof="0" dirty="0"/>
              <a:t> » -principe).</a:t>
            </a:r>
          </a:p>
        </p:txBody>
      </p:sp>
      <p:sp>
        <p:nvSpPr>
          <p:cNvPr id="8" name="Rectangle 4">
            <a:extLst>
              <a:ext uri="{FF2B5EF4-FFF2-40B4-BE49-F238E27FC236}">
                <a16:creationId xmlns:a16="http://schemas.microsoft.com/office/drawing/2014/main" id="{42F24FD6-5AF4-0686-6356-996CA0075B1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pic>
        <p:nvPicPr>
          <p:cNvPr id="2050" name="Picture 2" descr="Turn2us | PHA">
            <a:extLst>
              <a:ext uri="{FF2B5EF4-FFF2-40B4-BE49-F238E27FC236}">
                <a16:creationId xmlns:a16="http://schemas.microsoft.com/office/drawing/2014/main" id="{DD4AC603-BF9B-C5BE-8432-654C04492E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575" y="-95250"/>
            <a:ext cx="2790825" cy="123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147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A02BA-5304-8E47-7AD5-88AABC6FE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4750E-F617-0B0B-B0E2-DBA1910E5DD7}"/>
              </a:ext>
            </a:extLst>
          </p:cNvPr>
          <p:cNvSpPr>
            <a:spLocks noGrp="1"/>
          </p:cNvSpPr>
          <p:nvPr>
            <p:ph type="title"/>
          </p:nvPr>
        </p:nvSpPr>
        <p:spPr/>
        <p:txBody>
          <a:bodyPr/>
          <a:lstStyle/>
          <a:p>
            <a:r>
              <a:rPr lang="nl-BE" noProof="0" dirty="0"/>
              <a:t>Project 10. Versterking van de samenwerking met externe partners (3/4)</a:t>
            </a:r>
          </a:p>
        </p:txBody>
      </p:sp>
      <p:sp>
        <p:nvSpPr>
          <p:cNvPr id="6" name="Rectangle 5">
            <a:extLst>
              <a:ext uri="{FF2B5EF4-FFF2-40B4-BE49-F238E27FC236}">
                <a16:creationId xmlns:a16="http://schemas.microsoft.com/office/drawing/2014/main" id="{4D5C18E3-5DDC-6293-9676-344DB3D541D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D84C7293-0919-C394-D1B4-DB0E1E401D5E}"/>
              </a:ext>
            </a:extLst>
          </p:cNvPr>
          <p:cNvGraphicFramePr>
            <a:graphicFrameLocks noGrp="1"/>
          </p:cNvGraphicFramePr>
          <p:nvPr>
            <p:extLst>
              <p:ext uri="{D42A27DB-BD31-4B8C-83A1-F6EECF244321}">
                <p14:modId xmlns:p14="http://schemas.microsoft.com/office/powerpoint/2010/main" val="3026128803"/>
              </p:ext>
            </p:extLst>
          </p:nvPr>
        </p:nvGraphicFramePr>
        <p:xfrm>
          <a:off x="484174" y="1592263"/>
          <a:ext cx="8964000" cy="52120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10. In de praktijk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nl-BE" sz="1200" b="1" noProof="0" dirty="0"/>
                        <a:t>Actie 10.3: De toegang tot </a:t>
                      </a:r>
                      <a:r>
                        <a:rPr lang="nl-BE" sz="1200" b="1" noProof="0" dirty="0" err="1"/>
                        <a:t>MyHandicap</a:t>
                      </a:r>
                      <a:r>
                        <a:rPr lang="nl-BE" sz="1200" b="1" noProof="0" dirty="0"/>
                        <a:t> Professional vergemakkelijken voor andere externe stakeholders</a:t>
                      </a:r>
                      <a:br>
                        <a:rPr lang="nl-BE" sz="1200" noProof="0" dirty="0"/>
                      </a:br>
                      <a:r>
                        <a:rPr lang="nl-BE" sz="1200" noProof="0" dirty="0"/>
                        <a:t>Het doel van deze actie is om de toegang tot </a:t>
                      </a:r>
                      <a:r>
                        <a:rPr lang="nl-BE" sz="1200" noProof="0" dirty="0" err="1"/>
                        <a:t>MyHandicap</a:t>
                      </a:r>
                      <a:r>
                        <a:rPr lang="nl-BE" sz="1200" noProof="0" dirty="0"/>
                        <a:t> Professional, die momenteel beperkt is tot bepaalde bevoorrechte partners (</a:t>
                      </a:r>
                      <a:r>
                        <a:rPr lang="nl-BE" sz="1200" noProof="0" dirty="0" err="1"/>
                        <a:t>OCMW's</a:t>
                      </a:r>
                      <a:r>
                        <a:rPr lang="nl-BE" sz="1200" noProof="0" dirty="0"/>
                        <a:t>, ziekenfondsen, enz.), te verbreden. Het doel is om andere stakeholders zoals ziekenhuizen en mogelijk andere instellingen of verenigingen erbij te betrekken. De belangrijkste doelstelling is om een groter aantal mensen doeltreffender te ondersteunen bij hun </a:t>
                      </a:r>
                      <a:r>
                        <a:rPr lang="nl-BE" sz="1200" i="1" noProof="0" dirty="0"/>
                        <a:t>intakeproces </a:t>
                      </a:r>
                      <a:r>
                        <a:rPr lang="nl-BE" sz="1200" noProof="0" dirty="0"/>
                        <a:t>en de administratieve procedures die daarop volgen. Het project is gericht op:</a:t>
                      </a:r>
                    </a:p>
                    <a:p>
                      <a:pPr marL="357188" lvl="1" indent="-171450">
                        <a:buFont typeface="Courier New" panose="02070309020205020404" pitchFamily="49" charset="0"/>
                        <a:buChar char="o"/>
                      </a:pPr>
                      <a:r>
                        <a:rPr lang="nl-BE" sz="1200" noProof="0" dirty="0"/>
                        <a:t>De besprekingen met ziekenhuizen voortzetten en besprekingen met andere partners starten.</a:t>
                      </a:r>
                    </a:p>
                    <a:p>
                      <a:pPr marL="357188" lvl="1" indent="-171450">
                        <a:buFont typeface="Courier New" panose="02070309020205020404" pitchFamily="49" charset="0"/>
                        <a:buChar char="o"/>
                      </a:pPr>
                      <a:r>
                        <a:rPr lang="nl-BE" sz="1200" noProof="0" dirty="0"/>
                        <a:t>Ervoor zorgen dat de Informatiebeveiligingsraad de uitbreiding van geautoriseerde toegang goedkeurt.</a:t>
                      </a:r>
                    </a:p>
                    <a:p>
                      <a:pPr marL="357188" lvl="1" indent="-171450">
                        <a:buFont typeface="Courier New" panose="02070309020205020404" pitchFamily="49" charset="0"/>
                        <a:buChar char="o"/>
                      </a:pPr>
                      <a:r>
                        <a:rPr lang="nl-BE" sz="1200" noProof="0" dirty="0"/>
                        <a:t>De regelmatige evaluatie van de impact van deze uitgebreide toegang en onderzoek van de mogelijkheid om deze verder uit te breiden.</a:t>
                      </a:r>
                    </a:p>
                    <a:p>
                      <a:pPr marL="357188" lvl="1" indent="-171450">
                        <a:buFont typeface="Courier New" panose="02070309020205020404" pitchFamily="49" charset="0"/>
                        <a:buChar char="o"/>
                      </a:pPr>
                      <a:r>
                        <a:rPr lang="nl-BE" sz="1200" noProof="0" dirty="0"/>
                        <a:t>Het analyseren van de mogelijkheid om de Wet 87 in deze zin te wijzigen.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84846701"/>
                  </a:ext>
                </a:extLst>
              </a:tr>
              <a:tr h="252000">
                <a:tc>
                  <a:txBody>
                    <a:bodyPr/>
                    <a:lstStyle/>
                    <a:p>
                      <a:pPr marL="171450" indent="-171450">
                        <a:buFont typeface="Arial" panose="020B0604020202020204" pitchFamily="34" charset="0"/>
                        <a:buChar char="•"/>
                      </a:pPr>
                      <a:r>
                        <a:rPr lang="nl-BE" sz="1200" b="1" noProof="0" dirty="0"/>
                        <a:t>Actie 10.4: Delen van informatie en gegevens over rechthebbenden tussen instanties</a:t>
                      </a:r>
                      <a:br>
                        <a:rPr lang="nl-BE" sz="1200" noProof="0" dirty="0">
                          <a:solidFill>
                            <a:srgbClr val="FF0000"/>
                          </a:solidFill>
                          <a:highlight>
                            <a:srgbClr val="FFFF00"/>
                          </a:highlight>
                        </a:rPr>
                      </a:br>
                      <a:r>
                        <a:rPr lang="nl-BE" sz="1200" noProof="0" dirty="0">
                          <a:solidFill>
                            <a:schemeClr val="tx1"/>
                          </a:solidFill>
                        </a:rPr>
                        <a:t>Het doel van deze actie is de coördinatie tussen de verschillende niveaus van diensten en organisaties te verbeteren om ervoor te zorgen dat informatie vlotter wordt uitgewisseld en dat de trajecten die rechthebbenden afleggen transparanter worden beheerd. De actie bestaat uit twee delen die elkaar aanvullen:</a:t>
                      </a: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1" kern="1200" noProof="0" dirty="0">
                          <a:solidFill>
                            <a:schemeClr val="tx1"/>
                          </a:solidFill>
                          <a:latin typeface="+mn-lt"/>
                          <a:ea typeface="+mn-ea"/>
                          <a:cs typeface="+mn-cs"/>
                        </a:rPr>
                        <a:t>Communicatiekanalen versterken: </a:t>
                      </a:r>
                      <a:r>
                        <a:rPr lang="nl-BE" sz="1200" b="0" kern="1200" noProof="0" dirty="0">
                          <a:solidFill>
                            <a:schemeClr val="tx1"/>
                          </a:solidFill>
                          <a:latin typeface="+mn-lt"/>
                          <a:ea typeface="+mn-ea"/>
                          <a:cs typeface="+mn-cs"/>
                        </a:rPr>
                        <a:t>Het doel is om de netwerken voor informatie-uitwisseling tussen scholen, stagebureaus zoals de VDAB en DG HAN uit te breiden en te verbeteren. </a:t>
                      </a:r>
                      <a:r>
                        <a:rPr lang="nl-BE" sz="1200" noProof="0" dirty="0"/>
                        <a:t>Bepaalde acties bestaan al in dit verband.</a:t>
                      </a:r>
                      <a:endParaRPr lang="nl-BE" sz="1200" b="0" kern="1200" noProof="0" dirty="0">
                        <a:solidFill>
                          <a:schemeClr val="tx1"/>
                        </a:solidFill>
                        <a:latin typeface="+mn-lt"/>
                        <a:ea typeface="+mn-ea"/>
                        <a:cs typeface="+mn-cs"/>
                      </a:endParaRP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b="1" kern="1200" noProof="0" dirty="0">
                          <a:solidFill>
                            <a:schemeClr val="tx1"/>
                          </a:solidFill>
                          <a:latin typeface="+mn-lt"/>
                          <a:ea typeface="+mn-ea"/>
                          <a:cs typeface="+mn-cs"/>
                        </a:rPr>
                        <a:t>Systematiseren van de overdracht en bundeling van gegevens</a:t>
                      </a:r>
                      <a:r>
                        <a:rPr lang="nl-BE" sz="1200" b="0" kern="1200" noProof="0" dirty="0">
                          <a:solidFill>
                            <a:schemeClr val="tx1"/>
                          </a:solidFill>
                          <a:latin typeface="+mn-lt"/>
                          <a:ea typeface="+mn-ea"/>
                          <a:cs typeface="+mn-cs"/>
                        </a:rPr>
                        <a:t>: Er zal een specifieke inspanning worden geleverd om de overdracht van gegevens tussen regionale agentschappen zoals AVIQ, VAPH en </a:t>
                      </a:r>
                      <a:r>
                        <a:rPr lang="nl-BE" sz="1200" b="0" kern="1200" noProof="0" dirty="0" err="1">
                          <a:solidFill>
                            <a:schemeClr val="tx1"/>
                          </a:solidFill>
                          <a:latin typeface="+mn-lt"/>
                          <a:ea typeface="+mn-ea"/>
                          <a:cs typeface="+mn-cs"/>
                        </a:rPr>
                        <a:t>Iriscare</a:t>
                      </a:r>
                      <a:r>
                        <a:rPr lang="nl-BE" sz="1200" b="0" kern="1200" noProof="0" dirty="0">
                          <a:solidFill>
                            <a:schemeClr val="tx1"/>
                          </a:solidFill>
                          <a:latin typeface="+mn-lt"/>
                          <a:ea typeface="+mn-ea"/>
                          <a:cs typeface="+mn-cs"/>
                        </a:rPr>
                        <a:t> te standaardiseren en te vergemakkelijken. Het doel van deze aanpak is om de monitoring van rechthebbenden gedurende hun hele administratieve en levensloop te verbeteren. Hiervoor moet ook de samenwerking met het KBSZ worden onderzocht. </a:t>
                      </a:r>
                      <a:r>
                        <a:rPr lang="nl-BE" sz="1200" noProof="0" dirty="0"/>
                        <a:t>Het in </a:t>
                      </a:r>
                      <a:r>
                        <a:rPr lang="nl-BE" sz="1200" b="0" noProof="0" dirty="0"/>
                        <a:t>het regeerakkoord voorziene centraal register dat alle sociale bijstand en voordelen meeneemt, </a:t>
                      </a:r>
                      <a:r>
                        <a:rPr lang="nl-BE" sz="1200" noProof="0" dirty="0"/>
                        <a:t>zou een interessante bron kunnen zijn voor het centraliseren van de gegevens van rechthebbenden. </a:t>
                      </a:r>
                      <a:r>
                        <a:rPr lang="nl-BE" sz="1200" b="0" kern="1200" noProof="0" dirty="0">
                          <a:solidFill>
                            <a:schemeClr val="tx1"/>
                          </a:solidFill>
                          <a:latin typeface="+mn-lt"/>
                          <a:ea typeface="+mn-ea"/>
                          <a:cs typeface="+mn-cs"/>
                        </a:rPr>
                        <a:t>Maatregelen moeten worden geïmplementeerd om :</a:t>
                      </a:r>
                      <a:endParaRPr lang="nl-BE" sz="1200" noProof="0" dirty="0">
                        <a:solidFill>
                          <a:schemeClr val="tx1"/>
                        </a:solidFill>
                      </a:endParaRPr>
                    </a:p>
                    <a:p>
                      <a:pPr marL="904875" marR="0" lvl="2"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BE" sz="1200" noProof="0" dirty="0"/>
                        <a:t>Ervoor zorgen dat de databases van de verschillende organen regelmatig worden bijgewerkt en toegankelijk zijn.</a:t>
                      </a:r>
                    </a:p>
                    <a:p>
                      <a:pPr marL="904875" marR="0" lvl="2"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BE" sz="1200" noProof="0" dirty="0"/>
                        <a:t>De interoperabiliteit van systemen versterken om de verwerking van rechten van rechthebbenden te vergemakkelijken.</a:t>
                      </a:r>
                    </a:p>
                    <a:p>
                      <a:pPr marL="904875" marR="0" lvl="2"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BE" sz="1200" noProof="0" dirty="0"/>
                        <a:t>Beschikken over de benodigde overeenkomsten van de Informatiebeveiligingsraad voor RGPD-beperkingen</a:t>
                      </a:r>
                    </a:p>
                    <a:p>
                      <a:pPr marL="180975" marR="0" lvl="2"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nl-BE" sz="1200" noProof="0" dirty="0"/>
                        <a:t>Een belangrijk aandachtspunt is het gebruik van het Gedeeld Patiëntendossier bij het delen van informatie tussen instanties, maar ook voor het verzamelen van belangrijke informatie en documenten bij het doen van een aanvraag bij de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71946653"/>
                  </a:ext>
                </a:extLst>
              </a:tr>
            </a:tbl>
          </a:graphicData>
        </a:graphic>
      </p:graphicFrame>
      <p:sp>
        <p:nvSpPr>
          <p:cNvPr id="4" name="Star: 5 Points 3">
            <a:extLst>
              <a:ext uri="{FF2B5EF4-FFF2-40B4-BE49-F238E27FC236}">
                <a16:creationId xmlns:a16="http://schemas.microsoft.com/office/drawing/2014/main" id="{42D92184-181B-33C9-1DEA-CF1372762372}"/>
              </a:ext>
            </a:extLst>
          </p:cNvPr>
          <p:cNvSpPr/>
          <p:nvPr/>
        </p:nvSpPr>
        <p:spPr bwMode="auto">
          <a:xfrm>
            <a:off x="144758" y="3618172"/>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33636564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27589-C853-C9A2-9479-F096FB9C4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D2096-ED4C-66E1-4DB6-A48F31E0EF67}"/>
              </a:ext>
            </a:extLst>
          </p:cNvPr>
          <p:cNvSpPr>
            <a:spLocks noGrp="1"/>
          </p:cNvSpPr>
          <p:nvPr>
            <p:ph type="title"/>
          </p:nvPr>
        </p:nvSpPr>
        <p:spPr/>
        <p:txBody>
          <a:bodyPr/>
          <a:lstStyle/>
          <a:p>
            <a:r>
              <a:rPr lang="nl-BE" noProof="0" dirty="0"/>
              <a:t>Project 10. Versterking van de samenwerking met externe partners (4/4)</a:t>
            </a:r>
          </a:p>
        </p:txBody>
      </p:sp>
      <p:sp>
        <p:nvSpPr>
          <p:cNvPr id="6" name="Rectangle 5">
            <a:extLst>
              <a:ext uri="{FF2B5EF4-FFF2-40B4-BE49-F238E27FC236}">
                <a16:creationId xmlns:a16="http://schemas.microsoft.com/office/drawing/2014/main" id="{02491DEB-34BA-1579-E6EB-451BFC11255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31FDA866-ED2F-C30F-B37C-73C425285133}"/>
              </a:ext>
            </a:extLst>
          </p:cNvPr>
          <p:cNvGraphicFramePr>
            <a:graphicFrameLocks noGrp="1"/>
          </p:cNvGraphicFramePr>
          <p:nvPr>
            <p:extLst>
              <p:ext uri="{D42A27DB-BD31-4B8C-83A1-F6EECF244321}">
                <p14:modId xmlns:p14="http://schemas.microsoft.com/office/powerpoint/2010/main" val="5729319"/>
              </p:ext>
            </p:extLst>
          </p:nvPr>
        </p:nvGraphicFramePr>
        <p:xfrm>
          <a:off x="484174" y="1592263"/>
          <a:ext cx="8964000" cy="30175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10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10.1: De rol van elke instelling en partner verduidelijken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georganiseerde bijeenkomsten met partners om hun rollen te verduidelijken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fiches met beschrijving van rollen en verantwoordelijkheden geproduceerd en doorgegeven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partners die de nieuwe richtlijnen hebben gevalideerd en overgenomen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1368121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10.2: In kaart brengen van de mate van samenwerking op </a:t>
                      </a:r>
                      <a:r>
                        <a:rPr lang="nl-BE" sz="1200" b="1" i="1" noProof="0" dirty="0"/>
                        <a:t>intake niveau </a:t>
                      </a:r>
                      <a:r>
                        <a:rPr lang="nl-BE" sz="1200" b="1" noProof="0" dirty="0"/>
                        <a:t>per partner (gemeente/OCMW/ziekenfondsen)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Percentage verzoeken geïnitieerd door derden per type partner (en trends)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vergaderingen georganiseerd door de transversale werkgroep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9923642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10.3: De toegang tot </a:t>
                      </a:r>
                      <a:r>
                        <a:rPr lang="nl-BE" sz="1200" b="1" noProof="0" dirty="0" err="1"/>
                        <a:t>MyHandicap</a:t>
                      </a:r>
                      <a:r>
                        <a:rPr lang="nl-BE" sz="1200" b="1" noProof="0" dirty="0"/>
                        <a:t> Professional vergemakkelijken voor andere externe stakeholders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partners die toegang hebben gekregen tot </a:t>
                      </a:r>
                      <a:r>
                        <a:rPr lang="nl-BE" sz="1200" noProof="0" dirty="0" err="1"/>
                        <a:t>MyHandicap</a:t>
                      </a:r>
                      <a:r>
                        <a:rPr lang="nl-BE" sz="1200" noProof="0" dirty="0"/>
                        <a:t>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opleidingen of informatiesessies voor externe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intakes uitgevoerd door deze partners via </a:t>
                      </a:r>
                      <a:r>
                        <a:rPr lang="nl-BE" sz="1200" noProof="0" dirty="0" err="1"/>
                        <a:t>MyHandicap</a:t>
                      </a:r>
                      <a:r>
                        <a:rPr lang="nl-BE" sz="1200" noProof="0" dirty="0"/>
                        <a:t> Professional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6758905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10.4: Delen van informatie en gegevens over rechthebbenden tussen instanties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Te definiëren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80999205"/>
                  </a:ext>
                </a:extLst>
              </a:tr>
            </a:tbl>
          </a:graphicData>
        </a:graphic>
      </p:graphicFrame>
    </p:spTree>
    <p:extLst>
      <p:ext uri="{BB962C8B-B14F-4D97-AF65-F5344CB8AC3E}">
        <p14:creationId xmlns:p14="http://schemas.microsoft.com/office/powerpoint/2010/main" val="20269050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AAE7C-FAC4-885A-E3D9-5F44348D0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0F57F-0288-5854-8ACA-2C0948FEDBD6}"/>
              </a:ext>
            </a:extLst>
          </p:cNvPr>
          <p:cNvSpPr>
            <a:spLocks noGrp="1"/>
          </p:cNvSpPr>
          <p:nvPr>
            <p:ph type="title"/>
          </p:nvPr>
        </p:nvSpPr>
        <p:spPr>
          <a:xfrm>
            <a:off x="512748" y="502271"/>
            <a:ext cx="8993201" cy="889207"/>
          </a:xfrm>
        </p:spPr>
        <p:txBody>
          <a:bodyPr/>
          <a:lstStyle/>
          <a:p>
            <a:r>
              <a:rPr lang="nl-BE" noProof="0" dirty="0"/>
              <a:t>Project 11. Procedures tussen federale en regionale instanties harmoniseren (1/3)</a:t>
            </a:r>
          </a:p>
        </p:txBody>
      </p:sp>
      <p:sp>
        <p:nvSpPr>
          <p:cNvPr id="6" name="Rectangle 5">
            <a:extLst>
              <a:ext uri="{FF2B5EF4-FFF2-40B4-BE49-F238E27FC236}">
                <a16:creationId xmlns:a16="http://schemas.microsoft.com/office/drawing/2014/main" id="{0CC67428-C056-5A57-7419-5B57F0A163F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F78EDA62-F96C-D015-EE3C-53BE325FD036}"/>
              </a:ext>
            </a:extLst>
          </p:cNvPr>
          <p:cNvGraphicFramePr>
            <a:graphicFrameLocks noGrp="1"/>
          </p:cNvGraphicFramePr>
          <p:nvPr>
            <p:extLst>
              <p:ext uri="{D42A27DB-BD31-4B8C-83A1-F6EECF244321}">
                <p14:modId xmlns:p14="http://schemas.microsoft.com/office/powerpoint/2010/main" val="2513465050"/>
              </p:ext>
            </p:extLst>
          </p:nvPr>
        </p:nvGraphicFramePr>
        <p:xfrm>
          <a:off x="484174" y="1591968"/>
          <a:ext cx="8993202" cy="448310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0">
                <a:tc>
                  <a:txBody>
                    <a:bodyPr/>
                    <a:lstStyle/>
                    <a:p>
                      <a:r>
                        <a:rPr lang="nl-BE" sz="1200" b="1" noProof="0" dirty="0">
                          <a:solidFill>
                            <a:schemeClr val="bg1"/>
                          </a:solidFill>
                        </a:rPr>
                        <a:t>Project 11. Procedures tussen federale en regionale instanties harmoniseren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nl-BE" sz="1200" b="1" noProof="0" dirty="0"/>
                        <a:t>Niveau</a:t>
                      </a:r>
                      <a:r>
                        <a:rPr lang="nl-BE" sz="1200" noProof="0" dirty="0"/>
                        <a:t>: Definitie overheidsbeleid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nl-BE" sz="1050" b="1" noProof="0" dirty="0"/>
                        <a:t>Vaststelling: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noProof="0" dirty="0"/>
                        <a:t>Verschillen in de evaluatiecriteria voor handicaps op federaal en regionaal niveau leiden tot ongelijkheden in de erkenning van de rechten van personen met een handicap. Deze versnippering leidt tot inconsistenties in de beoordelingsprocessen, ongelijkheden tussen gerechtigden en een grotere administratieve complexiteit. Harmonisatie van de evaluatiecriteria is essentieel om een eerlijke en coherente aanpak te garanderen, maar stuit op uitdagingen in verband met regionalisering, politieke beperkingen en het beschikbare budget.</a:t>
                      </a:r>
                      <a:endParaRPr lang="nl-BE" sz="1050"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nl-BE" sz="1200" b="1" noProof="0" dirty="0"/>
                        <a:t>Beschrijving :</a:t>
                      </a:r>
                    </a:p>
                    <a:p>
                      <a:r>
                        <a:rPr lang="nl-BE" sz="1200" b="0" noProof="0" dirty="0"/>
                        <a:t>Dit project heeft als doel een geharmoniseerde nationale aanpak te ontwikkelen voor de beoordeling van handicaps, waarbij stakeholders op federaal en regionaal niveau worden betrokken. Het doel is om de huidige verschillen te verkleinen en het administratieve proces voor uitkeringsgerechtigden te vereenvoudigen. Er zal speciale aandacht worden besteed aan het gebruik van gemeenschappelijke methodologieën en instrumenten om een consistente en betrouwbare evaluatie mogelijk te maken.</a:t>
                      </a:r>
                    </a:p>
                    <a:p>
                      <a:r>
                        <a:rPr lang="nl-BE" sz="1200" b="0" noProof="0" dirty="0"/>
                        <a:t>Over alle wijzigingen die via dit project worden voorgesteld, moet op verschillende politieke niveaus (federaal en regionaal) worden beslist en ze moeten ook worden besproken en gevalideerd op de interministeriële conferentie (IMC).</a:t>
                      </a:r>
                      <a:endParaRPr lang="nl-BE" sz="1200" b="1"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nl-BE" sz="1200" b="1" kern="1200" noProof="0" dirty="0">
                          <a:solidFill>
                            <a:schemeClr val="tx1"/>
                          </a:solidFill>
                          <a:latin typeface="+mn-lt"/>
                          <a:ea typeface="+mn-ea"/>
                          <a:cs typeface="+mn-cs"/>
                        </a:rPr>
                        <a:t>Verwacht impact op NTU:                                                                                                                   </a:t>
                      </a:r>
                      <a:r>
                        <a:rPr lang="nl-BE" sz="1200" noProof="0" dirty="0"/>
                        <a:t>Primair NTU              Secundair NTU              Tertiair NTU </a:t>
                      </a:r>
                      <a:endParaRPr lang="nl-BE" sz="1200" b="0" kern="1200" noProof="0" dirty="0">
                        <a:solidFill>
                          <a:schemeClr val="tx1"/>
                        </a:solidFill>
                        <a:latin typeface="+mn-lt"/>
                        <a:ea typeface="+mn-ea"/>
                        <a:cs typeface="+mn-cs"/>
                      </a:endParaRPr>
                    </a:p>
                    <a:p>
                      <a:pPr marL="0" indent="0">
                        <a:buFont typeface="Arial" panose="020B0604020202020204" pitchFamily="34" charset="0"/>
                        <a:buNone/>
                      </a:pPr>
                      <a:r>
                        <a:rPr lang="nl-BE" sz="1200" noProof="0" dirty="0"/>
                        <a:t>Dit project heeft als doel de primaire, secundaire en tertiaire NTU te verminderen door de consistentie en coördinatie van de beoordelingsprocedures voor invaliditeit en de procedures voor het toekennen van rechten tussen het federale en regionale niveau te verbeteren. Het doel is om een eerlijkere toegang tot uitkeringen te garanderen en de ongelijkheden die de toegang tot uitkeringen belemmeren te beperken. De verwachte impact is :</a:t>
                      </a:r>
                    </a:p>
                    <a:p>
                      <a:pPr marL="171450" indent="-171450">
                        <a:buFont typeface="Arial" panose="020B0604020202020204" pitchFamily="34" charset="0"/>
                        <a:buChar char="•"/>
                      </a:pPr>
                      <a:r>
                        <a:rPr lang="nl-BE" sz="1200" noProof="0" dirty="0"/>
                        <a:t>De evaluatiecriteria voor handicaps te harmoniseren om een consistente nationale aanpak te garanderen.</a:t>
                      </a:r>
                    </a:p>
                    <a:p>
                      <a:pPr marL="171450" indent="-171450">
                        <a:buFont typeface="Arial" panose="020B0604020202020204" pitchFamily="34" charset="0"/>
                        <a:buChar char="•"/>
                      </a:pPr>
                      <a:r>
                        <a:rPr lang="nl-BE" sz="1200" noProof="0" dirty="0"/>
                        <a:t>Ongelijkheden verminderen en zorgen voor een eerlijke beoordeling van situaties met een handicap.</a:t>
                      </a:r>
                    </a:p>
                    <a:p>
                      <a:pPr marL="171450" indent="-171450">
                        <a:buFont typeface="Arial" panose="020B0604020202020204" pitchFamily="34" charset="0"/>
                        <a:buChar char="•"/>
                      </a:pPr>
                      <a:r>
                        <a:rPr lang="nl-BE" sz="1200" noProof="0" dirty="0"/>
                        <a:t>Versterking van de erkenning van de rechten van personen met een handicap in alle regio's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2BE54142-46C7-4D58-1B9D-8C5FA0A4B34B}"/>
              </a:ext>
            </a:extLst>
          </p:cNvPr>
          <p:cNvSpPr/>
          <p:nvPr/>
        </p:nvSpPr>
        <p:spPr bwMode="auto">
          <a:xfrm>
            <a:off x="5710725" y="45529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8" name="Rectangle 7">
            <a:extLst>
              <a:ext uri="{FF2B5EF4-FFF2-40B4-BE49-F238E27FC236}">
                <a16:creationId xmlns:a16="http://schemas.microsoft.com/office/drawing/2014/main" id="{F2F17B69-0A76-25F5-12B1-FC9B4B6DAA02}"/>
              </a:ext>
            </a:extLst>
          </p:cNvPr>
          <p:cNvSpPr/>
          <p:nvPr/>
        </p:nvSpPr>
        <p:spPr bwMode="auto">
          <a:xfrm>
            <a:off x="6958500" y="45529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9" name="Rectangle 8">
            <a:extLst>
              <a:ext uri="{FF2B5EF4-FFF2-40B4-BE49-F238E27FC236}">
                <a16:creationId xmlns:a16="http://schemas.microsoft.com/office/drawing/2014/main" id="{8745D593-4C3C-9632-DFA3-2A0E2E2DBBB6}"/>
              </a:ext>
            </a:extLst>
          </p:cNvPr>
          <p:cNvSpPr/>
          <p:nvPr/>
        </p:nvSpPr>
        <p:spPr bwMode="auto">
          <a:xfrm>
            <a:off x="8356460" y="45529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6961A82D-02EE-7B44-7334-E0F77BB52B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490475"/>
            <a:ext cx="216000" cy="216000"/>
          </a:xfrm>
          <a:prstGeom prst="rect">
            <a:avLst/>
          </a:prstGeom>
        </p:spPr>
      </p:pic>
      <p:pic>
        <p:nvPicPr>
          <p:cNvPr id="12" name="Graphic 11" descr="Checkmark outline">
            <a:extLst>
              <a:ext uri="{FF2B5EF4-FFF2-40B4-BE49-F238E27FC236}">
                <a16:creationId xmlns:a16="http://schemas.microsoft.com/office/drawing/2014/main" id="{0C1ED0C1-DBF2-6D71-2CFD-721D6B6E34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487400"/>
            <a:ext cx="216000" cy="216000"/>
          </a:xfrm>
          <a:prstGeom prst="rect">
            <a:avLst/>
          </a:prstGeom>
        </p:spPr>
      </p:pic>
      <p:pic>
        <p:nvPicPr>
          <p:cNvPr id="5" name="Graphic 4" descr="Checkmark outline">
            <a:extLst>
              <a:ext uri="{FF2B5EF4-FFF2-40B4-BE49-F238E27FC236}">
                <a16:creationId xmlns:a16="http://schemas.microsoft.com/office/drawing/2014/main" id="{15CD424D-EB37-5172-2F4C-E8FF5BC47E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2660" y="4487400"/>
            <a:ext cx="216000" cy="216000"/>
          </a:xfrm>
          <a:prstGeom prst="rect">
            <a:avLst/>
          </a:prstGeom>
        </p:spPr>
      </p:pic>
    </p:spTree>
    <p:extLst>
      <p:ext uri="{BB962C8B-B14F-4D97-AF65-F5344CB8AC3E}">
        <p14:creationId xmlns:p14="http://schemas.microsoft.com/office/powerpoint/2010/main" val="14936953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EB5B-6339-EBD6-5B27-E1CC0450A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D283D-4188-DBDB-839E-F39126939CE5}"/>
              </a:ext>
            </a:extLst>
          </p:cNvPr>
          <p:cNvSpPr>
            <a:spLocks noGrp="1"/>
          </p:cNvSpPr>
          <p:nvPr>
            <p:ph type="title"/>
          </p:nvPr>
        </p:nvSpPr>
        <p:spPr>
          <a:xfrm>
            <a:off x="512749" y="502271"/>
            <a:ext cx="9040826" cy="889207"/>
          </a:xfrm>
        </p:spPr>
        <p:txBody>
          <a:bodyPr/>
          <a:lstStyle/>
          <a:p>
            <a:r>
              <a:rPr lang="nl-BE" noProof="0" dirty="0"/>
              <a:t>Project 11. Procedures tussen federale en regionale instanties harmoniseren (2/3)</a:t>
            </a:r>
          </a:p>
        </p:txBody>
      </p:sp>
      <p:sp>
        <p:nvSpPr>
          <p:cNvPr id="6" name="Rectangle 5">
            <a:extLst>
              <a:ext uri="{FF2B5EF4-FFF2-40B4-BE49-F238E27FC236}">
                <a16:creationId xmlns:a16="http://schemas.microsoft.com/office/drawing/2014/main" id="{21F938C3-44D5-CD2B-A00C-B915CDC26F7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7DE3E6FF-E0CE-5D2B-33D8-6FA7FDEDE68B}"/>
              </a:ext>
            </a:extLst>
          </p:cNvPr>
          <p:cNvGraphicFramePr>
            <a:graphicFrameLocks noGrp="1"/>
          </p:cNvGraphicFramePr>
          <p:nvPr>
            <p:extLst>
              <p:ext uri="{D42A27DB-BD31-4B8C-83A1-F6EECF244321}">
                <p14:modId xmlns:p14="http://schemas.microsoft.com/office/powerpoint/2010/main" val="2288149881"/>
              </p:ext>
            </p:extLst>
          </p:nvPr>
        </p:nvGraphicFramePr>
        <p:xfrm>
          <a:off x="484174" y="1592263"/>
          <a:ext cx="8964000" cy="28346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11. In </a:t>
                      </a:r>
                      <a:r>
                        <a:rPr lang="nl-BE" sz="1200" b="1" baseline="0" noProof="0" dirty="0">
                          <a:solidFill>
                            <a:schemeClr val="bg1"/>
                          </a:solidFill>
                        </a:rPr>
                        <a:t>de praktijk </a:t>
                      </a:r>
                      <a:endParaRPr lang="nl-BE" sz="1200" b="1"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6794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noProof="0" dirty="0"/>
                        <a:t>Actie 11.1: De continuïteit van de Interministeriële Conferentie ‘Handicap’ (IMC) verzekeren</a:t>
                      </a:r>
                      <a:br>
                        <a:rPr lang="nl-BE" sz="1200" b="0" noProof="0" dirty="0"/>
                      </a:br>
                      <a:r>
                        <a:rPr lang="nl-BE" sz="1200" b="0" noProof="0" dirty="0"/>
                        <a:t>In mei 2021 werd de eerste Interministeriële Conferentie Handicap gehouden, waarop een </a:t>
                      </a:r>
                      <a:r>
                        <a:rPr lang="nl-BE" sz="1200" b="0" noProof="0" dirty="0" err="1"/>
                        <a:t>Interfederale</a:t>
                      </a:r>
                      <a:r>
                        <a:rPr lang="nl-BE" sz="1200" b="0" noProof="0" dirty="0"/>
                        <a:t> strategie handicap 2021-2023 werd goedgekeurd. Het doel van deze actie is om de continuïteit van deze conferentie te waarborgen, na de vorming van de nieuwe regering(en), maar ook om er een te organiseren die specifiek betrekking heeft op de NTU om afspraken te maken over de opvolging van personen met een handicap (overgang van kindertijd naar volwassenheid en ook naar seniorstatus) en om op lange termijn te streven naar besprekingen om dezelfde handicapevaluatie te organiseren in alle regio's. </a:t>
                      </a:r>
                      <a:endParaRPr lang="nl-BE" sz="1200" b="1"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29017515"/>
                  </a:ext>
                </a:extLst>
              </a:tr>
              <a:tr h="252000">
                <a:tc>
                  <a:txBody>
                    <a:bodyPr/>
                    <a:lstStyle/>
                    <a:p>
                      <a:pPr marL="171450" indent="-171450">
                        <a:buFont typeface="Arial" panose="020B0604020202020204" pitchFamily="34" charset="0"/>
                        <a:buChar char="•"/>
                      </a:pPr>
                      <a:r>
                        <a:rPr lang="nl-BE" sz="1200" b="1" noProof="0" dirty="0"/>
                        <a:t>Actie 11.2: Standaardiseren van criteria voor de evaluatie van handicap op federaal en regionaal niveau</a:t>
                      </a:r>
                      <a:br>
                        <a:rPr lang="nl-BE" sz="1200" noProof="0" dirty="0"/>
                      </a:br>
                      <a:r>
                        <a:rPr lang="nl-BE" sz="1200" noProof="0" dirty="0"/>
                        <a:t>Het doel van deze actie is om de evaluatiecriteria voor handicap te harmoniseren, in het bijzonder voor gevallen van ernstige lichamelijke handicaps. Deze actie moet worden uitgevoerd in nauw overleg met actoren zoals RIZIV, </a:t>
                      </a:r>
                      <a:r>
                        <a:rPr lang="nl-BE" sz="1200" noProof="0" dirty="0" err="1"/>
                        <a:t>Fedris</a:t>
                      </a:r>
                      <a:r>
                        <a:rPr lang="nl-BE" sz="1200" noProof="0" dirty="0"/>
                        <a:t> en MEDEX, en met alle andere betrokken regionale actoren. Het doel is om te zorgen voor een meer coherente en rechtvaardige beoordeling van situaties met een handicap, door de huidige verschillen tussen de verschillende overheidsniveaus te verkleinen. Deze harmonisatie stuit echter op de complexe uitdagingen van regionalisatie en brengt politieke en budgettaire overwegingen met zich mee. De ambitie van dit project is om uiteindelijk een gemeenschappelijk nationaal kader op te stellen, dat de erkenning van de rechten van personen met een handicap versterkt.</a:t>
                      </a:r>
                      <a:endParaRPr lang="nl-BE" sz="1200" b="0"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71946653"/>
                  </a:ext>
                </a:extLst>
              </a:tr>
            </a:tbl>
          </a:graphicData>
        </a:graphic>
      </p:graphicFrame>
      <p:sp>
        <p:nvSpPr>
          <p:cNvPr id="4" name="Star: 5 Points 3">
            <a:extLst>
              <a:ext uri="{FF2B5EF4-FFF2-40B4-BE49-F238E27FC236}">
                <a16:creationId xmlns:a16="http://schemas.microsoft.com/office/drawing/2014/main" id="{E34B4696-ECAE-0A38-21C0-6D0645A97AC8}"/>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Tree>
    <p:extLst>
      <p:ext uri="{BB962C8B-B14F-4D97-AF65-F5344CB8AC3E}">
        <p14:creationId xmlns:p14="http://schemas.microsoft.com/office/powerpoint/2010/main" val="14261302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4DBFF-1E72-1B0A-B2BE-CC4B91C6AD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8F7E92-86A5-3A88-A4EF-C7BC426B8D19}"/>
              </a:ext>
            </a:extLst>
          </p:cNvPr>
          <p:cNvSpPr>
            <a:spLocks noGrp="1"/>
          </p:cNvSpPr>
          <p:nvPr>
            <p:ph type="title"/>
          </p:nvPr>
        </p:nvSpPr>
        <p:spPr/>
        <p:txBody>
          <a:bodyPr/>
          <a:lstStyle/>
          <a:p>
            <a:r>
              <a:rPr lang="nl-BE" noProof="0" dirty="0"/>
              <a:t>Sociaal en Cultureel Planbureau (NL)</a:t>
            </a:r>
          </a:p>
        </p:txBody>
      </p:sp>
      <p:sp>
        <p:nvSpPr>
          <p:cNvPr id="4" name="Marcador de contenido 3">
            <a:extLst>
              <a:ext uri="{FF2B5EF4-FFF2-40B4-BE49-F238E27FC236}">
                <a16:creationId xmlns:a16="http://schemas.microsoft.com/office/drawing/2014/main" id="{E8FDCFD4-FAD4-757A-3B80-71C9CE4AC083}"/>
              </a:ext>
            </a:extLst>
          </p:cNvPr>
          <p:cNvSpPr>
            <a:spLocks noGrp="1"/>
          </p:cNvSpPr>
          <p:nvPr>
            <p:ph idx="1"/>
          </p:nvPr>
        </p:nvSpPr>
        <p:spPr>
          <a:xfrm>
            <a:off x="498475" y="1595912"/>
            <a:ext cx="8964613" cy="4247317"/>
          </a:xfrm>
        </p:spPr>
        <p:txBody>
          <a:bodyPr/>
          <a:lstStyle/>
          <a:p>
            <a:pPr marL="0" indent="0">
              <a:lnSpc>
                <a:spcPct val="100000"/>
              </a:lnSpc>
              <a:spcBef>
                <a:spcPts val="300"/>
              </a:spcBef>
              <a:spcAft>
                <a:spcPts val="300"/>
              </a:spcAft>
              <a:buNone/>
            </a:pPr>
            <a:r>
              <a:rPr lang="nl-BE" noProof="0" dirty="0"/>
              <a:t>Het </a:t>
            </a:r>
            <a:r>
              <a:rPr lang="nl-BE" b="1" noProof="0" dirty="0"/>
              <a:t>Sociaal en Cultureel Planbureau </a:t>
            </a:r>
            <a:r>
              <a:rPr lang="nl-BE" noProof="0" dirty="0"/>
              <a:t>(SCP) is een </a:t>
            </a:r>
            <a:r>
              <a:rPr lang="nl-BE" b="1" noProof="0" dirty="0"/>
              <a:t>Nederlands interdepartementaal wetenschappelijk instituut </a:t>
            </a:r>
            <a:r>
              <a:rPr lang="nl-BE" noProof="0" dirty="0"/>
              <a:t>dat zowel in opdracht als ongevraagd </a:t>
            </a:r>
            <a:r>
              <a:rPr lang="nl-BE" noProof="0" dirty="0" err="1"/>
              <a:t>sociaal-wetenschappelijk</a:t>
            </a:r>
            <a:r>
              <a:rPr lang="nl-BE" noProof="0" dirty="0"/>
              <a:t> onderzoek uitvoert. </a:t>
            </a:r>
          </a:p>
          <a:p>
            <a:pPr marL="0" indent="0">
              <a:lnSpc>
                <a:spcPct val="100000"/>
              </a:lnSpc>
              <a:spcBef>
                <a:spcPts val="300"/>
              </a:spcBef>
              <a:spcAft>
                <a:spcPts val="300"/>
              </a:spcAft>
              <a:buNone/>
            </a:pPr>
            <a:r>
              <a:rPr lang="nl-BE" noProof="0" dirty="0"/>
              <a:t>Het SCP is officieel </a:t>
            </a:r>
            <a:r>
              <a:rPr lang="nl-BE" b="1" noProof="0" dirty="0"/>
              <a:t>onderdeel van de Ministerie van Volksgezondheid, Welzijn en Sport</a:t>
            </a:r>
            <a:r>
              <a:rPr lang="nl-BE" noProof="0" dirty="0"/>
              <a:t>.</a:t>
            </a:r>
          </a:p>
          <a:p>
            <a:pPr marL="0" indent="0">
              <a:lnSpc>
                <a:spcPct val="100000"/>
              </a:lnSpc>
              <a:spcBef>
                <a:spcPts val="300"/>
              </a:spcBef>
              <a:spcAft>
                <a:spcPts val="300"/>
              </a:spcAft>
              <a:buNone/>
            </a:pPr>
            <a:endParaRPr lang="nl-BE" noProof="0" dirty="0"/>
          </a:p>
          <a:p>
            <a:pPr>
              <a:lnSpc>
                <a:spcPct val="100000"/>
              </a:lnSpc>
              <a:spcBef>
                <a:spcPts val="300"/>
              </a:spcBef>
              <a:spcAft>
                <a:spcPts val="300"/>
              </a:spcAft>
            </a:pPr>
            <a:r>
              <a:rPr lang="nl-BE" b="1" noProof="0" dirty="0"/>
              <a:t>Bedenkingen op de aangeboden diensten: </a:t>
            </a:r>
            <a:r>
              <a:rPr lang="nl-BE" sz="2000" noProof="0" dirty="0"/>
              <a:t>gemeenten aanmoedigen om de aangeboden diensten en hoe burgers deze ervaren te analyseren en lessen te trekken uit de ervaringen van begunstigden</a:t>
            </a:r>
            <a:r>
              <a:rPr lang="nl-BE" b="1" noProof="0" dirty="0"/>
              <a:t>.</a:t>
            </a:r>
          </a:p>
          <a:p>
            <a:pPr>
              <a:lnSpc>
                <a:spcPct val="100000"/>
              </a:lnSpc>
              <a:spcBef>
                <a:spcPts val="300"/>
              </a:spcBef>
              <a:spcAft>
                <a:spcPts val="300"/>
              </a:spcAft>
            </a:pPr>
            <a:endParaRPr lang="nl-BE" noProof="0" dirty="0"/>
          </a:p>
          <a:p>
            <a:pPr>
              <a:lnSpc>
                <a:spcPct val="100000"/>
              </a:lnSpc>
              <a:spcBef>
                <a:spcPts val="300"/>
              </a:spcBef>
              <a:spcAft>
                <a:spcPts val="300"/>
              </a:spcAft>
            </a:pPr>
            <a:r>
              <a:rPr lang="nl-BE" b="1" noProof="0" dirty="0"/>
              <a:t>Behoefte aan een duidelijke visie:</a:t>
            </a:r>
          </a:p>
          <a:p>
            <a:pPr lvl="1">
              <a:lnSpc>
                <a:spcPct val="100000"/>
              </a:lnSpc>
              <a:spcBef>
                <a:spcPts val="300"/>
              </a:spcBef>
              <a:spcAft>
                <a:spcPts val="300"/>
              </a:spcAft>
              <a:buFont typeface="Courier New" panose="02070309020205020404" pitchFamily="49" charset="0"/>
              <a:buChar char="o"/>
            </a:pPr>
            <a:r>
              <a:rPr lang="nl-BE" noProof="0" dirty="0"/>
              <a:t>Het gebrek aan een duidelijke visie verhindert dat de meest kansarmen toegang krijgen tot de hulp die ze nodig hebben.</a:t>
            </a:r>
          </a:p>
          <a:p>
            <a:pPr lvl="1">
              <a:lnSpc>
                <a:spcPct val="100000"/>
              </a:lnSpc>
              <a:spcBef>
                <a:spcPts val="300"/>
              </a:spcBef>
              <a:spcAft>
                <a:spcPts val="300"/>
              </a:spcAft>
              <a:buFont typeface="Courier New" panose="02070309020205020404" pitchFamily="49" charset="0"/>
              <a:buChar char="o"/>
            </a:pPr>
            <a:r>
              <a:rPr lang="nl-BE" noProof="0" dirty="0"/>
              <a:t>Het ontwikkelen van een strategische visie die zich richt op degenen die het meest hulp nodig hebben, waarbij voorkomen wordt dat ze door strikte administratieve grenzen worden uitgesloten.</a:t>
            </a:r>
          </a:p>
          <a:p>
            <a:pPr marL="0" indent="0">
              <a:lnSpc>
                <a:spcPct val="100000"/>
              </a:lnSpc>
              <a:spcBef>
                <a:spcPts val="300"/>
              </a:spcBef>
              <a:spcAft>
                <a:spcPts val="300"/>
              </a:spcAft>
              <a:buNone/>
            </a:pPr>
            <a:endParaRPr lang="nl-BE" noProof="0" dirty="0"/>
          </a:p>
        </p:txBody>
      </p:sp>
      <p:sp>
        <p:nvSpPr>
          <p:cNvPr id="8" name="Rectangle 4">
            <a:extLst>
              <a:ext uri="{FF2B5EF4-FFF2-40B4-BE49-F238E27FC236}">
                <a16:creationId xmlns:a16="http://schemas.microsoft.com/office/drawing/2014/main" id="{6F50CFB1-0D8B-799B-E1A4-E3C790A266E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pic>
        <p:nvPicPr>
          <p:cNvPr id="1026" name="Picture 2" descr="Sociaal en Cultureel Planbureau - Sociale staat van Nederland">
            <a:extLst>
              <a:ext uri="{FF2B5EF4-FFF2-40B4-BE49-F238E27FC236}">
                <a16:creationId xmlns:a16="http://schemas.microsoft.com/office/drawing/2014/main" id="{C5AB6DDE-D837-9D76-4421-2014A9FAD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0"/>
            <a:ext cx="3381375" cy="12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140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DCFB0-04AE-830D-D137-9B91141ABC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4589F54-9FD2-1143-EB39-62460C37CD9E}"/>
              </a:ext>
            </a:extLst>
          </p:cNvPr>
          <p:cNvSpPr>
            <a:spLocks noGrp="1"/>
          </p:cNvSpPr>
          <p:nvPr>
            <p:ph type="title"/>
          </p:nvPr>
        </p:nvSpPr>
        <p:spPr/>
        <p:txBody>
          <a:bodyPr/>
          <a:lstStyle/>
          <a:p>
            <a:r>
              <a:rPr lang="nl-BE" noProof="0" dirty="0"/>
              <a:t>Liverpool City Council (UK) - De « Benefits </a:t>
            </a:r>
            <a:r>
              <a:rPr lang="nl-BE" noProof="0" dirty="0" err="1"/>
              <a:t>Maximisation</a:t>
            </a:r>
            <a:r>
              <a:rPr lang="nl-BE" noProof="0" dirty="0"/>
              <a:t> Service »</a:t>
            </a:r>
          </a:p>
        </p:txBody>
      </p:sp>
      <p:sp>
        <p:nvSpPr>
          <p:cNvPr id="4" name="Marcador de contenido 3">
            <a:extLst>
              <a:ext uri="{FF2B5EF4-FFF2-40B4-BE49-F238E27FC236}">
                <a16:creationId xmlns:a16="http://schemas.microsoft.com/office/drawing/2014/main" id="{5BF3B422-5395-FF57-60ED-38AF51CD4AB0}"/>
              </a:ext>
            </a:extLst>
          </p:cNvPr>
          <p:cNvSpPr>
            <a:spLocks noGrp="1"/>
          </p:cNvSpPr>
          <p:nvPr>
            <p:ph idx="1"/>
          </p:nvPr>
        </p:nvSpPr>
        <p:spPr>
          <a:xfrm>
            <a:off x="498475" y="1595912"/>
            <a:ext cx="8964613" cy="4632037"/>
          </a:xfrm>
        </p:spPr>
        <p:txBody>
          <a:bodyPr/>
          <a:lstStyle/>
          <a:p>
            <a:pPr marL="0" indent="0">
              <a:lnSpc>
                <a:spcPct val="100000"/>
              </a:lnSpc>
              <a:spcBef>
                <a:spcPts val="300"/>
              </a:spcBef>
              <a:spcAft>
                <a:spcPts val="300"/>
              </a:spcAft>
              <a:buNone/>
            </a:pPr>
            <a:r>
              <a:rPr lang="nl-BE" b="1" noProof="0" dirty="0"/>
              <a:t>Doelstelling</a:t>
            </a:r>
            <a:r>
              <a:rPr lang="nl-BE" noProof="0" dirty="0"/>
              <a:t>: Dit initiatief werd in 2006 geïntroduceerd en is bedoeld om de voordelen voor bewoners te maximaliseren door ondersteunings- en adviesdiensten in verband met sociale uitkeringen te consolideren.</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Hoe het werk</a:t>
            </a:r>
            <a:r>
              <a:rPr lang="nl-BE" noProof="0" dirty="0"/>
              <a:t>t :</a:t>
            </a:r>
          </a:p>
          <a:p>
            <a:pPr>
              <a:lnSpc>
                <a:spcPct val="100000"/>
              </a:lnSpc>
              <a:spcBef>
                <a:spcPts val="300"/>
              </a:spcBef>
              <a:spcAft>
                <a:spcPts val="300"/>
              </a:spcAft>
            </a:pPr>
            <a:r>
              <a:rPr lang="nl-BE" noProof="0" dirty="0"/>
              <a:t>Gebruikt gegevens van begunstigden van huursubsidie om te beoordelen of zij in aanmerking komen voor andere uitkeringen en om aanbevelingen te doen.</a:t>
            </a:r>
          </a:p>
          <a:p>
            <a:pPr>
              <a:lnSpc>
                <a:spcPct val="100000"/>
              </a:lnSpc>
              <a:spcBef>
                <a:spcPts val="300"/>
              </a:spcBef>
              <a:spcAft>
                <a:spcPts val="300"/>
              </a:spcAft>
            </a:pPr>
            <a:r>
              <a:rPr lang="nl-BE" noProof="0" dirty="0"/>
              <a:t>Maakt aanbevelingen mogelijk via een online formulier op de website van de gemeenteraad van Liverpool, met een uitkeringscalculator voor onmiddellijke verificatie van de rechten.</a:t>
            </a:r>
          </a:p>
          <a:p>
            <a:pPr>
              <a:lnSpc>
                <a:spcPct val="100000"/>
              </a:lnSpc>
              <a:spcBef>
                <a:spcPts val="300"/>
              </a:spcBef>
              <a:spcAft>
                <a:spcPts val="300"/>
              </a:spcAft>
            </a:pPr>
            <a:r>
              <a:rPr lang="nl-BE" noProof="0" dirty="0"/>
              <a:t>Ontvangt aanbevelingen van partners zoals de NHS, openbare sociale diensten en </a:t>
            </a:r>
            <a:r>
              <a:rPr lang="nl-BE" noProof="0" dirty="0" err="1"/>
              <a:t>NGO's</a:t>
            </a:r>
            <a:r>
              <a:rPr lang="nl-BE" noProof="0" dirty="0"/>
              <a:t>, evenals programma's zoals het </a:t>
            </a:r>
            <a:r>
              <a:rPr lang="nl-BE" noProof="0" dirty="0" err="1"/>
              <a:t>Healthy</a:t>
            </a:r>
            <a:r>
              <a:rPr lang="nl-BE" noProof="0" dirty="0"/>
              <a:t> Homes </a:t>
            </a:r>
            <a:r>
              <a:rPr lang="nl-BE" noProof="0" dirty="0" err="1"/>
              <a:t>Programme</a:t>
            </a:r>
            <a:r>
              <a:rPr lang="nl-BE" noProof="0" dirty="0"/>
              <a:t> (HHP).</a:t>
            </a:r>
          </a:p>
          <a:p>
            <a:pPr>
              <a:lnSpc>
                <a:spcPct val="100000"/>
              </a:lnSpc>
              <a:spcBef>
                <a:spcPts val="300"/>
              </a:spcBef>
              <a:spcAft>
                <a:spcPts val="300"/>
              </a:spcAft>
            </a:pPr>
            <a:r>
              <a:rPr lang="nl-BE" noProof="0" dirty="0"/>
              <a:t>Biedt training aan partners om de kwaliteit van aanbevelingen te verbeteren en het aantal uitkeringsverificaties te verhogen.</a:t>
            </a:r>
          </a:p>
          <a:p>
            <a:pPr>
              <a:lnSpc>
                <a:spcPct val="100000"/>
              </a:lnSpc>
              <a:spcBef>
                <a:spcPts val="300"/>
              </a:spcBef>
              <a:spcAft>
                <a:spcPts val="300"/>
              </a:spcAft>
            </a:pPr>
            <a:r>
              <a:rPr lang="nl-BE" noProof="0" dirty="0"/>
              <a:t>Bezoekt scholen en stuurt brieven naar senioren om hen op hun rechten te wijzen.</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b="1" noProof="0" dirty="0"/>
              <a:t>Impact op NTU </a:t>
            </a:r>
            <a:r>
              <a:rPr lang="nl-BE" noProof="0" dirty="0"/>
              <a:t>: Stijging van het aantal behandelde dossiers van 5.198 naar 8.187 (2010-2013); het aantal aangevraagde uitkeringen steeg van £7,1m naar £9,3m.</a:t>
            </a:r>
          </a:p>
        </p:txBody>
      </p:sp>
      <p:sp>
        <p:nvSpPr>
          <p:cNvPr id="8" name="Rectangle 4">
            <a:extLst>
              <a:ext uri="{FF2B5EF4-FFF2-40B4-BE49-F238E27FC236}">
                <a16:creationId xmlns:a16="http://schemas.microsoft.com/office/drawing/2014/main" id="{C6604ECF-C0B9-9184-FB22-F0114638A0E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pic>
        <p:nvPicPr>
          <p:cNvPr id="3" name="Picture 2">
            <a:extLst>
              <a:ext uri="{FF2B5EF4-FFF2-40B4-BE49-F238E27FC236}">
                <a16:creationId xmlns:a16="http://schemas.microsoft.com/office/drawing/2014/main" id="{B3A7CFE7-A9CC-FF99-CB4E-C846F1A4AA1B}"/>
              </a:ext>
            </a:extLst>
          </p:cNvPr>
          <p:cNvPicPr>
            <a:picLocks noChangeAspect="1"/>
          </p:cNvPicPr>
          <p:nvPr/>
        </p:nvPicPr>
        <p:blipFill>
          <a:blip r:embed="rId2"/>
          <a:stretch>
            <a:fillRect/>
          </a:stretch>
        </p:blipFill>
        <p:spPr>
          <a:xfrm>
            <a:off x="8637372" y="108985"/>
            <a:ext cx="810699" cy="1047153"/>
          </a:xfrm>
          <a:prstGeom prst="rect">
            <a:avLst/>
          </a:prstGeom>
        </p:spPr>
      </p:pic>
    </p:spTree>
    <p:extLst>
      <p:ext uri="{BB962C8B-B14F-4D97-AF65-F5344CB8AC3E}">
        <p14:creationId xmlns:p14="http://schemas.microsoft.com/office/powerpoint/2010/main" val="39547624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8FDD-4997-F323-0527-E9E7E9E3D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39123-9D54-F49A-BC5C-DFF3DBBE0B40}"/>
              </a:ext>
            </a:extLst>
          </p:cNvPr>
          <p:cNvSpPr>
            <a:spLocks noGrp="1"/>
          </p:cNvSpPr>
          <p:nvPr>
            <p:ph type="title"/>
          </p:nvPr>
        </p:nvSpPr>
        <p:spPr>
          <a:xfrm>
            <a:off x="512748" y="502271"/>
            <a:ext cx="9069401" cy="889207"/>
          </a:xfrm>
        </p:spPr>
        <p:txBody>
          <a:bodyPr/>
          <a:lstStyle/>
          <a:p>
            <a:r>
              <a:rPr lang="nl-BE" noProof="0" dirty="0"/>
              <a:t>Project 11. Procedures tussen federale en regionale instanties harmoniseren (3/3)</a:t>
            </a:r>
          </a:p>
        </p:txBody>
      </p:sp>
      <p:sp>
        <p:nvSpPr>
          <p:cNvPr id="6" name="Rectangle 5">
            <a:extLst>
              <a:ext uri="{FF2B5EF4-FFF2-40B4-BE49-F238E27FC236}">
                <a16:creationId xmlns:a16="http://schemas.microsoft.com/office/drawing/2014/main" id="{AB63DC44-9D42-B9DE-4388-DC0F87E8E38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Actieplan</a:t>
            </a:r>
          </a:p>
        </p:txBody>
      </p:sp>
      <p:graphicFrame>
        <p:nvGraphicFramePr>
          <p:cNvPr id="3" name="Table 2">
            <a:extLst>
              <a:ext uri="{FF2B5EF4-FFF2-40B4-BE49-F238E27FC236}">
                <a16:creationId xmlns:a16="http://schemas.microsoft.com/office/drawing/2014/main" id="{5E0418C1-7A17-39E9-00D6-95CD12032E52}"/>
              </a:ext>
            </a:extLst>
          </p:cNvPr>
          <p:cNvGraphicFramePr>
            <a:graphicFrameLocks noGrp="1"/>
          </p:cNvGraphicFramePr>
          <p:nvPr>
            <p:extLst>
              <p:ext uri="{D42A27DB-BD31-4B8C-83A1-F6EECF244321}">
                <p14:modId xmlns:p14="http://schemas.microsoft.com/office/powerpoint/2010/main" val="2992618424"/>
              </p:ext>
            </p:extLst>
          </p:nvPr>
        </p:nvGraphicFramePr>
        <p:xfrm>
          <a:off x="484174" y="1592263"/>
          <a:ext cx="8964000" cy="19202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nl-BE" sz="1200" b="1" noProof="0" dirty="0">
                          <a:solidFill>
                            <a:schemeClr val="bg1"/>
                          </a:solidFill>
                        </a:rPr>
                        <a:t>Project 11 Indicatoren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11.1: De continuïteit van de Interministeriële Conferentie ‘Handicap’ (IMC) verzekeren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federale en regionale vertegenwoordigers betrokken bij de conferentie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gehouden IMC-sessies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kwesties behandeld in verband met het verbeteren van de toegang tot rechten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besluiten of resoluties van de IMC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Aantal </a:t>
                      </a:r>
                      <a:r>
                        <a:rPr lang="nl-BE" sz="1200" noProof="0" dirty="0" err="1"/>
                        <a:t>interinstitutionele</a:t>
                      </a:r>
                      <a:r>
                        <a:rPr lang="nl-BE" sz="1200" noProof="0" dirty="0"/>
                        <a:t> samenwerkingsverbanden geformaliseerd na besprekingen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1368121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noProof="0" dirty="0"/>
                        <a:t>Actie 11.2: Standaardiseren van criteria voor de evaluatie van handicap op federaal en regionaal niveau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noProof="0" dirty="0"/>
                        <a:t>Te definiëren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99236422"/>
                  </a:ext>
                </a:extLst>
              </a:tr>
            </a:tbl>
          </a:graphicData>
        </a:graphic>
      </p:graphicFrame>
    </p:spTree>
    <p:extLst>
      <p:ext uri="{BB962C8B-B14F-4D97-AF65-F5344CB8AC3E}">
        <p14:creationId xmlns:p14="http://schemas.microsoft.com/office/powerpoint/2010/main" val="31868819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20798-4EB0-FF7A-1736-9CD585F02D5D}"/>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D9740E8B-6EC8-F3E8-0D9E-833F8765AFA3}"/>
              </a:ext>
            </a:extLst>
          </p:cNvPr>
          <p:cNvSpPr>
            <a:spLocks noGrp="1" noChangeArrowheads="1"/>
          </p:cNvSpPr>
          <p:nvPr>
            <p:ph type="title"/>
          </p:nvPr>
        </p:nvSpPr>
        <p:spPr/>
        <p:txBody>
          <a:bodyPr anchor="t" anchorCtr="0"/>
          <a:lstStyle/>
          <a:p>
            <a:pPr>
              <a:lnSpc>
                <a:spcPts val="2800"/>
              </a:lnSpc>
            </a:pPr>
            <a:r>
              <a:rPr lang="nl-BE" sz="2800" noProof="0" dirty="0">
                <a:solidFill>
                  <a:schemeClr val="tx2"/>
                </a:solidFill>
              </a:rPr>
              <a:t>6</a:t>
            </a:r>
            <a:br>
              <a:rPr lang="nl-BE" sz="2800" noProof="0" dirty="0"/>
            </a:br>
            <a:r>
              <a:rPr lang="nl-BE" sz="2800" noProof="0" dirty="0">
                <a:solidFill>
                  <a:schemeClr val="tx2"/>
                </a:solidFill>
              </a:rPr>
              <a:t>Uitvoering en opvolging</a:t>
            </a:r>
            <a:endParaRPr lang="nl-BE" sz="2800" noProof="0" dirty="0">
              <a:latin typeface="Calibri Light"/>
              <a:cs typeface="Calibri Light"/>
            </a:endParaRPr>
          </a:p>
        </p:txBody>
      </p:sp>
    </p:spTree>
    <p:extLst>
      <p:ext uri="{BB962C8B-B14F-4D97-AF65-F5344CB8AC3E}">
        <p14:creationId xmlns:p14="http://schemas.microsoft.com/office/powerpoint/2010/main" val="41456926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C1F42-8406-1379-EAB5-A3AA09CF690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28EBC7-1CF6-3FD2-6557-58ADCB53740E}"/>
              </a:ext>
            </a:extLst>
          </p:cNvPr>
          <p:cNvSpPr>
            <a:spLocks noGrp="1"/>
          </p:cNvSpPr>
          <p:nvPr>
            <p:ph type="title"/>
          </p:nvPr>
        </p:nvSpPr>
        <p:spPr/>
        <p:txBody>
          <a:bodyPr/>
          <a:lstStyle/>
          <a:p>
            <a:r>
              <a:rPr lang="nl-BE" noProof="0" dirty="0"/>
              <a:t>Er is een voorgestelde planning voor de komende 3 jaar ontwikkeld voor de acties die als prioritair zijn gedefinieerd</a:t>
            </a:r>
          </a:p>
        </p:txBody>
      </p:sp>
      <p:sp>
        <p:nvSpPr>
          <p:cNvPr id="17" name="Rectangle 4">
            <a:extLst>
              <a:ext uri="{FF2B5EF4-FFF2-40B4-BE49-F238E27FC236}">
                <a16:creationId xmlns:a16="http://schemas.microsoft.com/office/drawing/2014/main" id="{0F008E0E-CF6E-771D-FF13-6418F8857E6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nl-BE" b="0" noProof="0" dirty="0">
                <a:solidFill>
                  <a:schemeClr val="tx2"/>
                </a:solidFill>
                <a:latin typeface="Calibri Light" panose="020F0302020204030204" pitchFamily="34" charset="0"/>
              </a:rPr>
              <a:t>Uitvoering en opvolging</a:t>
            </a:r>
          </a:p>
        </p:txBody>
      </p:sp>
      <p:sp>
        <p:nvSpPr>
          <p:cNvPr id="11" name="Marcador de contenido 3">
            <a:extLst>
              <a:ext uri="{FF2B5EF4-FFF2-40B4-BE49-F238E27FC236}">
                <a16:creationId xmlns:a16="http://schemas.microsoft.com/office/drawing/2014/main" id="{0F490353-DB0C-7B07-2371-8D18A932113B}"/>
              </a:ext>
            </a:extLst>
          </p:cNvPr>
          <p:cNvSpPr>
            <a:spLocks noGrp="1"/>
          </p:cNvSpPr>
          <p:nvPr>
            <p:ph idx="1"/>
          </p:nvPr>
        </p:nvSpPr>
        <p:spPr>
          <a:xfrm>
            <a:off x="498889" y="1599639"/>
            <a:ext cx="8959121" cy="45397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indent="0">
              <a:lnSpc>
                <a:spcPct val="100000"/>
              </a:lnSpc>
              <a:spcBef>
                <a:spcPts val="300"/>
              </a:spcBef>
              <a:spcAft>
                <a:spcPts val="300"/>
              </a:spcAft>
              <a:buNone/>
            </a:pPr>
            <a:r>
              <a:rPr lang="nl-BE" noProof="0" dirty="0"/>
              <a:t>Om te beginnen met de uitvoering van de 20 acties die als prioritair zijn gedefinieerd (dit zijn de acties van de </a:t>
            </a:r>
            <a:r>
              <a:rPr lang="nl-BE" noProof="0" dirty="0">
                <a:highlight>
                  <a:srgbClr val="C7E6A4"/>
                </a:highlight>
              </a:rPr>
              <a:t>prioriteitsgroep 1 en 2 </a:t>
            </a:r>
            <a:r>
              <a:rPr lang="nl-BE" noProof="0" dirty="0"/>
              <a:t>), is een voorgestelde planning opgesteld, op basis van een aantal factoren:</a:t>
            </a:r>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endParaRPr lang="nl-BE" noProof="0" dirty="0"/>
          </a:p>
          <a:p>
            <a:pPr marL="0" indent="0">
              <a:lnSpc>
                <a:spcPct val="100000"/>
              </a:lnSpc>
              <a:spcBef>
                <a:spcPts val="300"/>
              </a:spcBef>
              <a:spcAft>
                <a:spcPts val="300"/>
              </a:spcAft>
              <a:buNone/>
            </a:pPr>
            <a:r>
              <a:rPr lang="nl-BE" noProof="0" dirty="0"/>
              <a:t>De voorgestelde planning is opgesteld</a:t>
            </a:r>
            <a:r>
              <a:rPr lang="nl-BE" b="1" noProof="0" dirty="0"/>
              <a:t> voor de komende 3 jaar (2025 tot 2027)</a:t>
            </a:r>
            <a:r>
              <a:rPr lang="nl-BE" noProof="0" dirty="0"/>
              <a:t>, maar zal </a:t>
            </a:r>
            <a:r>
              <a:rPr lang="nl-BE" b="1" noProof="0" dirty="0"/>
              <a:t>regelmatig moeten worden bijgewerkt </a:t>
            </a:r>
            <a:r>
              <a:rPr lang="nl-BE" noProof="0" dirty="0"/>
              <a:t>afhankelijk van de voortgang van de verschillende acties, maar ook in relatie tot de opgestelde prioriteiten van DG HAN (die kunnen veranderen) en de beschikbare middelen.</a:t>
            </a:r>
          </a:p>
        </p:txBody>
      </p:sp>
      <p:sp>
        <p:nvSpPr>
          <p:cNvPr id="3" name="Rectangle: Rounded Corners 2">
            <a:extLst>
              <a:ext uri="{FF2B5EF4-FFF2-40B4-BE49-F238E27FC236}">
                <a16:creationId xmlns:a16="http://schemas.microsoft.com/office/drawing/2014/main" id="{2722A4F1-C507-A697-702E-BD14D3BC59EA}"/>
              </a:ext>
            </a:extLst>
          </p:cNvPr>
          <p:cNvSpPr/>
          <p:nvPr/>
        </p:nvSpPr>
        <p:spPr bwMode="auto">
          <a:xfrm>
            <a:off x="745401"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noProof="0" dirty="0">
                <a:latin typeface="Calibri Light" panose="020F0302020204030204" pitchFamily="34" charset="0"/>
              </a:rPr>
              <a:t>Impact</a:t>
            </a:r>
            <a:r>
              <a:rPr lang="nl-BE" sz="1600" b="0" noProof="0" dirty="0">
                <a:latin typeface="Calibri Light" panose="020F0302020204030204" pitchFamily="34" charset="0"/>
              </a:rPr>
              <a:t> van de actie op het </a:t>
            </a:r>
            <a:r>
              <a:rPr lang="nl-BE" sz="1600" noProof="0" dirty="0">
                <a:latin typeface="Calibri Light" panose="020F0302020204030204" pitchFamily="34" charset="0"/>
              </a:rPr>
              <a:t>verminderen van NTU</a:t>
            </a:r>
          </a:p>
        </p:txBody>
      </p:sp>
      <p:sp>
        <p:nvSpPr>
          <p:cNvPr id="4" name="Rectangle: Rounded Corners 3">
            <a:extLst>
              <a:ext uri="{FF2B5EF4-FFF2-40B4-BE49-F238E27FC236}">
                <a16:creationId xmlns:a16="http://schemas.microsoft.com/office/drawing/2014/main" id="{3A27BAE9-5676-1C34-6EF9-082C57F0F059}"/>
              </a:ext>
            </a:extLst>
          </p:cNvPr>
          <p:cNvSpPr/>
          <p:nvPr/>
        </p:nvSpPr>
        <p:spPr bwMode="auto">
          <a:xfrm>
            <a:off x="2465837"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b="0" noProof="0" dirty="0">
                <a:latin typeface="Calibri Light" panose="020F0302020204030204" pitchFamily="34" charset="0"/>
              </a:rPr>
              <a:t>De </a:t>
            </a:r>
            <a:r>
              <a:rPr lang="nl-BE" sz="1600" noProof="0" dirty="0">
                <a:latin typeface="Calibri Light" panose="020F0302020204030204" pitchFamily="34" charset="0"/>
              </a:rPr>
              <a:t>haalbaarheid</a:t>
            </a:r>
            <a:r>
              <a:rPr lang="nl-BE" sz="1600" b="0" noProof="0" dirty="0">
                <a:latin typeface="Calibri Light" panose="020F0302020204030204" pitchFamily="34" charset="0"/>
              </a:rPr>
              <a:t> van de actie</a:t>
            </a:r>
          </a:p>
        </p:txBody>
      </p:sp>
      <p:sp>
        <p:nvSpPr>
          <p:cNvPr id="5" name="Rectangle: Rounded Corners 4">
            <a:extLst>
              <a:ext uri="{FF2B5EF4-FFF2-40B4-BE49-F238E27FC236}">
                <a16:creationId xmlns:a16="http://schemas.microsoft.com/office/drawing/2014/main" id="{B1248A70-6BF4-F507-3BFA-24640AB139AD}"/>
              </a:ext>
            </a:extLst>
          </p:cNvPr>
          <p:cNvSpPr/>
          <p:nvPr/>
        </p:nvSpPr>
        <p:spPr bwMode="auto">
          <a:xfrm>
            <a:off x="4186273"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b="0" noProof="0" dirty="0">
                <a:latin typeface="Calibri Light" panose="020F0302020204030204" pitchFamily="34" charset="0"/>
              </a:rPr>
              <a:t>Als een actie al is </a:t>
            </a:r>
            <a:r>
              <a:rPr lang="nl-BE" sz="1600" noProof="0" dirty="0">
                <a:latin typeface="Calibri Light" panose="020F0302020204030204" pitchFamily="34" charset="0"/>
              </a:rPr>
              <a:t>gestart</a:t>
            </a:r>
            <a:r>
              <a:rPr lang="nl-BE" sz="1600" b="0" noProof="0" dirty="0">
                <a:latin typeface="Calibri Light" panose="020F0302020204030204" pitchFamily="34" charset="0"/>
              </a:rPr>
              <a:t> of </a:t>
            </a:r>
            <a:r>
              <a:rPr lang="nl-BE" sz="1500" noProof="0" dirty="0">
                <a:latin typeface="Calibri Light" panose="020F0302020204030204" pitchFamily="34" charset="0"/>
              </a:rPr>
              <a:t>geprogrammeerd</a:t>
            </a:r>
          </a:p>
        </p:txBody>
      </p:sp>
      <p:sp>
        <p:nvSpPr>
          <p:cNvPr id="6" name="Rectangle: Rounded Corners 5">
            <a:extLst>
              <a:ext uri="{FF2B5EF4-FFF2-40B4-BE49-F238E27FC236}">
                <a16:creationId xmlns:a16="http://schemas.microsoft.com/office/drawing/2014/main" id="{ABA596E6-44A3-946C-26E7-3719385E30FB}"/>
              </a:ext>
            </a:extLst>
          </p:cNvPr>
          <p:cNvSpPr/>
          <p:nvPr/>
        </p:nvSpPr>
        <p:spPr bwMode="auto">
          <a:xfrm>
            <a:off x="5906709"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b="0" noProof="0" dirty="0">
                <a:latin typeface="Calibri Light" panose="020F0302020204030204" pitchFamily="34" charset="0"/>
              </a:rPr>
              <a:t>De verschillende </a:t>
            </a:r>
            <a:r>
              <a:rPr lang="nl-BE" sz="1500" noProof="0" dirty="0">
                <a:latin typeface="Calibri Light" panose="020F0302020204030204" pitchFamily="34" charset="0"/>
              </a:rPr>
              <a:t>afhankelijkheden</a:t>
            </a:r>
            <a:r>
              <a:rPr lang="nl-BE" sz="1600" b="0" noProof="0" dirty="0">
                <a:latin typeface="Calibri Light" panose="020F0302020204030204" pitchFamily="34" charset="0"/>
              </a:rPr>
              <a:t> </a:t>
            </a:r>
            <a:r>
              <a:rPr lang="nl-BE" sz="1600" noProof="0" dirty="0">
                <a:latin typeface="Calibri Light" panose="020F0302020204030204" pitchFamily="34" charset="0"/>
              </a:rPr>
              <a:t>tussen acties</a:t>
            </a:r>
          </a:p>
        </p:txBody>
      </p:sp>
      <p:sp>
        <p:nvSpPr>
          <p:cNvPr id="7" name="Rectangle: Rounded Corners 6">
            <a:extLst>
              <a:ext uri="{FF2B5EF4-FFF2-40B4-BE49-F238E27FC236}">
                <a16:creationId xmlns:a16="http://schemas.microsoft.com/office/drawing/2014/main" id="{17A7954A-EBF1-C3E3-CC1F-19B8B4704635}"/>
              </a:ext>
            </a:extLst>
          </p:cNvPr>
          <p:cNvSpPr/>
          <p:nvPr/>
        </p:nvSpPr>
        <p:spPr bwMode="auto">
          <a:xfrm>
            <a:off x="7627145"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nl-BE" sz="1600" b="0" noProof="0" dirty="0">
                <a:latin typeface="Calibri Light" panose="020F0302020204030204" pitchFamily="34" charset="0"/>
              </a:rPr>
              <a:t>Een schatting van de duur van de actie</a:t>
            </a:r>
          </a:p>
        </p:txBody>
      </p:sp>
    </p:spTree>
    <p:extLst>
      <p:ext uri="{BB962C8B-B14F-4D97-AF65-F5344CB8AC3E}">
        <p14:creationId xmlns:p14="http://schemas.microsoft.com/office/powerpoint/2010/main" val="2204902092"/>
      </p:ext>
    </p:extLst>
  </p:cSld>
  <p:clrMapOvr>
    <a:masterClrMapping/>
  </p:clrMapOvr>
</p:sld>
</file>

<file path=ppt/theme/theme1.xml><?xml version="1.0" encoding="utf-8"?>
<a:theme xmlns:a="http://schemas.openxmlformats.org/drawingml/2006/main" name="Template Prop y Pres">
  <a:themeElements>
    <a:clrScheme name="Personalizado 17">
      <a:dk1>
        <a:srgbClr val="000000"/>
      </a:dk1>
      <a:lt1>
        <a:srgbClr val="FFFFFF"/>
      </a:lt1>
      <a:dk2>
        <a:srgbClr val="80234A"/>
      </a:dk2>
      <a:lt2>
        <a:srgbClr val="756A65"/>
      </a:lt2>
      <a:accent1>
        <a:srgbClr val="CB698D"/>
      </a:accent1>
      <a:accent2>
        <a:srgbClr val="D8D3D1"/>
      </a:accent2>
      <a:accent3>
        <a:srgbClr val="FFFFFF"/>
      </a:accent3>
      <a:accent4>
        <a:srgbClr val="EFEEED"/>
      </a:accent4>
      <a:accent5>
        <a:srgbClr val="F5DBE6"/>
      </a:accent5>
      <a:accent6>
        <a:srgbClr val="80234A"/>
      </a:accent6>
      <a:hlink>
        <a:srgbClr val="BFBFBF"/>
      </a:hlink>
      <a:folHlink>
        <a:srgbClr val="80234A"/>
      </a:folHlink>
    </a:clrScheme>
    <a:fontScheme name="Personalizado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EFEEED"/>
        </a:solidFill>
        <a:ln>
          <a:noFill/>
        </a:ln>
        <a:effectLst/>
      </a:spPr>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defPPr algn="ctr">
          <a:lnSpc>
            <a:spcPts val="1800"/>
          </a:lnSpc>
          <a:spcBef>
            <a:spcPts val="400"/>
          </a:spcBef>
          <a:spcAft>
            <a:spcPts val="400"/>
          </a:spcAft>
          <a:buClr>
            <a:srgbClr val="80234A"/>
          </a:buClr>
          <a:defRPr sz="1400" dirty="0" err="1" smtClean="0">
            <a:latin typeface="Calibri Light" panose="020F030202020403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es-ES" sz="1400" b="1" i="0" u="none" strike="noStrike" cap="none" normalizeH="0" baseline="0" smtClean="0">
            <a:ln>
              <a:noFill/>
            </a:ln>
            <a:solidFill>
              <a:schemeClr val="tx1"/>
            </a:solidFill>
            <a:effectLst/>
            <a:latin typeface="Verdana" panose="020B0604030504040204" pitchFamily="34" charset="0"/>
          </a:defRPr>
        </a:defPPr>
      </a:lstStyle>
    </a:lnDef>
    <a:txDef>
      <a:spPr>
        <a:noFill/>
      </a:spPr>
      <a:bodyPr wrap="none" rtlCol="0">
        <a:spAutoFit/>
      </a:bodyPr>
      <a:lstStyle>
        <a:defPPr marL="0" indent="0">
          <a:buClr>
            <a:schemeClr val="tx2"/>
          </a:buClr>
          <a:buFont typeface="Arial" panose="020B0604020202020204" pitchFamily="34" charset="0"/>
          <a:buNone/>
          <a:defRPr b="0" dirty="0" err="1" smtClean="0">
            <a:latin typeface="+mn-lt"/>
          </a:defRPr>
        </a:defPPr>
      </a:lstStyle>
    </a:txDef>
  </a:objectDefaults>
  <a:extraClrSchemeLst>
    <a:extraClrScheme>
      <a:clrScheme name="Template Prop y Pr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Prop y P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Prop y Pr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Prop y Pr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Prop y Pr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Prop y Pr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Prop y Pr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proposition horizontale  -  Read-Only" id="{FC733B8B-C147-4072-AD69-E672C3D740BB}" vid="{910A9B6D-1C7C-4903-B728-8D1E5A159F35}"/>
    </a:ext>
  </a:extLst>
</a:theme>
</file>

<file path=ppt/theme/theme2.xml><?xml version="1.0" encoding="utf-8"?>
<a:theme xmlns:a="http://schemas.openxmlformats.org/drawingml/2006/main" name="Tema de Offic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03124ab-5673-4d0d-9e4e-d7467671f9f0">
      <UserInfo>
        <DisplayName>David Van Dieren</DisplayName>
        <AccountId>30</AccountId>
        <AccountType/>
      </UserInfo>
      <UserInfo>
        <DisplayName>Julie Syenave</DisplayName>
        <AccountId>31</AccountId>
        <AccountType/>
      </UserInfo>
      <UserInfo>
        <DisplayName>Stéphane Le Grand</DisplayName>
        <AccountId>38</AccountId>
        <AccountType/>
      </UserInfo>
      <UserInfo>
        <DisplayName>Maya Azizollahoff</DisplayName>
        <AccountId>40</AccountId>
        <AccountType/>
      </UserInfo>
    </SharedWithUsers>
    <lcf76f155ced4ddcb4097134ff3c332f xmlns="e431f18e-4824-439e-8e08-9e2c375b9dff">
      <Terms xmlns="http://schemas.microsoft.com/office/infopath/2007/PartnerControls"/>
    </lcf76f155ced4ddcb4097134ff3c332f>
    <TaxCatchAll xmlns="c03124ab-5673-4d0d-9e4e-d7467671f9f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3B56918CE0A04CB59668564706FC25" ma:contentTypeVersion="16" ma:contentTypeDescription="Crée un document." ma:contentTypeScope="" ma:versionID="df9cbb63d05b8f37bf5422993e9264c4">
  <xsd:schema xmlns:xsd="http://www.w3.org/2001/XMLSchema" xmlns:xs="http://www.w3.org/2001/XMLSchema" xmlns:p="http://schemas.microsoft.com/office/2006/metadata/properties" xmlns:ns2="e431f18e-4824-439e-8e08-9e2c375b9dff" xmlns:ns3="c03124ab-5673-4d0d-9e4e-d7467671f9f0" targetNamespace="http://schemas.microsoft.com/office/2006/metadata/properties" ma:root="true" ma:fieldsID="fdfc45f3a4d9401373c66a4b90ce1c12" ns2:_="" ns3:_="">
    <xsd:import namespace="e431f18e-4824-439e-8e08-9e2c375b9dff"/>
    <xsd:import namespace="c03124ab-5673-4d0d-9e4e-d7467671f9f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1f18e-4824-439e-8e08-9e2c375b9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dbf84619-cd7e-4b82-826d-f7f1e81acd8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3124ab-5673-4d0d-9e4e-d7467671f9f0"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5c66b584-2f7f-4c7a-a7f7-5a6866c14a86}" ma:internalName="TaxCatchAll" ma:showField="CatchAllData" ma:web="c03124ab-5673-4d0d-9e4e-d7467671f9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C2D1A0-A3F3-4805-BE5E-A973A8DE9664}">
  <ds:schemaRefs>
    <ds:schemaRef ds:uri="64f7a538-4826-4415-9d78-049975e19cb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3f7f85df-aee3-4c3e-9cf1-71b27908afeb"/>
    <ds:schemaRef ds:uri="http://purl.org/dc/dcmitype/"/>
    <ds:schemaRef ds:uri="http://schemas.microsoft.com/office/2006/metadata/properties"/>
    <ds:schemaRef ds:uri="http://purl.org/dc/elements/1.1/"/>
    <ds:schemaRef ds:uri="c03124ab-5673-4d0d-9e4e-d7467671f9f0"/>
    <ds:schemaRef ds:uri="e431f18e-4824-439e-8e08-9e2c375b9dff"/>
  </ds:schemaRefs>
</ds:datastoreItem>
</file>

<file path=customXml/itemProps2.xml><?xml version="1.0" encoding="utf-8"?>
<ds:datastoreItem xmlns:ds="http://schemas.openxmlformats.org/officeDocument/2006/customXml" ds:itemID="{85A4D77F-4580-497B-9AB6-BD42B29C2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1f18e-4824-439e-8e08-9e2c375b9dff"/>
    <ds:schemaRef ds:uri="c03124ab-5673-4d0d-9e4e-d7467671f9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6E43BD-5891-4A4F-85C7-15A72E0DB3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23440</Words>
  <Application>Microsoft Office PowerPoint</Application>
  <PresentationFormat>Format A4 (210 x 297 mm)</PresentationFormat>
  <Paragraphs>1690</Paragraphs>
  <Slides>119</Slides>
  <Notes>47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119</vt:i4>
      </vt:variant>
    </vt:vector>
  </HeadingPairs>
  <TitlesOfParts>
    <vt:vector size="127" baseType="lpstr">
      <vt:lpstr>Arial</vt:lpstr>
      <vt:lpstr>Calibri Light</vt:lpstr>
      <vt:lpstr>Courier New</vt:lpstr>
      <vt:lpstr>Tahoma</vt:lpstr>
      <vt:lpstr>Times New Roman</vt:lpstr>
      <vt:lpstr>Verdana</vt:lpstr>
      <vt:lpstr>Wingdings</vt:lpstr>
      <vt:lpstr>Template Prop y Pres</vt:lpstr>
      <vt:lpstr>Présentation PowerPoint</vt:lpstr>
      <vt:lpstr>Index</vt:lpstr>
      <vt:lpstr>1 Introductie</vt:lpstr>
      <vt:lpstr>Een project uitgevoerd in meerdere fasen, in voortdurende samenwerking met stakeholders, waardoor een gedetailleerd actieplan kan worden ontwikkeld met een prioritering van de verschillende projecten</vt:lpstr>
      <vt:lpstr>Literatuuronderzoek dat heeft geleid tot een voorgestelde definitie van NTU in de context van handicap</vt:lpstr>
      <vt:lpstr>Samenvatting van de AS IS-situatie op basis van kwalitatief en kwantitatief veldwerk</vt:lpstr>
      <vt:lpstr>Identificatie van prioritaire uitdagingen door middel van samenwerking met de teams</vt:lpstr>
      <vt:lpstr>Ontwikkeling van een geprioriteerd actieplan en opvolgingsmethode</vt:lpstr>
      <vt:lpstr>2 Strategische kaart</vt:lpstr>
      <vt:lpstr>Door alle elementen van de SWOT te kruisen, zijn we erin geslaagd om 11 denkpistes te definiëren</vt:lpstr>
      <vt:lpstr>Op basis van de geïdentificeerde reflectiegebieden werd een strategie ontwikkeld die werd geïntegreerd in een strategische kaart</vt:lpstr>
      <vt:lpstr>Présentation PowerPoint</vt:lpstr>
      <vt:lpstr>We definiëren twee soorten assen om tegemoet te komen aan de behoeften van de stakeholders van DG HAN</vt:lpstr>
      <vt:lpstr>Voor elke as zijn de projecten gedetailleerd in de vorm van een projectfiche</vt:lpstr>
      <vt:lpstr>Ter herinnering, net als bij het literatuuronderzoek en de bevindingen, werden de projecten onderverdeeld op 3 niveaus</vt:lpstr>
      <vt:lpstr>En voor elk project werden verschillende specifieke acties geïdentificeerd om het project te operationaliseren, samen met opvolgingsindicatoren</vt:lpstr>
      <vt:lpstr>3 Stakeholders</vt:lpstr>
      <vt:lpstr>De analyse van deze uitdagingen wordt aangevuld met het waardevoorstel dat we de stakeholders zouden moeten bieden</vt:lpstr>
      <vt:lpstr>Ons waardevoorstel voor rechthebbenden</vt:lpstr>
      <vt:lpstr>Ons waardevoorstel voor interne medewerkers DG HAN</vt:lpstr>
      <vt:lpstr>Ons waardevoorstel voor overheidsinstellingen (regionaal en federaal)</vt:lpstr>
      <vt:lpstr>Ons waardevoorstel voor lokale partners (OCMW’s, gemeenten, ziekenfondsen, verenigingen)</vt:lpstr>
      <vt:lpstr>Ons waardevoorstel voor beleidsmakers </vt:lpstr>
      <vt:lpstr>4 Prioritering</vt:lpstr>
      <vt:lpstr>Het ‘ruwe’ actieplan bestond uit een aanzienlijk aantal acties die verfijning en prioritering behoefden om hun uitvoering te garanderen</vt:lpstr>
      <vt:lpstr>Om het actieplan te confronteren met de realiteit, werd een impact- en haalbaarheidsanalyse uitgevoerd</vt:lpstr>
      <vt:lpstr>De prioriteringsmethodologie bestaat uit een matrix bestaande uit twee assen die zullen worden gebruikt om acties in te delen op basis van de impact en de haalbaarheid</vt:lpstr>
      <vt:lpstr>De gecombineerde resultaten van de 2 analyses kunnen worden gebruikt om de acties in de grafiek te plaatsen en zo een voorstelling te geven van de prioritering...</vt:lpstr>
      <vt:lpstr>...En zo kunnen ze worden ingedeeld in 4 verschillende categorieën, waarvan catégorie 1 en 2 als prioritair beschouwd zijn</vt:lpstr>
      <vt:lpstr>...En zo kunnen ze worden ingedeeld in 4 hoofdcategorieën</vt:lpstr>
      <vt:lpstr>...En zo kunnen ze worden ingedeeld in 4 hoofdcategorieën</vt:lpstr>
      <vt:lpstr>...En zo kunnen ze worden ingedeeld in 4 hoofdcategorieën</vt:lpstr>
      <vt:lpstr>...En zo kunnen ze worden ingedeeld in 4 hoofdcategorieën</vt:lpstr>
      <vt:lpstr>5 Actieplan</vt:lpstr>
      <vt:lpstr>Présentation PowerPoint</vt:lpstr>
      <vt:lpstr>Project 1: Interne processen blijven herzien en optimaliseren (1/5)</vt:lpstr>
      <vt:lpstr>Project 1: Interne processen blijven herzien en optimaliseren (2/5)</vt:lpstr>
      <vt:lpstr>Project 1: Interne processen blijven herzien en optimaliseren (3/5)</vt:lpstr>
      <vt:lpstr>Project 1: Interne processen blijven herzien en optimaliseren (4/5)</vt:lpstr>
      <vt:lpstr>Turn2Us (UK) – PIP Helper</vt:lpstr>
      <vt:lpstr>Project 1: Interne processen blijven herzien en optimaliseren (5/5)</vt:lpstr>
      <vt:lpstr>Project 2. Harmonisatie van het multidisciplinaire evaluatieproces (1/4)</vt:lpstr>
      <vt:lpstr>Project 2. Harmonisatie van het multidisciplinaire evaluatieproces (2/4)</vt:lpstr>
      <vt:lpstr>Project 2. Harmonisatie van het multidisciplinaire evaluatieproces (3/4)</vt:lpstr>
      <vt:lpstr>Project 2. Harmonisatie van het multidisciplinaire evaluatieproces (4/4)</vt:lpstr>
      <vt:lpstr>Présentation PowerPoint</vt:lpstr>
      <vt:lpstr>Project 3. Ontwikkelen van een gericht programma voor permanente opleiding voor interne/externe professionals (1/6)</vt:lpstr>
      <vt:lpstr>Project 3. Ontwikkelen van een gericht programma voor permanente opleiding voor interne/externe professionals(2/6)</vt:lpstr>
      <vt:lpstr>Project 3. Ontwikkelen van een gericht programma voor permanente opleiding voor interne/externe professionals (3/6)</vt:lpstr>
      <vt:lpstr>Project 3. Ontwikkelen van een gericht programma voor permanente opleiding voor interne/externe professionals (4/6)</vt:lpstr>
      <vt:lpstr>Project 3. Ontwikkelen van een gericht programma voor permanente opleiding voor interne/externe professionals (5/6)</vt:lpstr>
      <vt:lpstr>Project 3. Ontwikkelen van een gericht programma voor permanente opleiding voor interne/externe professionals (6/6)</vt:lpstr>
      <vt:lpstr>Présentation PowerPoint</vt:lpstr>
      <vt:lpstr>Project 4. Lokale initiatieven van de verschillende centra voor de erkenning van de handicap harmoniseren en delen (1/3)</vt:lpstr>
      <vt:lpstr>Project 4. Lokale initiatieven van de verschillende centra voor de erkenning van de handicap harmoniseren en delen (2/3)</vt:lpstr>
      <vt:lpstr>Project 4. Lokale initiatieven van de verschillende centra voor de erkenning van de handicap harmoniseren en delen (3/3)</vt:lpstr>
      <vt:lpstr>Présentation PowerPoint</vt:lpstr>
      <vt:lpstr>Project 5. Verder ontwikkelen van gepersonaliseerde en gerichte ondersteuningsmethoden voor rechthebbenden (1/4)</vt:lpstr>
      <vt:lpstr>Project 5. Verder ontwikkelen van gepersonaliseerde en gerichte ondersteuningsmethoden voor rechthebbenden (2/4)</vt:lpstr>
      <vt:lpstr>Formulierenbrigades (NL)</vt:lpstr>
      <vt:lpstr>Project 5. Verder ontwikkelen van gepersonaliseerde en gerichte ondersteuningsmethoden voor rechthebbenden (3/4)</vt:lpstr>
      <vt:lpstr>Project 5. Verder ontwikkelen van gepersonaliseerde en gerichte ondersteuningsmethoden voor rechthebbenden (4/4)</vt:lpstr>
      <vt:lpstr>Project 6. Alternatieve oplossingen ontwikkelen om de impact van de digitale kloof te beperken (1/4)</vt:lpstr>
      <vt:lpstr>Project 6. Alternatieve oplossingen ontwikkelen om de impact van de digitale kloof te beperken (2/4)</vt:lpstr>
      <vt:lpstr>Project 6. Alternatieve oplossingen ontwikkelen om de impact van de digitale kloof te beperken (3/4)</vt:lpstr>
      <vt:lpstr>Bus France Services (FR) - Een innovatief outreach-initiatief</vt:lpstr>
      <vt:lpstr>Caisse nationale des allocations familiales (CNAF) (FR) Les  « Rendez-vous des droits »</vt:lpstr>
      <vt:lpstr>Project 6. Alternatieve oplossingen ontwikkelen om de impact van de digitale kloof te beperken (4/4)</vt:lpstr>
      <vt:lpstr>Présentation PowerPoint</vt:lpstr>
      <vt:lpstr>Project 7. AI-tools inzetten om potentiële rechthebbenden te identificeren en de toewijzing van rechten te automatiseren (1/4)</vt:lpstr>
      <vt:lpstr>Project 7. AI-tools inzetten om potentiële rechthebbenden te identificeren en de toewijzing van rechten te automatiseren (2/4)</vt:lpstr>
      <vt:lpstr>Irdes (FR) – FiSH / RiSH studie</vt:lpstr>
      <vt:lpstr>Project 7. AI-tools inzetten om potentiële rechthebbenden te identificeren en de toewijzing van rechten te automatiseren (3/4)</vt:lpstr>
      <vt:lpstr>Sistema de Identificación y Selección de Beneficiarios (SISBEN) (CO)</vt:lpstr>
      <vt:lpstr>Project 7. AI-tools inzetten om potentiële rechthebbenden te identificeren en de toewijzing van rechten te automatiseren (4/4)</vt:lpstr>
      <vt:lpstr>Project 8. Versterking van de digitale hulpmiddelen van DG HAN (1/5)</vt:lpstr>
      <vt:lpstr>Project 8. Versterking van de digitale hulpmiddelen van DG HAN (2/5)</vt:lpstr>
      <vt:lpstr>Project 8. Versterking van de digitale hulpmiddelen van DG HAN (3/5)</vt:lpstr>
      <vt:lpstr>« Mes Aides » (FR) – De simulator voor het beoordelen van socialezekerheidsrechten</vt:lpstr>
      <vt:lpstr>« Bereken Uw Recht » (NL) – Een platform waarmee burgers kunnen inschatten of ze in aanmerking komen voor een uitkering</vt:lpstr>
      <vt:lpstr>Project 8. Versterking van de digitale hulpmiddelen van DG HAN (4/5)</vt:lpstr>
      <vt:lpstr>Project 8. Versterking van de digitale hulpmiddelen van DG HAN (5/5)</vt:lpstr>
      <vt:lpstr>Présentation PowerPoint</vt:lpstr>
      <vt:lpstr>Project 9. De vermindering van rigiditeit in de wetgeving aanmoedigen om de toegang tot en de toekenning van rechten te verbeteren (1/2)</vt:lpstr>
      <vt:lpstr>Project 9. De vermindering van rigiditeit in de wetgeving aanmoedigen om de toegang tot en de toekenning van rechten te verbeteren (2/2)</vt:lpstr>
      <vt:lpstr>Présentation PowerPoint</vt:lpstr>
      <vt:lpstr>Project 10. Versterking van de samenwerking met externe partners (1/4)</vt:lpstr>
      <vt:lpstr>Project 10. Versterking van de samenwerking met externe partners (2/4)</vt:lpstr>
      <vt:lpstr>Odenore (FR) - Barometers van niet-gebruik</vt:lpstr>
      <vt:lpstr>Turn2Us (UK)</vt:lpstr>
      <vt:lpstr>Project 10. Versterking van de samenwerking met externe partners (3/4)</vt:lpstr>
      <vt:lpstr>Project 10. Versterking van de samenwerking met externe partners (4/4)</vt:lpstr>
      <vt:lpstr>Project 11. Procedures tussen federale en regionale instanties harmoniseren (1/3)</vt:lpstr>
      <vt:lpstr>Project 11. Procedures tussen federale en regionale instanties harmoniseren (2/3)</vt:lpstr>
      <vt:lpstr>Sociaal en Cultureel Planbureau (NL)</vt:lpstr>
      <vt:lpstr>Liverpool City Council (UK) - De « Benefits Maximisation Service »</vt:lpstr>
      <vt:lpstr>Project 11. Procedures tussen federale en regionale instanties harmoniseren (3/3)</vt:lpstr>
      <vt:lpstr>6 Uitvoering en opvolging</vt:lpstr>
      <vt:lpstr>Er is een voorgestelde planning voor de komende 3 jaar ontwikkeld voor de acties die als prioritair zijn gedefinieerd</vt:lpstr>
      <vt:lpstr>Voorgesteld tijdschema voor de uitvoering van de prioritaire acties</vt:lpstr>
      <vt:lpstr>Acties die als minder prioritair werden beoordeeld, kunnen ook worden geïntegreerd in de planning op een langere termijn</vt:lpstr>
      <vt:lpstr>Naast de specifieke opvolgingsindicatoren die voor elke actie zijn opgesteld (in de projectfiches beschreven), zijn er algemene NTU-meetindicatoren gedefinieerd om de algemene impact van het actieplan op te volgen</vt:lpstr>
      <vt:lpstr>De lijst met algemene NTU-meetindicatoren werd in samenwerking met de Data Cel opgesteld</vt:lpstr>
      <vt:lpstr>Lijst van NTU-meetindicatoren</vt:lpstr>
      <vt:lpstr>Lijst van NTU-meetindicatoren</vt:lpstr>
      <vt:lpstr>Lijst van NTU-meetindicatoren</vt:lpstr>
      <vt:lpstr>Lijst van NTU-meetindicatoren</vt:lpstr>
      <vt:lpstr>Lijst van NTU-meetindicatoren</vt:lpstr>
      <vt:lpstr>Lijst van NTU-meetindicatoren</vt:lpstr>
      <vt:lpstr>Lijst van NTU-meetindicatoren</vt:lpstr>
      <vt:lpstr>7 Bijlagen </vt:lpstr>
      <vt:lpstr>7.1 Bijlagen Haalbaarheidscriteria </vt:lpstr>
      <vt:lpstr>De haalbaarheid van een actie wordt beoordeeld aan de hand van verschillende dimensies</vt:lpstr>
      <vt:lpstr>Overweging van economische haalbaarheid</vt:lpstr>
      <vt:lpstr>Overweging van haalbaarheid in termen van middelen</vt:lpstr>
      <vt:lpstr>Overweging van technische haalbaarheid</vt:lpstr>
      <vt:lpstr>Overweging van organisatorische haalbaarheid</vt:lpstr>
      <vt:lpstr>Overweging van sociale en culturele haalbaarheid</vt:lpstr>
      <vt:lpstr>Overweging van politieke haalbaarheid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Óscar Dia</dc:creator>
  <cp:keywords>, docId:AA22B4E72F00C696DBDBA852656F67E5</cp:keywords>
  <dc:description/>
  <cp:lastModifiedBy>Dossin Muriel</cp:lastModifiedBy>
  <cp:revision>4</cp:revision>
  <cp:lastPrinted>2024-11-25T15:46:45Z</cp:lastPrinted>
  <dcterms:created xsi:type="dcterms:W3CDTF">2024-02-08T18:41:16Z</dcterms:created>
  <dcterms:modified xsi:type="dcterms:W3CDTF">2025-04-25T08:23:40Z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0x010100F43B56918CE0A04CB59668564706FC25</vt:lpwstr>
  </property>
  <property fmtid="{D5CDD505-2E9C-101B-9397-08002B2CF9AE}" pid="3" name="Order">
    <vt:r8>17200</vt:r8>
  </property>
  <property fmtid="{D5CDD505-2E9C-101B-9397-08002B2CF9AE}" pid="4" name="MediaServiceImageTags">
    <vt:lpwstr/>
  </property>
</Properties>
</file>