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24"/>
  </p:notesMasterIdLst>
  <p:handoutMasterIdLst>
    <p:handoutMasterId r:id="rId125"/>
  </p:handoutMasterIdLst>
  <p:sldIdLst>
    <p:sldId id="273" r:id="rId5"/>
    <p:sldId id="5537" r:id="rId6"/>
    <p:sldId id="5538" r:id="rId7"/>
    <p:sldId id="5375" r:id="rId8"/>
    <p:sldId id="5540" r:id="rId9"/>
    <p:sldId id="5541" r:id="rId10"/>
    <p:sldId id="5542" r:id="rId11"/>
    <p:sldId id="5543" r:id="rId12"/>
    <p:sldId id="5521" r:id="rId13"/>
    <p:sldId id="5539" r:id="rId14"/>
    <p:sldId id="5432" r:id="rId15"/>
    <p:sldId id="5404" r:id="rId16"/>
    <p:sldId id="5405" r:id="rId17"/>
    <p:sldId id="5434" r:id="rId18"/>
    <p:sldId id="5245" r:id="rId19"/>
    <p:sldId id="5435" r:id="rId20"/>
    <p:sldId id="5544" r:id="rId21"/>
    <p:sldId id="3895" r:id="rId22"/>
    <p:sldId id="3762" r:id="rId23"/>
    <p:sldId id="3896" r:id="rId24"/>
    <p:sldId id="3666" r:id="rId25"/>
    <p:sldId id="5411" r:id="rId26"/>
    <p:sldId id="3899" r:id="rId27"/>
    <p:sldId id="5523" r:id="rId28"/>
    <p:sldId id="5525" r:id="rId29"/>
    <p:sldId id="5546" r:id="rId30"/>
    <p:sldId id="5507" r:id="rId31"/>
    <p:sldId id="5611" r:id="rId32"/>
    <p:sldId id="5508" r:id="rId33"/>
    <p:sldId id="5512" r:id="rId34"/>
    <p:sldId id="5509" r:id="rId35"/>
    <p:sldId id="5510" r:id="rId36"/>
    <p:sldId id="5511" r:id="rId37"/>
    <p:sldId id="5522" r:id="rId38"/>
    <p:sldId id="5547" r:id="rId39"/>
    <p:sldId id="5548" r:id="rId40"/>
    <p:sldId id="5549" r:id="rId41"/>
    <p:sldId id="5550" r:id="rId42"/>
    <p:sldId id="5551" r:id="rId43"/>
    <p:sldId id="5552" r:id="rId44"/>
    <p:sldId id="5553" r:id="rId45"/>
    <p:sldId id="5554" r:id="rId46"/>
    <p:sldId id="5555" r:id="rId47"/>
    <p:sldId id="5556" r:id="rId48"/>
    <p:sldId id="5557" r:id="rId49"/>
    <p:sldId id="5558" r:id="rId50"/>
    <p:sldId id="5559" r:id="rId51"/>
    <p:sldId id="5560" r:id="rId52"/>
    <p:sldId id="5561" r:id="rId53"/>
    <p:sldId id="5562" r:id="rId54"/>
    <p:sldId id="5563" r:id="rId55"/>
    <p:sldId id="5564" r:id="rId56"/>
    <p:sldId id="5565" r:id="rId57"/>
    <p:sldId id="5566" r:id="rId58"/>
    <p:sldId id="5567" r:id="rId59"/>
    <p:sldId id="5568" r:id="rId60"/>
    <p:sldId id="5569" r:id="rId61"/>
    <p:sldId id="5570" r:id="rId62"/>
    <p:sldId id="5571" r:id="rId63"/>
    <p:sldId id="5572" r:id="rId64"/>
    <p:sldId id="5573" r:id="rId65"/>
    <p:sldId id="5574" r:id="rId66"/>
    <p:sldId id="5575" r:id="rId67"/>
    <p:sldId id="5576" r:id="rId68"/>
    <p:sldId id="5577" r:id="rId69"/>
    <p:sldId id="5578" r:id="rId70"/>
    <p:sldId id="5579" r:id="rId71"/>
    <p:sldId id="5580" r:id="rId72"/>
    <p:sldId id="5581" r:id="rId73"/>
    <p:sldId id="5582" r:id="rId74"/>
    <p:sldId id="5583" r:id="rId75"/>
    <p:sldId id="5584" r:id="rId76"/>
    <p:sldId id="5585" r:id="rId77"/>
    <p:sldId id="5586" r:id="rId78"/>
    <p:sldId id="5587" r:id="rId79"/>
    <p:sldId id="5588" r:id="rId80"/>
    <p:sldId id="5589" r:id="rId81"/>
    <p:sldId id="5590" r:id="rId82"/>
    <p:sldId id="5591" r:id="rId83"/>
    <p:sldId id="5592" r:id="rId84"/>
    <p:sldId id="5593" r:id="rId85"/>
    <p:sldId id="5594" r:id="rId86"/>
    <p:sldId id="5595" r:id="rId87"/>
    <p:sldId id="5596" r:id="rId88"/>
    <p:sldId id="5597" r:id="rId89"/>
    <p:sldId id="5598" r:id="rId90"/>
    <p:sldId id="5599" r:id="rId91"/>
    <p:sldId id="5600" r:id="rId92"/>
    <p:sldId id="5601" r:id="rId93"/>
    <p:sldId id="5602" r:id="rId94"/>
    <p:sldId id="5603" r:id="rId95"/>
    <p:sldId id="5492" r:id="rId96"/>
    <p:sldId id="5494" r:id="rId97"/>
    <p:sldId id="5604" r:id="rId98"/>
    <p:sldId id="5605" r:id="rId99"/>
    <p:sldId id="5606" r:id="rId100"/>
    <p:sldId id="5461" r:id="rId101"/>
    <p:sldId id="5524" r:id="rId102"/>
    <p:sldId id="5607" r:id="rId103"/>
    <p:sldId id="5526" r:id="rId104"/>
    <p:sldId id="5536" r:id="rId105"/>
    <p:sldId id="5608" r:id="rId106"/>
    <p:sldId id="5609" r:id="rId107"/>
    <p:sldId id="5532" r:id="rId108"/>
    <p:sldId id="5527" r:id="rId109"/>
    <p:sldId id="5528" r:id="rId110"/>
    <p:sldId id="5529" r:id="rId111"/>
    <p:sldId id="5530" r:id="rId112"/>
    <p:sldId id="5531" r:id="rId113"/>
    <p:sldId id="5413" r:id="rId114"/>
    <p:sldId id="5208" r:id="rId115"/>
    <p:sldId id="5520" r:id="rId116"/>
    <p:sldId id="5513" r:id="rId117"/>
    <p:sldId id="5514" r:id="rId118"/>
    <p:sldId id="5515" r:id="rId119"/>
    <p:sldId id="5516" r:id="rId120"/>
    <p:sldId id="5517" r:id="rId121"/>
    <p:sldId id="5518" r:id="rId122"/>
    <p:sldId id="5519" r:id="rId123"/>
  </p:sldIdLst>
  <p:sldSz cx="9906000" cy="6858000" type="A4"/>
  <p:notesSz cx="6810375" cy="9942513"/>
  <p:defaultTextStyle>
    <a:defPPr>
      <a:defRPr lang="fr-FR"/>
    </a:defPPr>
    <a:lvl1pPr algn="l" rtl="0" eaLnBrk="0" fontAlgn="base" hangingPunct="0">
      <a:lnSpc>
        <a:spcPct val="90000"/>
      </a:lnSpc>
      <a:spcBef>
        <a:spcPct val="0"/>
      </a:spcBef>
      <a:spcAft>
        <a:spcPct val="0"/>
      </a:spcAft>
      <a:defRPr sz="1400" b="1" kern="1200">
        <a:solidFill>
          <a:schemeClr val="tx1"/>
        </a:solidFill>
        <a:latin typeface="Verdana" panose="020B060403050404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Verdana" panose="020B060403050404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Verdana" panose="020B060403050404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Verdana" panose="020B060403050404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Verdana" panose="020B0604030504040204" pitchFamily="34" charset="0"/>
        <a:ea typeface="+mn-ea"/>
        <a:cs typeface="+mn-cs"/>
      </a:defRPr>
    </a:lvl5pPr>
    <a:lvl6pPr marL="2286000" algn="l" defTabSz="914400" rtl="0" eaLnBrk="1" latinLnBrk="0" hangingPunct="1">
      <a:defRPr sz="1400" b="1" kern="1200">
        <a:solidFill>
          <a:schemeClr val="tx1"/>
        </a:solidFill>
        <a:latin typeface="Verdana" panose="020B0604030504040204" pitchFamily="34" charset="0"/>
        <a:ea typeface="+mn-ea"/>
        <a:cs typeface="+mn-cs"/>
      </a:defRPr>
    </a:lvl6pPr>
    <a:lvl7pPr marL="2743200" algn="l" defTabSz="914400" rtl="0" eaLnBrk="1" latinLnBrk="0" hangingPunct="1">
      <a:defRPr sz="1400" b="1" kern="1200">
        <a:solidFill>
          <a:schemeClr val="tx1"/>
        </a:solidFill>
        <a:latin typeface="Verdana" panose="020B0604030504040204" pitchFamily="34" charset="0"/>
        <a:ea typeface="+mn-ea"/>
        <a:cs typeface="+mn-cs"/>
      </a:defRPr>
    </a:lvl7pPr>
    <a:lvl8pPr marL="3200400" algn="l" defTabSz="914400" rtl="0" eaLnBrk="1" latinLnBrk="0" hangingPunct="1">
      <a:defRPr sz="1400" b="1" kern="1200">
        <a:solidFill>
          <a:schemeClr val="tx1"/>
        </a:solidFill>
        <a:latin typeface="Verdana" panose="020B0604030504040204" pitchFamily="34" charset="0"/>
        <a:ea typeface="+mn-ea"/>
        <a:cs typeface="+mn-cs"/>
      </a:defRPr>
    </a:lvl8pPr>
    <a:lvl9pPr marL="3657600" algn="l" defTabSz="914400" rtl="0" eaLnBrk="1" latinLnBrk="0" hangingPunct="1">
      <a:defRPr sz="1400" b="1"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3952" userDrawn="1">
          <p15:clr>
            <a:srgbClr val="A4A3A4"/>
          </p15:clr>
        </p15:guide>
        <p15:guide id="3" pos="376" userDrawn="1">
          <p15:clr>
            <a:srgbClr val="A4A3A4"/>
          </p15:clr>
        </p15:guide>
        <p15:guide id="4" pos="3120" userDrawn="1">
          <p15:clr>
            <a:srgbClr val="A4A3A4"/>
          </p15:clr>
        </p15:guide>
        <p15:guide id="5" orient="horz" pos="3158" userDrawn="1">
          <p15:clr>
            <a:srgbClr val="A4A3A4"/>
          </p15:clr>
        </p15:guide>
        <p15:guide id="6" orient="horz" pos="1162" userDrawn="1">
          <p15:clr>
            <a:srgbClr val="A4A3A4"/>
          </p15:clr>
        </p15:guide>
        <p15:guide id="8" orient="horz" pos="38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132C0E-2BDA-9C0E-5E0A-74547F926E9E}" name="Julie Syenave" initials="JS" userId="S::jsyenave@antares-consulting.com::f816725f-9dcd-49c3-b4a3-afd1af339afa" providerId="AD"/>
  <p188:author id="{2872DB22-9535-BE95-8B31-82F678AD6512}" name="Bocken Véronique" initials="VB" userId="S::Veronique.Bocken@minsoc.fed.be::be84650b-cc98-4a2a-bb61-dc9cb773040b" providerId="AD"/>
  <p188:author id="{371F7A72-9582-28B3-0B19-72371269136A}" name="Valentine Misson" initials="VM" userId="S::vmisson@antares-consulting.com::4a204fe7-1ae8-425f-827c-c55795bb0a04" providerId="AD"/>
  <p188:author id="{D7FF1F90-8B65-2687-CB01-B6F3CE0A7DFB}" name="Adrien Besnard" initials="AB" userId="S::abesnard@antares-consulting.com::d1e3b5a2-cf47-42a6-97a3-1f603e43f7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E6D9"/>
    <a:srgbClr val="CDC09F"/>
    <a:srgbClr val="DCD3BE"/>
    <a:srgbClr val="E3DCCB"/>
    <a:srgbClr val="BDAB7F"/>
    <a:srgbClr val="D1C5A7"/>
    <a:srgbClr val="F7BFA3"/>
    <a:srgbClr val="FFE593"/>
    <a:srgbClr val="C7E6A4"/>
    <a:srgbClr val="EFEE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404" autoAdjust="0"/>
  </p:normalViewPr>
  <p:slideViewPr>
    <p:cSldViewPr snapToGrid="0">
      <p:cViewPr varScale="1">
        <p:scale>
          <a:sx n="104" d="100"/>
          <a:sy n="104" d="100"/>
        </p:scale>
        <p:origin x="1578" y="114"/>
      </p:cViewPr>
      <p:guideLst>
        <p:guide orient="horz" pos="3952"/>
        <p:guide pos="376"/>
        <p:guide pos="3120"/>
        <p:guide orient="horz" pos="3158"/>
        <p:guide orient="horz" pos="1162"/>
        <p:guide orient="horz" pos="3838"/>
      </p:guideLst>
    </p:cSldViewPr>
  </p:slideViewPr>
  <p:outlineViewPr>
    <p:cViewPr>
      <p:scale>
        <a:sx n="33" d="100"/>
        <a:sy n="33" d="100"/>
      </p:scale>
      <p:origin x="0" y="-58560"/>
    </p:cViewPr>
  </p:outlineViewPr>
  <p:notesTextViewPr>
    <p:cViewPr>
      <p:scale>
        <a:sx n="1" d="1"/>
        <a:sy n="1" d="1"/>
      </p:scale>
      <p:origin x="0" y="0"/>
    </p:cViewPr>
  </p:notesTextViewPr>
  <p:sorterViewPr>
    <p:cViewPr>
      <p:scale>
        <a:sx n="100" d="100"/>
        <a:sy n="100" d="100"/>
      </p:scale>
      <p:origin x="0" y="-33432"/>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notesMaster" Target="notesMasters/notesMaster1.xml"/><Relationship Id="rId12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s>
</file>

<file path=ppt/charts/_rels/chart1.xml.rels><?xml version="1.0" encoding="UTF-8" standalone="yes"?>
<Relationships xmlns="http://schemas.openxmlformats.org/package/2006/relationships"><Relationship Id="rId3" Type="http://schemas.openxmlformats.org/officeDocument/2006/relationships/oleObject" Target="https://acantaresconsulting.sharepoint.com/sites/ProjectPOFR24022/ProjectDocuments/3.%20Project%20docs/9.%20Plan%20d'action/Enqu&#234;te%20d'impact/R&#233;sultats_v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'Graphique new'!$D$1</c:f>
              <c:strCache>
                <c:ptCount val="1"/>
                <c:pt idx="0">
                  <c:v>Faisabilité</c:v>
                </c:pt>
              </c:strCache>
            </c:strRef>
          </c:tx>
          <c:spPr>
            <a:ln w="38100" cap="rnd">
              <a:noFill/>
              <a:round/>
            </a:ln>
            <a:effectLst/>
          </c:spPr>
          <c:marker>
            <c:symbol val="circle"/>
            <c:size val="5"/>
            <c:spPr>
              <a:solidFill>
                <a:schemeClr val="tx2"/>
              </a:solidFill>
              <a:ln w="9525">
                <a:solidFill>
                  <a:schemeClr val="accent1"/>
                </a:solidFill>
              </a:ln>
              <a:effectLst/>
            </c:spPr>
          </c:marker>
          <c:dLbls>
            <c:dLbl>
              <c:idx val="0"/>
              <c:tx>
                <c:rich>
                  <a:bodyPr/>
                  <a:lstStyle/>
                  <a:p>
                    <a:fld id="{FE3EC0E4-1F52-4D5F-90C8-D89EE514A2DF}"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00A-454A-8365-F778C62D6824}"/>
                </c:ext>
              </c:extLst>
            </c:dLbl>
            <c:dLbl>
              <c:idx val="1"/>
              <c:layout>
                <c:manualLayout>
                  <c:x val="-7.3009942118839669E-2"/>
                  <c:y val="2.6865130648120846E-2"/>
                </c:manualLayout>
              </c:layout>
              <c:tx>
                <c:rich>
                  <a:bodyPr/>
                  <a:lstStyle/>
                  <a:p>
                    <a:fld id="{AD37A5E7-FD71-4821-AD3E-5C77E44138FF}"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00A-454A-8365-F778C62D6824}"/>
                </c:ext>
              </c:extLst>
            </c:dLbl>
            <c:dLbl>
              <c:idx val="2"/>
              <c:layout>
                <c:manualLayout>
                  <c:x val="-1.1047351009260638E-2"/>
                  <c:y val="-2.7786610500275689E-2"/>
                </c:manualLayout>
              </c:layout>
              <c:tx>
                <c:rich>
                  <a:bodyPr/>
                  <a:lstStyle/>
                  <a:p>
                    <a:fld id="{7C0BA008-3901-4049-997C-1DCFA8D3F2B3}"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00A-454A-8365-F778C62D6824}"/>
                </c:ext>
              </c:extLst>
            </c:dLbl>
            <c:dLbl>
              <c:idx val="3"/>
              <c:layout>
                <c:manualLayout>
                  <c:x val="-6.622507915197115E-2"/>
                  <c:y val="-2.9109756382168728E-2"/>
                </c:manualLayout>
              </c:layout>
              <c:tx>
                <c:rich>
                  <a:bodyPr/>
                  <a:lstStyle/>
                  <a:p>
                    <a:fld id="{D676F64C-57A6-4D22-BA54-EAAC7F23FFBB}"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00A-454A-8365-F778C62D6824}"/>
                </c:ext>
              </c:extLst>
            </c:dLbl>
            <c:dLbl>
              <c:idx val="4"/>
              <c:tx>
                <c:rich>
                  <a:bodyPr/>
                  <a:lstStyle/>
                  <a:p>
                    <a:fld id="{F4A4910E-C87B-495C-8235-D0303BCC9D9B}"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00A-454A-8365-F778C62D6824}"/>
                </c:ext>
              </c:extLst>
            </c:dLbl>
            <c:dLbl>
              <c:idx val="5"/>
              <c:layout>
                <c:manualLayout>
                  <c:x val="-1.9749332996482204E-2"/>
                  <c:y val="2.0202020202020204E-2"/>
                </c:manualLayout>
              </c:layout>
              <c:tx>
                <c:rich>
                  <a:bodyPr/>
                  <a:lstStyle/>
                  <a:p>
                    <a:fld id="{33AE8E2B-E209-4E39-84C0-F897C7E4AD38}"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00A-454A-8365-F778C62D6824}"/>
                </c:ext>
              </c:extLst>
            </c:dLbl>
            <c:dLbl>
              <c:idx val="6"/>
              <c:tx>
                <c:rich>
                  <a:bodyPr/>
                  <a:lstStyle/>
                  <a:p>
                    <a:fld id="{7C811D7D-5925-4991-958F-0350EBA9D2B7}"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00A-454A-8365-F778C62D6824}"/>
                </c:ext>
              </c:extLst>
            </c:dLbl>
            <c:dLbl>
              <c:idx val="7"/>
              <c:layout>
                <c:manualLayout>
                  <c:x val="-4.5575383838035909E-2"/>
                  <c:y val="-3.1425364758698095E-2"/>
                </c:manualLayout>
              </c:layout>
              <c:tx>
                <c:rich>
                  <a:bodyPr/>
                  <a:lstStyle/>
                  <a:p>
                    <a:fld id="{AE6660FF-171E-4ECF-BC1D-32B85D52D8C3}"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00A-454A-8365-F778C62D6824}"/>
                </c:ext>
              </c:extLst>
            </c:dLbl>
            <c:dLbl>
              <c:idx val="8"/>
              <c:layout>
                <c:manualLayout>
                  <c:x val="3.8289696089734808E-2"/>
                  <c:y val="4.9878971443240924E-2"/>
                </c:manualLayout>
              </c:layout>
              <c:tx>
                <c:rich>
                  <a:bodyPr/>
                  <a:lstStyle/>
                  <a:p>
                    <a:fld id="{016F82ED-8AD5-4648-9F74-59B903716DDF}"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00A-454A-8365-F778C62D6824}"/>
                </c:ext>
              </c:extLst>
            </c:dLbl>
            <c:dLbl>
              <c:idx val="9"/>
              <c:layout>
                <c:manualLayout>
                  <c:x val="-1.963135399763755E-2"/>
                  <c:y val="2.842457211537059E-2"/>
                </c:manualLayout>
              </c:layout>
              <c:tx>
                <c:rich>
                  <a:bodyPr/>
                  <a:lstStyle/>
                  <a:p>
                    <a:fld id="{7162D177-F016-4034-ACCC-8F1BF344E262}"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C00A-454A-8365-F778C62D6824}"/>
                </c:ext>
              </c:extLst>
            </c:dLbl>
            <c:dLbl>
              <c:idx val="10"/>
              <c:layout>
                <c:manualLayout>
                  <c:x val="-1.1140520686385359E-16"/>
                  <c:y val="-2.0202020202020204E-2"/>
                </c:manualLayout>
              </c:layout>
              <c:tx>
                <c:rich>
                  <a:bodyPr/>
                  <a:lstStyle/>
                  <a:p>
                    <a:fld id="{ED4D3E2E-8417-42F8-BA0E-660389E784A1}"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00A-454A-8365-F778C62D6824}"/>
                </c:ext>
              </c:extLst>
            </c:dLbl>
            <c:dLbl>
              <c:idx val="11"/>
              <c:layout>
                <c:manualLayout>
                  <c:x val="-6.3348542805937685E-2"/>
                  <c:y val="2.9464199760203782E-2"/>
                </c:manualLayout>
              </c:layout>
              <c:tx>
                <c:rich>
                  <a:bodyPr/>
                  <a:lstStyle/>
                  <a:p>
                    <a:fld id="{885D04DD-C916-4D34-83FD-1D6C93AA0077}"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00A-454A-8365-F778C62D6824}"/>
                </c:ext>
              </c:extLst>
            </c:dLbl>
            <c:dLbl>
              <c:idx val="12"/>
              <c:layout>
                <c:manualLayout>
                  <c:x val="-1.8761235305097018E-2"/>
                  <c:y val="-4.9737121161290698E-2"/>
                </c:manualLayout>
              </c:layout>
              <c:tx>
                <c:rich>
                  <a:bodyPr/>
                  <a:lstStyle/>
                  <a:p>
                    <a:fld id="{891D7FB9-E885-4646-8576-60A0063062F2}"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C00A-454A-8365-F778C62D6824}"/>
                </c:ext>
              </c:extLst>
            </c:dLbl>
            <c:dLbl>
              <c:idx val="13"/>
              <c:layout>
                <c:manualLayout>
                  <c:x val="-3.7979525244750512E-2"/>
                  <c:y val="-0.1024986799536744"/>
                </c:manualLayout>
              </c:layout>
              <c:tx>
                <c:rich>
                  <a:bodyPr/>
                  <a:lstStyle/>
                  <a:p>
                    <a:fld id="{7CC0DD68-20FC-4DFE-9810-B4F4DD11660E}"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C00A-454A-8365-F778C62D6824}"/>
                </c:ext>
              </c:extLst>
            </c:dLbl>
            <c:dLbl>
              <c:idx val="14"/>
              <c:layout>
                <c:manualLayout>
                  <c:x val="-4.253702353794088E-2"/>
                  <c:y val="-3.4024376369274655E-2"/>
                </c:manualLayout>
              </c:layout>
              <c:tx>
                <c:rich>
                  <a:bodyPr/>
                  <a:lstStyle/>
                  <a:p>
                    <a:fld id="{6F3629B4-C1A6-41EA-A19E-2E096D2279A3}"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C00A-454A-8365-F778C62D6824}"/>
                </c:ext>
              </c:extLst>
            </c:dLbl>
            <c:dLbl>
              <c:idx val="15"/>
              <c:layout>
                <c:manualLayout>
                  <c:x val="-6.4690752460054998E-2"/>
                  <c:y val="-3.598566619310313E-2"/>
                </c:manualLayout>
              </c:layout>
              <c:tx>
                <c:rich>
                  <a:bodyPr/>
                  <a:lstStyle/>
                  <a:p>
                    <a:fld id="{193FEC8F-4B1C-420F-B3C4-CF796C8E0E5C}"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C00A-454A-8365-F778C62D6824}"/>
                </c:ext>
              </c:extLst>
            </c:dLbl>
            <c:dLbl>
              <c:idx val="16"/>
              <c:layout>
                <c:manualLayout>
                  <c:x val="-0.13902761937166053"/>
                  <c:y val="-9.0779075296609349E-2"/>
                </c:manualLayout>
              </c:layout>
              <c:tx>
                <c:rich>
                  <a:bodyPr/>
                  <a:lstStyle/>
                  <a:p>
                    <a:fld id="{9A6A8C68-9B77-4CDA-84B2-2A8CA15AEBCB}"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C00A-454A-8365-F778C62D6824}"/>
                </c:ext>
              </c:extLst>
            </c:dLbl>
            <c:dLbl>
              <c:idx val="17"/>
              <c:tx>
                <c:rich>
                  <a:bodyPr/>
                  <a:lstStyle/>
                  <a:p>
                    <a:fld id="{D7F279B1-14A9-4D1F-BF09-BA6F8DBBC625}"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C00A-454A-8365-F778C62D6824}"/>
                </c:ext>
              </c:extLst>
            </c:dLbl>
            <c:dLbl>
              <c:idx val="18"/>
              <c:layout>
                <c:manualLayout>
                  <c:x val="-2.5826050841553649E-2"/>
                  <c:y val="2.0202020202020204E-2"/>
                </c:manualLayout>
              </c:layout>
              <c:tx>
                <c:rich>
                  <a:bodyPr/>
                  <a:lstStyle/>
                  <a:p>
                    <a:fld id="{653213A1-B12F-41B7-941A-5E6F26A6E7FB}"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C00A-454A-8365-F778C62D6824}"/>
                </c:ext>
              </c:extLst>
            </c:dLbl>
            <c:dLbl>
              <c:idx val="19"/>
              <c:layout>
                <c:manualLayout>
                  <c:x val="-3.3142053027781913E-2"/>
                  <c:y val="2.7786610500275678E-2"/>
                </c:manualLayout>
              </c:layout>
              <c:tx>
                <c:rich>
                  <a:bodyPr/>
                  <a:lstStyle/>
                  <a:p>
                    <a:fld id="{DB8C2E06-EDCE-45DA-ACCD-576BA2E8E5D0}"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C00A-454A-8365-F778C62D6824}"/>
                </c:ext>
              </c:extLst>
            </c:dLbl>
            <c:dLbl>
              <c:idx val="20"/>
              <c:layout>
                <c:manualLayout>
                  <c:x val="-0.13206579996117901"/>
                  <c:y val="-2.2446257340478599E-3"/>
                </c:manualLayout>
              </c:layout>
              <c:tx>
                <c:rich>
                  <a:bodyPr/>
                  <a:lstStyle/>
                  <a:p>
                    <a:fld id="{BF0E3FFE-8091-4A73-BE65-B0B3C6ADD46E}"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C00A-454A-8365-F778C62D6824}"/>
                </c:ext>
              </c:extLst>
            </c:dLbl>
            <c:dLbl>
              <c:idx val="21"/>
              <c:layout>
                <c:manualLayout>
                  <c:x val="-4.5575383838035909E-2"/>
                  <c:y val="1.7957351290684542E-2"/>
                </c:manualLayout>
              </c:layout>
              <c:tx>
                <c:rich>
                  <a:bodyPr/>
                  <a:lstStyle/>
                  <a:p>
                    <a:fld id="{FE54C8B5-811B-4EC8-B764-DDDEC9BA09ED}"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C00A-454A-8365-F778C62D6824}"/>
                </c:ext>
              </c:extLst>
            </c:dLbl>
            <c:dLbl>
              <c:idx val="22"/>
              <c:tx>
                <c:rich>
                  <a:bodyPr/>
                  <a:lstStyle/>
                  <a:p>
                    <a:fld id="{B091E377-70F2-46E5-8015-2CF109BCC407}"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C00A-454A-8365-F778C62D6824}"/>
                </c:ext>
              </c:extLst>
            </c:dLbl>
            <c:dLbl>
              <c:idx val="23"/>
              <c:layout>
                <c:manualLayout>
                  <c:x val="-0.12259664195324124"/>
                  <c:y val="-4.6311017500459467E-3"/>
                </c:manualLayout>
              </c:layout>
              <c:tx>
                <c:rich>
                  <a:bodyPr/>
                  <a:lstStyle/>
                  <a:p>
                    <a:fld id="{57AD1F18-B0DD-4B79-B751-2ECA11A928AB}"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C00A-454A-8365-F778C62D6824}"/>
                </c:ext>
              </c:extLst>
            </c:dLbl>
            <c:dLbl>
              <c:idx val="24"/>
              <c:layout>
                <c:manualLayout>
                  <c:x val="-5.8437007358356052E-2"/>
                  <c:y val="2.2446621994159623E-2"/>
                </c:manualLayout>
              </c:layout>
              <c:tx>
                <c:rich>
                  <a:bodyPr/>
                  <a:lstStyle/>
                  <a:p>
                    <a:fld id="{90EC809E-0539-4EBC-9C81-D3A6A85FBDFA}"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C00A-454A-8365-F778C62D6824}"/>
                </c:ext>
              </c:extLst>
            </c:dLbl>
            <c:dLbl>
              <c:idx val="25"/>
              <c:layout>
                <c:manualLayout>
                  <c:x val="-5.2065208449471358E-2"/>
                  <c:y val="-2.9180681523143924E-2"/>
                </c:manualLayout>
              </c:layout>
              <c:tx>
                <c:rich>
                  <a:bodyPr/>
                  <a:lstStyle/>
                  <a:p>
                    <a:fld id="{DC18CB0F-8679-480B-BD3E-D32248B4C10F}"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C00A-454A-8365-F778C62D6824}"/>
                </c:ext>
              </c:extLst>
            </c:dLbl>
            <c:dLbl>
              <c:idx val="26"/>
              <c:tx>
                <c:rich>
                  <a:bodyPr/>
                  <a:lstStyle/>
                  <a:p>
                    <a:fld id="{9584A362-AD28-4E27-A87F-4199471E368B}"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C00A-454A-8365-F778C62D6824}"/>
                </c:ext>
              </c:extLst>
            </c:dLbl>
            <c:dLbl>
              <c:idx val="27"/>
              <c:layout>
                <c:manualLayout>
                  <c:x val="-0.11991234691217219"/>
                  <c:y val="4.7729520319961726E-3"/>
                </c:manualLayout>
              </c:layout>
              <c:tx>
                <c:rich>
                  <a:bodyPr/>
                  <a:lstStyle/>
                  <a:p>
                    <a:fld id="{A735F61C-4F04-459A-BEB5-A8542C5C9752}"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C00A-454A-8365-F778C62D6824}"/>
                </c:ext>
              </c:extLst>
            </c:dLbl>
            <c:dLbl>
              <c:idx val="28"/>
              <c:layout>
                <c:manualLayout>
                  <c:x val="-6.6209918557785102E-2"/>
                  <c:y val="-5.2478040555323881E-2"/>
                </c:manualLayout>
              </c:layout>
              <c:tx>
                <c:rich>
                  <a:bodyPr/>
                  <a:lstStyle/>
                  <a:p>
                    <a:fld id="{ECA95BA0-924D-4D97-95D2-782F376B4DC4}"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C00A-454A-8365-F778C62D6824}"/>
                </c:ext>
              </c:extLst>
            </c:dLbl>
            <c:dLbl>
              <c:idx val="29"/>
              <c:layout>
                <c:manualLayout>
                  <c:x val="-6.1534366457409104E-2"/>
                  <c:y val="5.0304157635410414E-2"/>
                </c:manualLayout>
              </c:layout>
              <c:tx>
                <c:rich>
                  <a:bodyPr/>
                  <a:lstStyle/>
                  <a:p>
                    <a:fld id="{44479494-4C70-46A0-8332-6A7519AA8CA1}"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C00A-454A-8365-F778C62D6824}"/>
                </c:ext>
              </c:extLst>
            </c:dLbl>
            <c:dLbl>
              <c:idx val="30"/>
              <c:layout>
                <c:manualLayout>
                  <c:x val="-6.4705913054240879E-2"/>
                  <c:y val="-3.0102161375298735E-2"/>
                </c:manualLayout>
              </c:layout>
              <c:tx>
                <c:rich>
                  <a:bodyPr/>
                  <a:lstStyle/>
                  <a:p>
                    <a:fld id="{423E808D-E277-44C6-A846-739FA96EC536}"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C00A-454A-8365-F778C62D6824}"/>
                </c:ext>
              </c:extLst>
            </c:dLbl>
            <c:dLbl>
              <c:idx val="31"/>
              <c:layout>
                <c:manualLayout>
                  <c:x val="-4.5575383838035851E-3"/>
                  <c:y val="0"/>
                </c:manualLayout>
              </c:layout>
              <c:tx>
                <c:rich>
                  <a:bodyPr/>
                  <a:lstStyle/>
                  <a:p>
                    <a:fld id="{8BFE540D-800F-4D7A-BF1B-74BD68DD9B5C}"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C00A-454A-8365-F778C62D6824}"/>
                </c:ext>
              </c:extLst>
            </c:dLbl>
            <c:dLbl>
              <c:idx val="32"/>
              <c:layout>
                <c:manualLayout>
                  <c:x val="-5.3820482161572668E-2"/>
                  <c:y val="2.7148648885180596E-2"/>
                </c:manualLayout>
              </c:layout>
              <c:tx>
                <c:rich>
                  <a:bodyPr/>
                  <a:lstStyle/>
                  <a:p>
                    <a:fld id="{E6879FDB-D63B-43F6-9011-1435EE1766F7}"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C00A-454A-8365-F778C62D6824}"/>
                </c:ext>
              </c:extLst>
            </c:dLbl>
            <c:dLbl>
              <c:idx val="33"/>
              <c:layout>
                <c:manualLayout>
                  <c:x val="-8.0487843067470366E-2"/>
                  <c:y val="-3.2417712250321543E-2"/>
                </c:manualLayout>
              </c:layout>
              <c:tx>
                <c:rich>
                  <a:bodyPr/>
                  <a:lstStyle/>
                  <a:p>
                    <a:fld id="{DF5321FF-7760-4D87-8A06-D85F7B04C8CF}" type="CELLRANGE">
                      <a:rPr lang="en-US"/>
                      <a:pPr/>
                      <a:t>[PLAGECELL]</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C00A-454A-8365-F778C62D682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'Graphique new'!$C$2:$C$35</c:f>
              <c:numCache>
                <c:formatCode>0.00</c:formatCode>
                <c:ptCount val="34"/>
                <c:pt idx="0">
                  <c:v>3.5454545454545454</c:v>
                </c:pt>
                <c:pt idx="1">
                  <c:v>3.4444444444444446</c:v>
                </c:pt>
                <c:pt idx="2">
                  <c:v>3.2222222222222223</c:v>
                </c:pt>
                <c:pt idx="3">
                  <c:v>2.8888888888888888</c:v>
                </c:pt>
                <c:pt idx="4">
                  <c:v>3.4166666666666665</c:v>
                </c:pt>
                <c:pt idx="5">
                  <c:v>2.2999999999999998</c:v>
                </c:pt>
                <c:pt idx="6">
                  <c:v>3.3</c:v>
                </c:pt>
                <c:pt idx="7">
                  <c:v>2.1818181818181817</c:v>
                </c:pt>
                <c:pt idx="8">
                  <c:v>3.0833333333333335</c:v>
                </c:pt>
                <c:pt idx="9">
                  <c:v>4</c:v>
                </c:pt>
                <c:pt idx="10">
                  <c:v>3.3636363636363638</c:v>
                </c:pt>
                <c:pt idx="11">
                  <c:v>2.8181818181818183</c:v>
                </c:pt>
                <c:pt idx="12">
                  <c:v>2.8</c:v>
                </c:pt>
                <c:pt idx="13">
                  <c:v>2.7272727272727271</c:v>
                </c:pt>
                <c:pt idx="14">
                  <c:v>3.7272727272727271</c:v>
                </c:pt>
                <c:pt idx="15">
                  <c:v>2.6</c:v>
                </c:pt>
                <c:pt idx="16">
                  <c:v>2.5454545454545454</c:v>
                </c:pt>
                <c:pt idx="17">
                  <c:v>3.1111111111111112</c:v>
                </c:pt>
                <c:pt idx="18">
                  <c:v>2.7272727272727271</c:v>
                </c:pt>
                <c:pt idx="19">
                  <c:v>3.6</c:v>
                </c:pt>
                <c:pt idx="20">
                  <c:v>2.6363636363636362</c:v>
                </c:pt>
                <c:pt idx="21">
                  <c:v>2.2000000000000002</c:v>
                </c:pt>
                <c:pt idx="22">
                  <c:v>3.1111111111111112</c:v>
                </c:pt>
                <c:pt idx="23">
                  <c:v>2.1</c:v>
                </c:pt>
                <c:pt idx="24">
                  <c:v>2.9090909090909092</c:v>
                </c:pt>
                <c:pt idx="25">
                  <c:v>2.875</c:v>
                </c:pt>
                <c:pt idx="26">
                  <c:v>3.3636363636363638</c:v>
                </c:pt>
                <c:pt idx="27">
                  <c:v>2.5</c:v>
                </c:pt>
                <c:pt idx="28">
                  <c:v>2.5</c:v>
                </c:pt>
                <c:pt idx="29">
                  <c:v>2.5</c:v>
                </c:pt>
                <c:pt idx="30">
                  <c:v>2.9090909090909092</c:v>
                </c:pt>
                <c:pt idx="31">
                  <c:v>3</c:v>
                </c:pt>
                <c:pt idx="32">
                  <c:v>2.7142857142857144</c:v>
                </c:pt>
                <c:pt idx="33">
                  <c:v>2.2222222222222223</c:v>
                </c:pt>
              </c:numCache>
            </c:numRef>
          </c:xVal>
          <c:yVal>
            <c:numRef>
              <c:f>'Graphique new'!$D$2:$D$35</c:f>
              <c:numCache>
                <c:formatCode>0.00</c:formatCode>
                <c:ptCount val="34"/>
                <c:pt idx="0">
                  <c:v>3.8333333333333335</c:v>
                </c:pt>
                <c:pt idx="1">
                  <c:v>3.8333333333333335</c:v>
                </c:pt>
                <c:pt idx="2">
                  <c:v>4</c:v>
                </c:pt>
                <c:pt idx="3">
                  <c:v>4</c:v>
                </c:pt>
                <c:pt idx="4">
                  <c:v>3.3333333333333335</c:v>
                </c:pt>
                <c:pt idx="5">
                  <c:v>4</c:v>
                </c:pt>
                <c:pt idx="6">
                  <c:v>3</c:v>
                </c:pt>
                <c:pt idx="7">
                  <c:v>4</c:v>
                </c:pt>
                <c:pt idx="8">
                  <c:v>3</c:v>
                </c:pt>
                <c:pt idx="9">
                  <c:v>2</c:v>
                </c:pt>
                <c:pt idx="10">
                  <c:v>2.5</c:v>
                </c:pt>
                <c:pt idx="11">
                  <c:v>3</c:v>
                </c:pt>
                <c:pt idx="12">
                  <c:v>3</c:v>
                </c:pt>
                <c:pt idx="13">
                  <c:v>3</c:v>
                </c:pt>
                <c:pt idx="14">
                  <c:v>2</c:v>
                </c:pt>
                <c:pt idx="15">
                  <c:v>3</c:v>
                </c:pt>
                <c:pt idx="16">
                  <c:v>3</c:v>
                </c:pt>
                <c:pt idx="17">
                  <c:v>2.3333333333333335</c:v>
                </c:pt>
                <c:pt idx="18">
                  <c:v>2.6666666666666665</c:v>
                </c:pt>
                <c:pt idx="19">
                  <c:v>1.75</c:v>
                </c:pt>
                <c:pt idx="20">
                  <c:v>2.6666666666666665</c:v>
                </c:pt>
                <c:pt idx="21">
                  <c:v>3</c:v>
                </c:pt>
                <c:pt idx="22">
                  <c:v>2</c:v>
                </c:pt>
                <c:pt idx="23">
                  <c:v>3</c:v>
                </c:pt>
                <c:pt idx="24">
                  <c:v>2</c:v>
                </c:pt>
                <c:pt idx="25">
                  <c:v>2</c:v>
                </c:pt>
                <c:pt idx="26">
                  <c:v>1.3333333333333333</c:v>
                </c:pt>
                <c:pt idx="27">
                  <c:v>2</c:v>
                </c:pt>
                <c:pt idx="28">
                  <c:v>2</c:v>
                </c:pt>
                <c:pt idx="29">
                  <c:v>2</c:v>
                </c:pt>
                <c:pt idx="30">
                  <c:v>1.25</c:v>
                </c:pt>
                <c:pt idx="31">
                  <c:v>1</c:v>
                </c:pt>
                <c:pt idx="32">
                  <c:v>1</c:v>
                </c:pt>
                <c:pt idx="33">
                  <c:v>1</c:v>
                </c:pt>
              </c:numCache>
            </c:numRef>
          </c:yVal>
          <c:smooth val="0"/>
          <c:extLst>
            <c:ext xmlns:c15="http://schemas.microsoft.com/office/drawing/2012/chart" uri="{02D57815-91ED-43cb-92C2-25804820EDAC}">
              <c15:datalabelsRange>
                <c15:f>'Graphique new'!$A$2:$A$35</c15:f>
                <c15:dlblRangeCache>
                  <c:ptCount val="34"/>
                  <c:pt idx="0">
                    <c:v>Action 9.1</c:v>
                  </c:pt>
                  <c:pt idx="1">
                    <c:v>Action 2.1</c:v>
                  </c:pt>
                  <c:pt idx="2">
                    <c:v>Action 11.1</c:v>
                  </c:pt>
                  <c:pt idx="3">
                    <c:v>Action 2.2</c:v>
                  </c:pt>
                  <c:pt idx="4">
                    <c:v>Action 1.1</c:v>
                  </c:pt>
                  <c:pt idx="5">
                    <c:v>Action 3.2</c:v>
                  </c:pt>
                  <c:pt idx="6">
                    <c:v>Action 8.3</c:v>
                  </c:pt>
                  <c:pt idx="7">
                    <c:v>Action 1.3</c:v>
                  </c:pt>
                  <c:pt idx="8">
                    <c:v>Action 1.2</c:v>
                  </c:pt>
                  <c:pt idx="9">
                    <c:v>Action 10.4</c:v>
                  </c:pt>
                  <c:pt idx="10">
                    <c:v>Action 1.4</c:v>
                  </c:pt>
                  <c:pt idx="11">
                    <c:v>Action 5.1</c:v>
                  </c:pt>
                  <c:pt idx="12">
                    <c:v>Action 10.1</c:v>
                  </c:pt>
                  <c:pt idx="13">
                    <c:v>Action 3.1</c:v>
                  </c:pt>
                  <c:pt idx="14">
                    <c:v>Action 7.2</c:v>
                  </c:pt>
                  <c:pt idx="15">
                    <c:v>Action 5.4</c:v>
                  </c:pt>
                  <c:pt idx="16">
                    <c:v>Action 4.1</c:v>
                  </c:pt>
                  <c:pt idx="17">
                    <c:v>Action 8.2</c:v>
                  </c:pt>
                  <c:pt idx="18">
                    <c:v>Action 3.3</c:v>
                  </c:pt>
                  <c:pt idx="19">
                    <c:v>Action 10.3</c:v>
                  </c:pt>
                  <c:pt idx="20">
                    <c:v>Action 10.2</c:v>
                  </c:pt>
                  <c:pt idx="21">
                    <c:v>Action 6.3</c:v>
                  </c:pt>
                  <c:pt idx="22">
                    <c:v>Action 11.2</c:v>
                  </c:pt>
                  <c:pt idx="23">
                    <c:v>Action 3.4</c:v>
                  </c:pt>
                  <c:pt idx="24">
                    <c:v>Action 5.2</c:v>
                  </c:pt>
                  <c:pt idx="25">
                    <c:v>Action 6.4</c:v>
                  </c:pt>
                  <c:pt idx="26">
                    <c:v>Action 7.1</c:v>
                  </c:pt>
                  <c:pt idx="27">
                    <c:v>Action 5.5</c:v>
                  </c:pt>
                  <c:pt idx="28">
                    <c:v>Action 6.1</c:v>
                  </c:pt>
                  <c:pt idx="29">
                    <c:v>Action 8.1</c:v>
                  </c:pt>
                  <c:pt idx="30">
                    <c:v>Action 3.5</c:v>
                  </c:pt>
                  <c:pt idx="31">
                    <c:v>Action 5.3</c:v>
                  </c:pt>
                  <c:pt idx="32">
                    <c:v>Action 8.4</c:v>
                  </c:pt>
                  <c:pt idx="33">
                    <c:v>Action 6.2</c:v>
                  </c:pt>
                </c15:dlblRangeCache>
              </c15:datalabelsRange>
            </c:ext>
            <c:ext xmlns:c16="http://schemas.microsoft.com/office/drawing/2014/chart" uri="{C3380CC4-5D6E-409C-BE32-E72D297353CC}">
              <c16:uniqueId val="{00000022-C00A-454A-8365-F778C62D6824}"/>
            </c:ext>
          </c:extLst>
        </c:ser>
        <c:dLbls>
          <c:showLegendKey val="0"/>
          <c:showVal val="1"/>
          <c:showCatName val="0"/>
          <c:showSerName val="0"/>
          <c:showPercent val="0"/>
          <c:showBubbleSize val="0"/>
        </c:dLbls>
        <c:axId val="2083212879"/>
        <c:axId val="1946115951"/>
      </c:scatterChart>
      <c:valAx>
        <c:axId val="2083212879"/>
        <c:scaling>
          <c:orientation val="minMax"/>
          <c:max val="4.5"/>
          <c:min val="0.5"/>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46115951"/>
        <c:crosses val="autoZero"/>
        <c:crossBetween val="midCat"/>
      </c:valAx>
      <c:valAx>
        <c:axId val="1946115951"/>
        <c:scaling>
          <c:orientation val="minMax"/>
          <c:max val="4.5"/>
          <c:min val="0.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8321287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3397" y="9544"/>
            <a:ext cx="2970991" cy="46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73" tIns="0" rIns="19073" bIns="0" numCol="1" anchor="t" anchorCtr="0" compatLnSpc="1">
            <a:prstTxWarp prst="textNoShape">
              <a:avLst/>
            </a:prstTxWarp>
          </a:bodyPr>
          <a:lstStyle>
            <a:lvl1pPr>
              <a:tabLst>
                <a:tab pos="6471056" algn="r"/>
              </a:tabLst>
              <a:defRPr sz="1000" b="0" i="1">
                <a:latin typeface="Arial" panose="020B0604020202020204" pitchFamily="34" charset="0"/>
              </a:defRPr>
            </a:lvl1pPr>
          </a:lstStyle>
          <a:p>
            <a:endParaRPr lang="fr-FR" altLang="es-ES"/>
          </a:p>
        </p:txBody>
      </p:sp>
      <p:sp>
        <p:nvSpPr>
          <p:cNvPr id="3075" name="Rectangle 3"/>
          <p:cNvSpPr>
            <a:spLocks noGrp="1" noChangeArrowheads="1"/>
          </p:cNvSpPr>
          <p:nvPr>
            <p:ph type="dt" sz="quarter" idx="1"/>
          </p:nvPr>
        </p:nvSpPr>
        <p:spPr bwMode="auto">
          <a:xfrm>
            <a:off x="3872788" y="9544"/>
            <a:ext cx="2970990" cy="46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73" tIns="0" rIns="19073" bIns="0" numCol="1" anchor="t" anchorCtr="0" compatLnSpc="1">
            <a:prstTxWarp prst="textNoShape">
              <a:avLst/>
            </a:prstTxWarp>
          </a:bodyPr>
          <a:lstStyle>
            <a:lvl1pPr algn="r">
              <a:tabLst>
                <a:tab pos="6471056" algn="r"/>
              </a:tabLst>
              <a:defRPr sz="1000" b="0" i="1">
                <a:latin typeface="Arial" panose="020B0604020202020204" pitchFamily="34" charset="0"/>
              </a:defRPr>
            </a:lvl1pPr>
          </a:lstStyle>
          <a:p>
            <a:endParaRPr lang="fr-FR" altLang="es-ES"/>
          </a:p>
        </p:txBody>
      </p:sp>
      <p:sp>
        <p:nvSpPr>
          <p:cNvPr id="3076" name="Rectangle 4"/>
          <p:cNvSpPr>
            <a:spLocks noGrp="1" noChangeArrowheads="1"/>
          </p:cNvSpPr>
          <p:nvPr>
            <p:ph type="ftr" sz="quarter" idx="2"/>
          </p:nvPr>
        </p:nvSpPr>
        <p:spPr bwMode="auto">
          <a:xfrm>
            <a:off x="-33397" y="9463913"/>
            <a:ext cx="2970991" cy="46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73" tIns="0" rIns="19073" bIns="0" numCol="1" anchor="b" anchorCtr="0" compatLnSpc="1">
            <a:prstTxWarp prst="textNoShape">
              <a:avLst/>
            </a:prstTxWarp>
          </a:bodyPr>
          <a:lstStyle>
            <a:lvl1pPr>
              <a:tabLst>
                <a:tab pos="6471056" algn="r"/>
              </a:tabLst>
              <a:defRPr sz="1000" b="0" i="1">
                <a:latin typeface="Arial" panose="020B0604020202020204" pitchFamily="34" charset="0"/>
              </a:defRPr>
            </a:lvl1pPr>
          </a:lstStyle>
          <a:p>
            <a:endParaRPr lang="fr-FR" altLang="es-ES"/>
          </a:p>
        </p:txBody>
      </p:sp>
      <p:sp>
        <p:nvSpPr>
          <p:cNvPr id="3077" name="Rectangle 5"/>
          <p:cNvSpPr>
            <a:spLocks noGrp="1" noChangeArrowheads="1"/>
          </p:cNvSpPr>
          <p:nvPr>
            <p:ph type="sldNum" sz="quarter" idx="3"/>
          </p:nvPr>
        </p:nvSpPr>
        <p:spPr bwMode="auto">
          <a:xfrm>
            <a:off x="3872788" y="9463913"/>
            <a:ext cx="2970990" cy="46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73" tIns="0" rIns="19073" bIns="0" numCol="1" anchor="b" anchorCtr="0" compatLnSpc="1">
            <a:prstTxWarp prst="textNoShape">
              <a:avLst/>
            </a:prstTxWarp>
          </a:bodyPr>
          <a:lstStyle>
            <a:lvl1pPr algn="r">
              <a:tabLst>
                <a:tab pos="6471056" algn="r"/>
              </a:tabLst>
              <a:defRPr sz="1000" b="0" i="1">
                <a:latin typeface="Arial" panose="020B0604020202020204" pitchFamily="34" charset="0"/>
              </a:defRPr>
            </a:lvl1pPr>
          </a:lstStyle>
          <a:p>
            <a:fld id="{16204514-373B-447A-B558-9C6B22393CE9}" type="slidenum">
              <a:rPr lang="fr-FR" altLang="es-ES"/>
              <a:pPr/>
              <a:t>‹N°›</a:t>
            </a:fld>
            <a:endParaRPr lang="fr-FR" altLang="es-ES"/>
          </a:p>
        </p:txBody>
      </p:sp>
    </p:spTree>
    <p:extLst>
      <p:ext uri="{BB962C8B-B14F-4D97-AF65-F5344CB8AC3E}">
        <p14:creationId xmlns:p14="http://schemas.microsoft.com/office/powerpoint/2010/main" val="1796854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397" y="9544"/>
            <a:ext cx="2970991" cy="46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73" tIns="0" rIns="19073" bIns="0" numCol="1" anchor="t" anchorCtr="0" compatLnSpc="1">
            <a:prstTxWarp prst="textNoShape">
              <a:avLst/>
            </a:prstTxWarp>
          </a:bodyPr>
          <a:lstStyle>
            <a:lvl1pPr defTabSz="762984">
              <a:lnSpc>
                <a:spcPct val="100000"/>
              </a:lnSpc>
              <a:defRPr sz="1000" b="0" i="1">
                <a:latin typeface="Times New Roman" panose="02020603050405020304" pitchFamily="18" charset="0"/>
              </a:defRPr>
            </a:lvl1pPr>
          </a:lstStyle>
          <a:p>
            <a:endParaRPr lang="fr-FR" altLang="es-ES"/>
          </a:p>
        </p:txBody>
      </p:sp>
      <p:sp>
        <p:nvSpPr>
          <p:cNvPr id="2051" name="Rectangle 3"/>
          <p:cNvSpPr>
            <a:spLocks noGrp="1" noChangeArrowheads="1"/>
          </p:cNvSpPr>
          <p:nvPr>
            <p:ph type="dt" idx="1"/>
          </p:nvPr>
        </p:nvSpPr>
        <p:spPr bwMode="auto">
          <a:xfrm>
            <a:off x="3872788" y="9544"/>
            <a:ext cx="2970990" cy="46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73" tIns="0" rIns="19073" bIns="0" numCol="1" anchor="t" anchorCtr="0" compatLnSpc="1">
            <a:prstTxWarp prst="textNoShape">
              <a:avLst/>
            </a:prstTxWarp>
          </a:bodyPr>
          <a:lstStyle>
            <a:lvl1pPr algn="r" defTabSz="762984">
              <a:lnSpc>
                <a:spcPct val="100000"/>
              </a:lnSpc>
              <a:defRPr sz="1000" b="0" i="1">
                <a:latin typeface="Times New Roman" panose="02020603050405020304" pitchFamily="18" charset="0"/>
              </a:defRPr>
            </a:lvl1pPr>
          </a:lstStyle>
          <a:p>
            <a:endParaRPr lang="fr-FR" altLang="es-ES"/>
          </a:p>
        </p:txBody>
      </p:sp>
      <p:sp>
        <p:nvSpPr>
          <p:cNvPr id="2052" name="Rectangle 4"/>
          <p:cNvSpPr>
            <a:spLocks noGrp="1" noChangeArrowheads="1"/>
          </p:cNvSpPr>
          <p:nvPr>
            <p:ph type="ftr" sz="quarter" idx="4"/>
          </p:nvPr>
        </p:nvSpPr>
        <p:spPr bwMode="auto">
          <a:xfrm>
            <a:off x="-33397" y="9463913"/>
            <a:ext cx="2970991" cy="46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73" tIns="0" rIns="19073" bIns="0" numCol="1" anchor="b" anchorCtr="0" compatLnSpc="1">
            <a:prstTxWarp prst="textNoShape">
              <a:avLst/>
            </a:prstTxWarp>
          </a:bodyPr>
          <a:lstStyle>
            <a:lvl1pPr defTabSz="762984">
              <a:lnSpc>
                <a:spcPct val="100000"/>
              </a:lnSpc>
              <a:defRPr sz="1000" b="0" i="1">
                <a:latin typeface="Times New Roman" panose="02020603050405020304" pitchFamily="18" charset="0"/>
              </a:defRPr>
            </a:lvl1pPr>
          </a:lstStyle>
          <a:p>
            <a:endParaRPr lang="fr-FR" altLang="es-ES"/>
          </a:p>
        </p:txBody>
      </p:sp>
      <p:sp>
        <p:nvSpPr>
          <p:cNvPr id="2055" name="Rectangle 7"/>
          <p:cNvSpPr>
            <a:spLocks noGrp="1" noRot="1" noChangeAspect="1" noChangeArrowheads="1" noTextEdit="1"/>
          </p:cNvSpPr>
          <p:nvPr>
            <p:ph type="sldImg" idx="2"/>
          </p:nvPr>
        </p:nvSpPr>
        <p:spPr bwMode="auto">
          <a:xfrm>
            <a:off x="695325" y="763588"/>
            <a:ext cx="5405438" cy="37417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6" name="Rectangle 8"/>
          <p:cNvSpPr>
            <a:spLocks noGrp="1" noChangeArrowheads="1"/>
          </p:cNvSpPr>
          <p:nvPr>
            <p:ph type="body" sz="quarter" idx="3"/>
          </p:nvPr>
        </p:nvSpPr>
        <p:spPr bwMode="auto">
          <a:xfrm>
            <a:off x="916109" y="4731955"/>
            <a:ext cx="4962254" cy="45029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08" tIns="46856" rIns="90108" bIns="46856" numCol="1" anchor="t" anchorCtr="0" compatLnSpc="1">
            <a:prstTxWarp prst="textNoShape">
              <a:avLst/>
            </a:prstTxWarp>
          </a:bodyPr>
          <a:lstStyle/>
          <a:p>
            <a:pPr lvl="0"/>
            <a:r>
              <a:rPr lang="es-ES_tradnl" altLang="es-ES"/>
              <a:t>Haga clic para modificar el estilo de texto del patrón</a:t>
            </a:r>
          </a:p>
          <a:p>
            <a:pPr lvl="1"/>
            <a:r>
              <a:rPr lang="es-ES_tradnl" altLang="es-ES"/>
              <a:t>Segundo nivel</a:t>
            </a:r>
          </a:p>
          <a:p>
            <a:pPr lvl="2"/>
            <a:r>
              <a:rPr lang="es-ES_tradnl" altLang="es-ES"/>
              <a:t>Tercer nivel</a:t>
            </a:r>
          </a:p>
          <a:p>
            <a:pPr lvl="3"/>
            <a:r>
              <a:rPr lang="es-ES_tradnl" altLang="es-ES"/>
              <a:t>Cuarto nivel</a:t>
            </a:r>
          </a:p>
          <a:p>
            <a:pPr lvl="4"/>
            <a:r>
              <a:rPr lang="es-ES_tradnl" altLang="es-ES"/>
              <a:t>Quinto nivel</a:t>
            </a:r>
          </a:p>
        </p:txBody>
      </p:sp>
    </p:spTree>
    <p:extLst>
      <p:ext uri="{BB962C8B-B14F-4D97-AF65-F5344CB8AC3E}">
        <p14:creationId xmlns:p14="http://schemas.microsoft.com/office/powerpoint/2010/main" val="2676832081"/>
      </p:ext>
    </p:extLst>
  </p:cSld>
  <p:clrMap bg1="lt1" tx1="dk1" bg2="lt2" tx2="dk2" accent1="accent1" accent2="accent2" accent3="accent3" accent4="accent4" accent5="accent5" accent6="accent6" hlink="hlink" folHlink="folHlink"/>
  <p:notesStyle>
    <a:lvl1pPr marL="95250" indent="-95250" algn="l" rtl="0" eaLnBrk="0" fontAlgn="base" hangingPunct="0">
      <a:lnSpc>
        <a:spcPct val="90000"/>
      </a:lnSpc>
      <a:spcBef>
        <a:spcPct val="40000"/>
      </a:spcBef>
      <a:spcAft>
        <a:spcPct val="0"/>
      </a:spcAft>
      <a:buChar char="•"/>
      <a:defRPr sz="1200" b="1" kern="1200">
        <a:solidFill>
          <a:schemeClr val="tx1"/>
        </a:solidFill>
        <a:latin typeface="Verdana" panose="020B0604030504040204" pitchFamily="34" charset="0"/>
        <a:ea typeface="+mn-ea"/>
        <a:cs typeface="+mn-cs"/>
      </a:defRPr>
    </a:lvl1pPr>
    <a:lvl2pPr marL="381000" indent="-95250" algn="l" rtl="0" eaLnBrk="0" fontAlgn="base" hangingPunct="0">
      <a:lnSpc>
        <a:spcPct val="90000"/>
      </a:lnSpc>
      <a:spcBef>
        <a:spcPct val="40000"/>
      </a:spcBef>
      <a:spcAft>
        <a:spcPct val="0"/>
      </a:spcAft>
      <a:buChar char="–"/>
      <a:defRPr sz="1200" kern="1200">
        <a:solidFill>
          <a:schemeClr val="tx1"/>
        </a:solidFill>
        <a:latin typeface="Verdana" panose="020B0604030504040204" pitchFamily="34" charset="0"/>
        <a:ea typeface="+mn-ea"/>
        <a:cs typeface="+mn-cs"/>
      </a:defRPr>
    </a:lvl2pPr>
    <a:lvl3pPr marL="666750" indent="-95250" algn="l" rtl="0" eaLnBrk="0" fontAlgn="base" hangingPunct="0">
      <a:lnSpc>
        <a:spcPct val="90000"/>
      </a:lnSpc>
      <a:spcBef>
        <a:spcPct val="40000"/>
      </a:spcBef>
      <a:spcAft>
        <a:spcPct val="0"/>
      </a:spcAft>
      <a:buChar char="•"/>
      <a:defRPr sz="1200" kern="1200">
        <a:solidFill>
          <a:schemeClr val="tx1"/>
        </a:solidFill>
        <a:latin typeface="Verdana" panose="020B0604030504040204" pitchFamily="34" charset="0"/>
        <a:ea typeface="+mn-ea"/>
        <a:cs typeface="+mn-cs"/>
      </a:defRPr>
    </a:lvl3pPr>
    <a:lvl4pPr marL="952500" indent="-95250" algn="l" rtl="0" eaLnBrk="0" fontAlgn="base" hangingPunct="0">
      <a:lnSpc>
        <a:spcPct val="90000"/>
      </a:lnSpc>
      <a:spcBef>
        <a:spcPct val="40000"/>
      </a:spcBef>
      <a:spcAft>
        <a:spcPct val="0"/>
      </a:spcAft>
      <a:buChar char="–"/>
      <a:defRPr sz="1200" kern="1200">
        <a:solidFill>
          <a:schemeClr val="tx1"/>
        </a:solidFill>
        <a:latin typeface="Verdana" panose="020B0604030504040204" pitchFamily="34" charset="0"/>
        <a:ea typeface="+mn-ea"/>
        <a:cs typeface="+mn-cs"/>
      </a:defRPr>
    </a:lvl4pPr>
    <a:lvl5pPr marL="1238250" indent="-95250" algn="l" rtl="0" eaLnBrk="0" fontAlgn="base" hangingPunct="0">
      <a:lnSpc>
        <a:spcPct val="90000"/>
      </a:lnSpc>
      <a:spcBef>
        <a:spcPct val="40000"/>
      </a:spcBef>
      <a:spcAft>
        <a:spcPct val="0"/>
      </a:spcAft>
      <a:buChar char="–"/>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06" name="Rectangle 70"/>
          <p:cNvSpPr>
            <a:spLocks noGrp="1" noRot="1" noChangeAspect="1" noChangeArrowheads="1" noTextEdit="1"/>
          </p:cNvSpPr>
          <p:nvPr>
            <p:ph type="sldImg"/>
          </p:nvPr>
        </p:nvSpPr>
        <p:spPr>
          <a:ln/>
        </p:spPr>
      </p:sp>
      <p:sp>
        <p:nvSpPr>
          <p:cNvPr id="40007" name="Rectangle 71"/>
          <p:cNvSpPr>
            <a:spLocks noGrp="1" noChangeArrowheads="1"/>
          </p:cNvSpPr>
          <p:nvPr>
            <p:ph type="body" idx="1"/>
          </p:nvPr>
        </p:nvSpPr>
        <p:spPr/>
        <p:txBody>
          <a:bodyPr/>
          <a:lstStyle/>
          <a:p>
            <a:pPr marL="0" indent="0">
              <a:buNone/>
            </a:pPr>
            <a:endParaRPr lang="es-ES" altLang="es-ES" sz="1000"/>
          </a:p>
        </p:txBody>
      </p:sp>
    </p:spTree>
    <p:extLst>
      <p:ext uri="{BB962C8B-B14F-4D97-AF65-F5344CB8AC3E}">
        <p14:creationId xmlns:p14="http://schemas.microsoft.com/office/powerpoint/2010/main" val="4209179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AD851-2E56-ED3D-1D57-AB3AC8D6677A}"/>
            </a:ext>
          </a:extLst>
        </p:cNvPr>
        <p:cNvGrpSpPr/>
        <p:nvPr/>
      </p:nvGrpSpPr>
      <p:grpSpPr>
        <a:xfrm>
          <a:off x="0" y="0"/>
          <a:ext cx="0" cy="0"/>
          <a:chOff x="0" y="0"/>
          <a:chExt cx="0" cy="0"/>
        </a:xfrm>
      </p:grpSpPr>
      <p:sp>
        <p:nvSpPr>
          <p:cNvPr id="131074" name="Rectangle 2">
            <a:extLst>
              <a:ext uri="{FF2B5EF4-FFF2-40B4-BE49-F238E27FC236}">
                <a16:creationId xmlns:a16="http://schemas.microsoft.com/office/drawing/2014/main" id="{3452BAA3-8749-E6F8-237B-3C5B1E9771B4}"/>
              </a:ext>
            </a:extLst>
          </p:cNvPr>
          <p:cNvSpPr>
            <a:spLocks noGrp="1" noRot="1" noChangeAspect="1" noChangeArrowheads="1"/>
          </p:cNvSpPr>
          <p:nvPr>
            <p:ph type="sldImg"/>
          </p:nvPr>
        </p:nvSpPr>
        <p:spPr bwMode="auto">
          <a:xfrm>
            <a:off x="3114675" y="522288"/>
            <a:ext cx="3697288" cy="2560637"/>
          </a:xfrm>
          <a:prstGeom prst="rect">
            <a:avLst/>
          </a:prstGeom>
          <a:solidFill>
            <a:srgbClr val="FFFFFF"/>
          </a:solidFill>
          <a:ln>
            <a:solidFill>
              <a:srgbClr val="000000"/>
            </a:solidFill>
            <a:miter lim="800000"/>
            <a:headEnd/>
            <a:tailEnd/>
          </a:ln>
        </p:spPr>
      </p:sp>
      <p:sp>
        <p:nvSpPr>
          <p:cNvPr id="131075" name="Rectangle 3">
            <a:extLst>
              <a:ext uri="{FF2B5EF4-FFF2-40B4-BE49-F238E27FC236}">
                <a16:creationId xmlns:a16="http://schemas.microsoft.com/office/drawing/2014/main" id="{16F9740D-3436-1E62-5101-8D7795A050E9}"/>
              </a:ext>
            </a:extLst>
          </p:cNvPr>
          <p:cNvSpPr>
            <a:spLocks noGrp="1" noChangeArrowheads="1"/>
          </p:cNvSpPr>
          <p:nvPr>
            <p:ph type="body" idx="1"/>
          </p:nvPr>
        </p:nvSpPr>
        <p:spPr bwMode="auto">
          <a:xfrm>
            <a:off x="1339971" y="3239005"/>
            <a:ext cx="7243261" cy="3082280"/>
          </a:xfrm>
          <a:prstGeom prst="rect">
            <a:avLst/>
          </a:prstGeom>
          <a:solidFill>
            <a:srgbClr val="FFFFFF"/>
          </a:solidFill>
          <a:ln>
            <a:solidFill>
              <a:srgbClr val="000000"/>
            </a:solidFill>
            <a:miter lim="800000"/>
            <a:headEnd/>
            <a:tailEnd/>
          </a:ln>
        </p:spPr>
        <p:txBody>
          <a:bodyPr lIns="91531" tIns="45766" rIns="91531" bIns="45766"/>
          <a:lstStyle/>
          <a:p>
            <a:endParaRPr lang="es-ES" altLang="es-ES"/>
          </a:p>
        </p:txBody>
      </p:sp>
    </p:spTree>
    <p:extLst>
      <p:ext uri="{BB962C8B-B14F-4D97-AF65-F5344CB8AC3E}">
        <p14:creationId xmlns:p14="http://schemas.microsoft.com/office/powerpoint/2010/main" val="1837902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810389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0A06B-C6D7-CE45-E56B-A0191B8C1AA3}"/>
            </a:ext>
          </a:extLst>
        </p:cNvPr>
        <p:cNvGrpSpPr/>
        <p:nvPr/>
      </p:nvGrpSpPr>
      <p:grpSpPr>
        <a:xfrm>
          <a:off x="0" y="0"/>
          <a:ext cx="0" cy="0"/>
          <a:chOff x="0" y="0"/>
          <a:chExt cx="0" cy="0"/>
        </a:xfrm>
      </p:grpSpPr>
      <p:sp>
        <p:nvSpPr>
          <p:cNvPr id="131074" name="Rectangle 2">
            <a:extLst>
              <a:ext uri="{FF2B5EF4-FFF2-40B4-BE49-F238E27FC236}">
                <a16:creationId xmlns:a16="http://schemas.microsoft.com/office/drawing/2014/main" id="{E65C902B-7FC4-51A9-4D8C-A705005F2653}"/>
              </a:ext>
            </a:extLst>
          </p:cNvPr>
          <p:cNvSpPr>
            <a:spLocks noGrp="1" noRot="1" noChangeAspect="1" noChangeArrowheads="1"/>
          </p:cNvSpPr>
          <p:nvPr>
            <p:ph type="sldImg"/>
          </p:nvPr>
        </p:nvSpPr>
        <p:spPr bwMode="auto">
          <a:xfrm>
            <a:off x="3114675" y="522288"/>
            <a:ext cx="3697288" cy="2560637"/>
          </a:xfrm>
          <a:prstGeom prst="rect">
            <a:avLst/>
          </a:prstGeom>
          <a:solidFill>
            <a:srgbClr val="FFFFFF"/>
          </a:solidFill>
          <a:ln>
            <a:solidFill>
              <a:srgbClr val="000000"/>
            </a:solidFill>
            <a:miter lim="800000"/>
            <a:headEnd/>
            <a:tailEnd/>
          </a:ln>
        </p:spPr>
      </p:sp>
      <p:sp>
        <p:nvSpPr>
          <p:cNvPr id="131075" name="Rectangle 3">
            <a:extLst>
              <a:ext uri="{FF2B5EF4-FFF2-40B4-BE49-F238E27FC236}">
                <a16:creationId xmlns:a16="http://schemas.microsoft.com/office/drawing/2014/main" id="{4CD97340-C098-D777-D28B-71F5588D5B09}"/>
              </a:ext>
            </a:extLst>
          </p:cNvPr>
          <p:cNvSpPr>
            <a:spLocks noGrp="1" noChangeArrowheads="1"/>
          </p:cNvSpPr>
          <p:nvPr>
            <p:ph type="body" idx="1"/>
          </p:nvPr>
        </p:nvSpPr>
        <p:spPr bwMode="auto">
          <a:xfrm>
            <a:off x="1339971" y="3239005"/>
            <a:ext cx="7243261" cy="3082280"/>
          </a:xfrm>
          <a:prstGeom prst="rect">
            <a:avLst/>
          </a:prstGeom>
          <a:solidFill>
            <a:srgbClr val="FFFFFF"/>
          </a:solidFill>
          <a:ln>
            <a:solidFill>
              <a:srgbClr val="000000"/>
            </a:solidFill>
            <a:miter lim="800000"/>
            <a:headEnd/>
            <a:tailEnd/>
          </a:ln>
        </p:spPr>
        <p:txBody>
          <a:bodyPr lIns="91531" tIns="45766" rIns="91531" bIns="45766"/>
          <a:lstStyle/>
          <a:p>
            <a:endParaRPr lang="es-ES" altLang="es-ES"/>
          </a:p>
        </p:txBody>
      </p:sp>
    </p:spTree>
    <p:extLst>
      <p:ext uri="{BB962C8B-B14F-4D97-AF65-F5344CB8AC3E}">
        <p14:creationId xmlns:p14="http://schemas.microsoft.com/office/powerpoint/2010/main" val="3432133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Tree>
    <p:extLst>
      <p:ext uri="{BB962C8B-B14F-4D97-AF65-F5344CB8AC3E}">
        <p14:creationId xmlns:p14="http://schemas.microsoft.com/office/powerpoint/2010/main" val="2964839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CFBF3-0005-A103-11EF-D316297E971B}"/>
            </a:ext>
          </a:extLst>
        </p:cNvPr>
        <p:cNvGrpSpPr/>
        <p:nvPr/>
      </p:nvGrpSpPr>
      <p:grpSpPr>
        <a:xfrm>
          <a:off x="0" y="0"/>
          <a:ext cx="0" cy="0"/>
          <a:chOff x="0" y="0"/>
          <a:chExt cx="0" cy="0"/>
        </a:xfrm>
      </p:grpSpPr>
      <p:sp>
        <p:nvSpPr>
          <p:cNvPr id="131074" name="Rectangle 2">
            <a:extLst>
              <a:ext uri="{FF2B5EF4-FFF2-40B4-BE49-F238E27FC236}">
                <a16:creationId xmlns:a16="http://schemas.microsoft.com/office/drawing/2014/main" id="{A2B5B739-36B1-31C9-C48C-26EF41D82DDF}"/>
              </a:ext>
            </a:extLst>
          </p:cNvPr>
          <p:cNvSpPr>
            <a:spLocks noGrp="1" noRot="1" noChangeAspect="1" noChangeArrowheads="1"/>
          </p:cNvSpPr>
          <p:nvPr>
            <p:ph type="sldImg"/>
          </p:nvPr>
        </p:nvSpPr>
        <p:spPr bwMode="auto">
          <a:xfrm>
            <a:off x="3114675" y="522288"/>
            <a:ext cx="3697288" cy="2560637"/>
          </a:xfrm>
          <a:prstGeom prst="rect">
            <a:avLst/>
          </a:prstGeom>
          <a:solidFill>
            <a:srgbClr val="FFFFFF"/>
          </a:solidFill>
          <a:ln>
            <a:solidFill>
              <a:srgbClr val="000000"/>
            </a:solidFill>
            <a:miter lim="800000"/>
            <a:headEnd/>
            <a:tailEnd/>
          </a:ln>
        </p:spPr>
      </p:sp>
      <p:sp>
        <p:nvSpPr>
          <p:cNvPr id="131075" name="Rectangle 3">
            <a:extLst>
              <a:ext uri="{FF2B5EF4-FFF2-40B4-BE49-F238E27FC236}">
                <a16:creationId xmlns:a16="http://schemas.microsoft.com/office/drawing/2014/main" id="{7DEAA796-5712-9BA9-7A8D-C2A2DED71513}"/>
              </a:ext>
            </a:extLst>
          </p:cNvPr>
          <p:cNvSpPr>
            <a:spLocks noGrp="1" noChangeArrowheads="1"/>
          </p:cNvSpPr>
          <p:nvPr>
            <p:ph type="body" idx="1"/>
          </p:nvPr>
        </p:nvSpPr>
        <p:spPr bwMode="auto">
          <a:xfrm>
            <a:off x="1339971" y="3239005"/>
            <a:ext cx="7243261" cy="3082280"/>
          </a:xfrm>
          <a:prstGeom prst="rect">
            <a:avLst/>
          </a:prstGeom>
          <a:solidFill>
            <a:srgbClr val="FFFFFF"/>
          </a:solidFill>
          <a:ln>
            <a:solidFill>
              <a:srgbClr val="000000"/>
            </a:solidFill>
            <a:miter lim="800000"/>
            <a:headEnd/>
            <a:tailEnd/>
          </a:ln>
        </p:spPr>
        <p:txBody>
          <a:bodyPr lIns="91531" tIns="45766" rIns="91531" bIns="45766"/>
          <a:lstStyle/>
          <a:p>
            <a:endParaRPr lang="es-ES" altLang="es-ES"/>
          </a:p>
        </p:txBody>
      </p:sp>
    </p:spTree>
    <p:extLst>
      <p:ext uri="{BB962C8B-B14F-4D97-AF65-F5344CB8AC3E}">
        <p14:creationId xmlns:p14="http://schemas.microsoft.com/office/powerpoint/2010/main" val="4278622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8062E-BEE0-7B50-3985-1AD97198AF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1673C5-89E7-88A9-515C-56B38A8D39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3F7E2-26D0-9322-6BEC-2F77781D39A2}"/>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3997626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D83EA-E71F-DE23-AF47-87489CEEEF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E22C55-5FAE-C887-62FF-2EEC6B4190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A9E622-B06F-0B3B-D554-8AF17B37370F}"/>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1902691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F0104-B5C4-C99B-4685-FFF6CCFF0D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A61ACC-8589-C0E7-8461-4F9C36B7B4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805701-DA85-DEE8-3D38-BF851F6C635D}"/>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2267932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959CB-06E8-7900-B82A-E0713E0488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E248A8-C0E4-57C4-7CA1-967988DCAE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25B4E2-134A-2234-91FA-8173889EC25F}"/>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735683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B5BE1-C8B7-E256-1A86-4A397F7890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74F19D-9BBE-01FC-7A37-2058146A08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3CB24E-74F6-E64C-34D8-1E1D535DC53C}"/>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3189709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7641A-8BBF-83B9-9E07-5B72B81D4F9C}"/>
            </a:ext>
          </a:extLst>
        </p:cNvPr>
        <p:cNvGrpSpPr/>
        <p:nvPr/>
      </p:nvGrpSpPr>
      <p:grpSpPr>
        <a:xfrm>
          <a:off x="0" y="0"/>
          <a:ext cx="0" cy="0"/>
          <a:chOff x="0" y="0"/>
          <a:chExt cx="0" cy="0"/>
        </a:xfrm>
      </p:grpSpPr>
      <p:sp>
        <p:nvSpPr>
          <p:cNvPr id="131074" name="Rectangle 2">
            <a:extLst>
              <a:ext uri="{FF2B5EF4-FFF2-40B4-BE49-F238E27FC236}">
                <a16:creationId xmlns:a16="http://schemas.microsoft.com/office/drawing/2014/main" id="{9C06C8E4-3B27-2920-31DB-B2A6CC8DBBA2}"/>
              </a:ext>
            </a:extLst>
          </p:cNvPr>
          <p:cNvSpPr>
            <a:spLocks noGrp="1" noRot="1" noChangeAspect="1" noChangeArrowheads="1"/>
          </p:cNvSpPr>
          <p:nvPr>
            <p:ph type="sldImg"/>
          </p:nvPr>
        </p:nvSpPr>
        <p:spPr bwMode="auto">
          <a:xfrm>
            <a:off x="3114675" y="522288"/>
            <a:ext cx="3697288" cy="2560637"/>
          </a:xfrm>
          <a:prstGeom prst="rect">
            <a:avLst/>
          </a:prstGeom>
          <a:solidFill>
            <a:srgbClr val="FFFFFF"/>
          </a:solidFill>
          <a:ln>
            <a:solidFill>
              <a:srgbClr val="000000"/>
            </a:solidFill>
            <a:miter lim="800000"/>
            <a:headEnd/>
            <a:tailEnd/>
          </a:ln>
        </p:spPr>
      </p:sp>
      <p:sp>
        <p:nvSpPr>
          <p:cNvPr id="131075" name="Rectangle 3">
            <a:extLst>
              <a:ext uri="{FF2B5EF4-FFF2-40B4-BE49-F238E27FC236}">
                <a16:creationId xmlns:a16="http://schemas.microsoft.com/office/drawing/2014/main" id="{0E6F82A6-A606-0417-55DA-1F6B96C89120}"/>
              </a:ext>
            </a:extLst>
          </p:cNvPr>
          <p:cNvSpPr>
            <a:spLocks noGrp="1" noChangeArrowheads="1"/>
          </p:cNvSpPr>
          <p:nvPr>
            <p:ph type="body" idx="1"/>
          </p:nvPr>
        </p:nvSpPr>
        <p:spPr bwMode="auto">
          <a:xfrm>
            <a:off x="1339971" y="3239005"/>
            <a:ext cx="7243261" cy="3082280"/>
          </a:xfrm>
          <a:prstGeom prst="rect">
            <a:avLst/>
          </a:prstGeom>
          <a:solidFill>
            <a:srgbClr val="FFFFFF"/>
          </a:solidFill>
          <a:ln>
            <a:solidFill>
              <a:srgbClr val="000000"/>
            </a:solidFill>
            <a:miter lim="800000"/>
            <a:headEnd/>
            <a:tailEnd/>
          </a:ln>
        </p:spPr>
        <p:txBody>
          <a:bodyPr lIns="91531" tIns="45766" rIns="91531" bIns="45766"/>
          <a:lstStyle/>
          <a:p>
            <a:endParaRPr lang="es-ES" altLang="es-ES"/>
          </a:p>
        </p:txBody>
      </p:sp>
    </p:spTree>
    <p:extLst>
      <p:ext uri="{BB962C8B-B14F-4D97-AF65-F5344CB8AC3E}">
        <p14:creationId xmlns:p14="http://schemas.microsoft.com/office/powerpoint/2010/main" val="751239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DD1C2-4D0B-F64D-7D76-51726040B3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EBF153-DF9F-B2ED-FF7E-E47EDEDF19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CA1603-D251-1082-4141-C39417D64210}"/>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308635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0D84F-21E4-2D4F-58E3-B92C9BDC26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016819-C94D-7C1F-6FE3-7EF25E869B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65B3CB-E8F0-9910-B53C-82DA4F7AF297}"/>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80373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2717277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F9E9D-4AAE-8FC3-B667-07D81F4F3B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AD657D-9265-82E9-BDE9-7A886973A9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824B1-B9A9-761E-872E-04C958ECB133}"/>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4244024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2B67C-0A0F-E4F2-34E5-D363B62CA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3B767F-7B6D-747B-62E3-4C14209CFC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7FC4F9-D64A-00C8-A893-DD8A34D86C91}"/>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3342386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3D089-CAA2-5898-689A-C031C3F4F5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BF55AB-ECAC-E515-3AF4-ABCB603879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BDB4CC-7E61-03AB-6B01-6EC70C09CB47}"/>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4233785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17C05-6DB0-2B7E-955A-474AB134FE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9A883B-4ADD-9C1E-8092-7C6ECFBF43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140E7A-F2C5-5817-45A6-E97BE835D337}"/>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3489055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140952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913A6-B929-A087-E2CA-9E6340D40A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D18E85-8DC8-1233-190E-989B686553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D03490-C019-3C60-2DFD-ADEBA8EE9B48}"/>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3239190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3B14C-F2AC-6A5F-8BC9-EC26C3BA7B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3A890E-CE36-09B0-CE34-ED51FBFCAE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600242-15B1-95D2-EEE8-C0A63AF48FEB}"/>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2155817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Tree>
    <p:extLst>
      <p:ext uri="{BB962C8B-B14F-4D97-AF65-F5344CB8AC3E}">
        <p14:creationId xmlns:p14="http://schemas.microsoft.com/office/powerpoint/2010/main" val="35904348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30845603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58223-E09B-8A8D-E251-95A29CF0D7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91E8A0-9358-84A0-A7F7-25631110F1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D4EA5A-FC92-7A0E-5569-2301BCCBBD1F}"/>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25653915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86294-E6F5-B4A6-59AD-541D47DD62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BCB0D3-2C08-E19A-2191-5E486F6BCE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E7B585-09CA-34F7-30D0-91879DE59D7E}"/>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2825537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A3380-28C5-1203-9363-398D65C660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3F316-539F-D50B-512A-0B8B524FCC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47085F-0AC4-E4AA-85DE-568386317243}"/>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1640223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CB020-9E5A-1821-4369-DFC631F6CB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CE95C1-3A35-F30E-3604-BD73642893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71A178-E8C7-B679-BB51-B4C23F4B7755}"/>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22310934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01A26-8535-A8B6-36D3-C70D41638D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D70184-296F-7C96-EB97-D7A5D91B7A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FB012E-D8B1-5916-36EB-F3620AA84792}"/>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1257540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C58BD-92F4-CDAF-7CFF-3A48A18BEF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DA3BE7-409F-7A7C-3029-39C5A4CB8B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86A783-306C-4642-C063-551504B4B33A}"/>
              </a:ext>
            </a:extLst>
          </p:cNvPr>
          <p:cNvSpPr>
            <a:spLocks noGrp="1"/>
          </p:cNvSpPr>
          <p:nvPr>
            <p:ph type="body" idx="1"/>
          </p:nvPr>
        </p:nvSpPr>
        <p:spPr/>
        <p:txBody>
          <a:bodyPr/>
          <a:lstStyle/>
          <a:p>
            <a:r>
              <a:rPr lang="nl-BE"/>
              <a:t>CPAS online </a:t>
            </a:r>
            <a:r>
              <a:rPr lang="nl-BE">
                <a:sym typeface="Wingdings" panose="05000000000000000000" pitchFamily="2" charset="2"/>
              </a:rPr>
              <a:t> </a:t>
            </a:r>
            <a:r>
              <a:rPr lang="nl-BE" err="1">
                <a:sym typeface="Wingdings" panose="05000000000000000000" pitchFamily="2" charset="2"/>
              </a:rPr>
              <a:t>intégrer</a:t>
            </a:r>
            <a:r>
              <a:rPr lang="nl-BE">
                <a:sym typeface="Wingdings" panose="05000000000000000000" pitchFamily="2" charset="2"/>
              </a:rPr>
              <a:t> </a:t>
            </a:r>
            <a:endParaRPr lang="nl-BE"/>
          </a:p>
        </p:txBody>
      </p:sp>
    </p:spTree>
    <p:extLst>
      <p:ext uri="{BB962C8B-B14F-4D97-AF65-F5344CB8AC3E}">
        <p14:creationId xmlns:p14="http://schemas.microsoft.com/office/powerpoint/2010/main" val="3828508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CPAS online </a:t>
            </a:r>
            <a:r>
              <a:rPr lang="nl-BE">
                <a:sym typeface="Wingdings" panose="05000000000000000000" pitchFamily="2" charset="2"/>
              </a:rPr>
              <a:t> </a:t>
            </a:r>
            <a:r>
              <a:rPr lang="nl-BE" err="1">
                <a:sym typeface="Wingdings" panose="05000000000000000000" pitchFamily="2" charset="2"/>
              </a:rPr>
              <a:t>intégrer</a:t>
            </a:r>
            <a:r>
              <a:rPr lang="nl-BE">
                <a:sym typeface="Wingdings" panose="05000000000000000000" pitchFamily="2" charset="2"/>
              </a:rPr>
              <a:t> </a:t>
            </a:r>
            <a:endParaRPr lang="nl-BE"/>
          </a:p>
        </p:txBody>
      </p:sp>
    </p:spTree>
    <p:extLst>
      <p:ext uri="{BB962C8B-B14F-4D97-AF65-F5344CB8AC3E}">
        <p14:creationId xmlns:p14="http://schemas.microsoft.com/office/powerpoint/2010/main" val="26783315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err="1"/>
              <a:t>Séparer</a:t>
            </a:r>
            <a:r>
              <a:rPr lang="nl-BE"/>
              <a:t> </a:t>
            </a:r>
            <a:r>
              <a:rPr lang="nl-BE" err="1"/>
              <a:t>communication</a:t>
            </a:r>
            <a:r>
              <a:rPr lang="nl-BE"/>
              <a:t> et </a:t>
            </a:r>
            <a:r>
              <a:rPr lang="nl-BE" err="1"/>
              <a:t>données</a:t>
            </a:r>
            <a:endParaRPr lang="nl-BE"/>
          </a:p>
        </p:txBody>
      </p:sp>
    </p:spTree>
    <p:extLst>
      <p:ext uri="{BB962C8B-B14F-4D97-AF65-F5344CB8AC3E}">
        <p14:creationId xmlns:p14="http://schemas.microsoft.com/office/powerpoint/2010/main" val="41295679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0BE19-28B7-5C35-B8BE-882A133A0C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D3FCFA-2AD8-71A0-4227-25A418EA2D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8612BB-5438-7C0C-38AA-3BCDE8DFA0FF}"/>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2899895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23667-CFAF-5149-30DD-3C28A6DC57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977AE3-9EB8-DDE2-606F-C4F4F6E18D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AAF2-AE7A-CA57-B68B-8CF231EEBB32}"/>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1783802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5EE51-5032-8AC1-B7D8-76F16E8C5D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965C9-4573-7BEA-9582-66BCD6101D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594AC1-E6FE-EBC7-E0C9-A78544C72B80}"/>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18203551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C537C-1E08-65F8-FE6B-B9AD4B22F933}"/>
            </a:ext>
          </a:extLst>
        </p:cNvPr>
        <p:cNvGrpSpPr/>
        <p:nvPr/>
      </p:nvGrpSpPr>
      <p:grpSpPr>
        <a:xfrm>
          <a:off x="0" y="0"/>
          <a:ext cx="0" cy="0"/>
          <a:chOff x="0" y="0"/>
          <a:chExt cx="0" cy="0"/>
        </a:xfrm>
      </p:grpSpPr>
      <p:sp>
        <p:nvSpPr>
          <p:cNvPr id="131074" name="Rectangle 2">
            <a:extLst>
              <a:ext uri="{FF2B5EF4-FFF2-40B4-BE49-F238E27FC236}">
                <a16:creationId xmlns:a16="http://schemas.microsoft.com/office/drawing/2014/main" id="{C3002DA4-F12A-53C6-07DE-0B92441FDC7A}"/>
              </a:ext>
            </a:extLst>
          </p:cNvPr>
          <p:cNvSpPr>
            <a:spLocks noGrp="1" noRot="1" noChangeAspect="1" noChangeArrowheads="1"/>
          </p:cNvSpPr>
          <p:nvPr>
            <p:ph type="sldImg"/>
          </p:nvPr>
        </p:nvSpPr>
        <p:spPr bwMode="auto">
          <a:xfrm>
            <a:off x="3114675" y="522288"/>
            <a:ext cx="3697288" cy="2560637"/>
          </a:xfrm>
          <a:prstGeom prst="rect">
            <a:avLst/>
          </a:prstGeom>
          <a:solidFill>
            <a:srgbClr val="FFFFFF"/>
          </a:solidFill>
          <a:ln>
            <a:solidFill>
              <a:srgbClr val="000000"/>
            </a:solidFill>
            <a:miter lim="800000"/>
            <a:headEnd/>
            <a:tailEnd/>
          </a:ln>
        </p:spPr>
      </p:sp>
      <p:sp>
        <p:nvSpPr>
          <p:cNvPr id="131075" name="Rectangle 3">
            <a:extLst>
              <a:ext uri="{FF2B5EF4-FFF2-40B4-BE49-F238E27FC236}">
                <a16:creationId xmlns:a16="http://schemas.microsoft.com/office/drawing/2014/main" id="{5E806EE3-DCC3-C254-FFF0-B6E2412872ED}"/>
              </a:ext>
            </a:extLst>
          </p:cNvPr>
          <p:cNvSpPr>
            <a:spLocks noGrp="1" noChangeArrowheads="1"/>
          </p:cNvSpPr>
          <p:nvPr>
            <p:ph type="body" idx="1"/>
          </p:nvPr>
        </p:nvSpPr>
        <p:spPr bwMode="auto">
          <a:xfrm>
            <a:off x="1339971" y="3239005"/>
            <a:ext cx="7243261" cy="3082280"/>
          </a:xfrm>
          <a:prstGeom prst="rect">
            <a:avLst/>
          </a:prstGeom>
          <a:solidFill>
            <a:srgbClr val="FFFFFF"/>
          </a:solidFill>
          <a:ln>
            <a:solidFill>
              <a:srgbClr val="000000"/>
            </a:solidFill>
            <a:miter lim="800000"/>
            <a:headEnd/>
            <a:tailEnd/>
          </a:ln>
        </p:spPr>
        <p:txBody>
          <a:bodyPr lIns="91531" tIns="45766" rIns="91531" bIns="45766"/>
          <a:lstStyle/>
          <a:p>
            <a:endParaRPr lang="es-ES" altLang="es-ES"/>
          </a:p>
        </p:txBody>
      </p:sp>
    </p:spTree>
    <p:extLst>
      <p:ext uri="{BB962C8B-B14F-4D97-AF65-F5344CB8AC3E}">
        <p14:creationId xmlns:p14="http://schemas.microsoft.com/office/powerpoint/2010/main" val="11478577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L’impact de l’action sur la réduction du NTU : Sur base de l’analyse d’impact réalisée au travers de l’enquête en ligne envoyée aux principaux participants du projet.</a:t>
            </a:r>
          </a:p>
          <a:p>
            <a:r>
              <a:rPr lang="fr-FR"/>
              <a:t>Le niveau de faisabilité de l’action : Sur base de l’analyse de faisabilité réalisée avec le management de la DG HAN.</a:t>
            </a:r>
          </a:p>
          <a:p>
            <a:r>
              <a:rPr lang="fr-FR"/>
              <a:t>Si une action a déjà été entamée ou programmée : Une série des actions ont déjà été entamée par les équipes ou sont en cours de discussion pour une programmation rapide.</a:t>
            </a:r>
          </a:p>
          <a:p>
            <a:r>
              <a:rPr lang="fr-FR"/>
              <a:t>Les différentes dépendances existantes entre les actions : Si une action doit être réalisée avant d’entamer une autre action.</a:t>
            </a:r>
          </a:p>
          <a:p>
            <a:r>
              <a:rPr lang="fr-FR"/>
              <a:t>Une estimation de la durée de réalisation de l’action : Le planning propose une estimation de la durée de l’action, cependant celle-ci peut varier en fonction d’une série de critères.</a:t>
            </a:r>
          </a:p>
          <a:p>
            <a:endParaRPr lang="fr-BE"/>
          </a:p>
        </p:txBody>
      </p:sp>
    </p:spTree>
    <p:extLst>
      <p:ext uri="{BB962C8B-B14F-4D97-AF65-F5344CB8AC3E}">
        <p14:creationId xmlns:p14="http://schemas.microsoft.com/office/powerpoint/2010/main" val="20924209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1914791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C019F-9042-06E7-EAB7-BD64C253AF1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C872A03-B100-CD15-75B6-A78C98A463F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CE3843E-3EA5-51ED-D259-48FEA66314E1}"/>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607034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0494913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1658537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2699719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36F76-2B03-8205-3B29-86253F85315B}"/>
            </a:ext>
          </a:extLst>
        </p:cNvPr>
        <p:cNvGrpSpPr/>
        <p:nvPr/>
      </p:nvGrpSpPr>
      <p:grpSpPr>
        <a:xfrm>
          <a:off x="0" y="0"/>
          <a:ext cx="0" cy="0"/>
          <a:chOff x="0" y="0"/>
          <a:chExt cx="0" cy="0"/>
        </a:xfrm>
      </p:grpSpPr>
      <p:sp>
        <p:nvSpPr>
          <p:cNvPr id="131074" name="Rectangle 2">
            <a:extLst>
              <a:ext uri="{FF2B5EF4-FFF2-40B4-BE49-F238E27FC236}">
                <a16:creationId xmlns:a16="http://schemas.microsoft.com/office/drawing/2014/main" id="{F9304D90-A8D4-8DF5-92C2-82DD0FED0CA4}"/>
              </a:ext>
            </a:extLst>
          </p:cNvPr>
          <p:cNvSpPr>
            <a:spLocks noGrp="1" noRot="1" noChangeAspect="1" noChangeArrowheads="1"/>
          </p:cNvSpPr>
          <p:nvPr>
            <p:ph type="sldImg"/>
          </p:nvPr>
        </p:nvSpPr>
        <p:spPr bwMode="auto">
          <a:xfrm>
            <a:off x="3114675" y="522288"/>
            <a:ext cx="3697288" cy="2560637"/>
          </a:xfrm>
          <a:prstGeom prst="rect">
            <a:avLst/>
          </a:prstGeom>
          <a:solidFill>
            <a:srgbClr val="FFFFFF"/>
          </a:solidFill>
          <a:ln>
            <a:solidFill>
              <a:srgbClr val="000000"/>
            </a:solidFill>
            <a:miter lim="800000"/>
            <a:headEnd/>
            <a:tailEnd/>
          </a:ln>
        </p:spPr>
      </p:sp>
      <p:sp>
        <p:nvSpPr>
          <p:cNvPr id="131075" name="Rectangle 3">
            <a:extLst>
              <a:ext uri="{FF2B5EF4-FFF2-40B4-BE49-F238E27FC236}">
                <a16:creationId xmlns:a16="http://schemas.microsoft.com/office/drawing/2014/main" id="{77364CF9-CA62-BD0A-A770-6351FD86B528}"/>
              </a:ext>
            </a:extLst>
          </p:cNvPr>
          <p:cNvSpPr>
            <a:spLocks noGrp="1" noChangeArrowheads="1"/>
          </p:cNvSpPr>
          <p:nvPr>
            <p:ph type="body" idx="1"/>
          </p:nvPr>
        </p:nvSpPr>
        <p:spPr bwMode="auto">
          <a:xfrm>
            <a:off x="1339971" y="3239005"/>
            <a:ext cx="7243261" cy="3082280"/>
          </a:xfrm>
          <a:prstGeom prst="rect">
            <a:avLst/>
          </a:prstGeom>
          <a:solidFill>
            <a:srgbClr val="FFFFFF"/>
          </a:solidFill>
          <a:ln>
            <a:solidFill>
              <a:srgbClr val="000000"/>
            </a:solidFill>
            <a:miter lim="800000"/>
            <a:headEnd/>
            <a:tailEnd/>
          </a:ln>
        </p:spPr>
        <p:txBody>
          <a:bodyPr lIns="91531" tIns="45766" rIns="91531" bIns="45766"/>
          <a:lstStyle/>
          <a:p>
            <a:endParaRPr lang="es-ES" altLang="es-ES"/>
          </a:p>
        </p:txBody>
      </p:sp>
    </p:spTree>
    <p:extLst>
      <p:ext uri="{BB962C8B-B14F-4D97-AF65-F5344CB8AC3E}">
        <p14:creationId xmlns:p14="http://schemas.microsoft.com/office/powerpoint/2010/main" val="8981366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68691-13EA-FC0A-6262-E8A1946367BE}"/>
            </a:ext>
          </a:extLst>
        </p:cNvPr>
        <p:cNvGrpSpPr/>
        <p:nvPr/>
      </p:nvGrpSpPr>
      <p:grpSpPr>
        <a:xfrm>
          <a:off x="0" y="0"/>
          <a:ext cx="0" cy="0"/>
          <a:chOff x="0" y="0"/>
          <a:chExt cx="0" cy="0"/>
        </a:xfrm>
      </p:grpSpPr>
      <p:sp>
        <p:nvSpPr>
          <p:cNvPr id="131074" name="Rectangle 2">
            <a:extLst>
              <a:ext uri="{FF2B5EF4-FFF2-40B4-BE49-F238E27FC236}">
                <a16:creationId xmlns:a16="http://schemas.microsoft.com/office/drawing/2014/main" id="{5B6DD7A2-03FC-C96D-47C2-766E009507FE}"/>
              </a:ext>
            </a:extLst>
          </p:cNvPr>
          <p:cNvSpPr>
            <a:spLocks noGrp="1" noRot="1" noChangeAspect="1" noChangeArrowheads="1"/>
          </p:cNvSpPr>
          <p:nvPr>
            <p:ph type="sldImg"/>
          </p:nvPr>
        </p:nvSpPr>
        <p:spPr bwMode="auto">
          <a:xfrm>
            <a:off x="3114675" y="522288"/>
            <a:ext cx="3697288" cy="2560637"/>
          </a:xfrm>
          <a:prstGeom prst="rect">
            <a:avLst/>
          </a:prstGeom>
          <a:solidFill>
            <a:srgbClr val="FFFFFF"/>
          </a:solidFill>
          <a:ln>
            <a:solidFill>
              <a:srgbClr val="000000"/>
            </a:solidFill>
            <a:miter lim="800000"/>
            <a:headEnd/>
            <a:tailEnd/>
          </a:ln>
        </p:spPr>
      </p:sp>
      <p:sp>
        <p:nvSpPr>
          <p:cNvPr id="131075" name="Rectangle 3">
            <a:extLst>
              <a:ext uri="{FF2B5EF4-FFF2-40B4-BE49-F238E27FC236}">
                <a16:creationId xmlns:a16="http://schemas.microsoft.com/office/drawing/2014/main" id="{5D40E375-A066-0276-6FBE-19B438AE7AAB}"/>
              </a:ext>
            </a:extLst>
          </p:cNvPr>
          <p:cNvSpPr>
            <a:spLocks noGrp="1" noChangeArrowheads="1"/>
          </p:cNvSpPr>
          <p:nvPr>
            <p:ph type="body" idx="1"/>
          </p:nvPr>
        </p:nvSpPr>
        <p:spPr bwMode="auto">
          <a:xfrm>
            <a:off x="1339971" y="3239005"/>
            <a:ext cx="7243261" cy="3082280"/>
          </a:xfrm>
          <a:prstGeom prst="rect">
            <a:avLst/>
          </a:prstGeom>
          <a:solidFill>
            <a:srgbClr val="FFFFFF"/>
          </a:solidFill>
          <a:ln>
            <a:solidFill>
              <a:srgbClr val="000000"/>
            </a:solidFill>
            <a:miter lim="800000"/>
            <a:headEnd/>
            <a:tailEnd/>
          </a:ln>
        </p:spPr>
        <p:txBody>
          <a:bodyPr lIns="91531" tIns="45766" rIns="91531" bIns="45766"/>
          <a:lstStyle/>
          <a:p>
            <a:endParaRPr lang="es-ES" altLang="es-ES"/>
          </a:p>
        </p:txBody>
      </p:sp>
    </p:spTree>
    <p:extLst>
      <p:ext uri="{BB962C8B-B14F-4D97-AF65-F5344CB8AC3E}">
        <p14:creationId xmlns:p14="http://schemas.microsoft.com/office/powerpoint/2010/main" val="1531603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031A1-3D78-22EE-19CD-7EA7E3ACD3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5CF5DD-96C5-FA69-1389-A7153AE4A8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C98380-8046-20BD-C9ED-35B9F9FE4951}"/>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9497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70062-D3F1-F2A5-E03F-7A5A56410B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9638C8-833B-14DD-8EB0-C5C5552F6A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33612A-BE15-ABCC-0EF7-1446E054546B}"/>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654236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D6A34-628A-312E-3695-3D61CCE052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2CEF1D-F662-6625-BB2F-BDD7503E5E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32E6EC-08AE-AE8F-1A46-16F4564C0367}"/>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445369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BDA38-9B0E-CB73-D297-5EA8BBEC988F}"/>
            </a:ext>
          </a:extLst>
        </p:cNvPr>
        <p:cNvGrpSpPr/>
        <p:nvPr/>
      </p:nvGrpSpPr>
      <p:grpSpPr>
        <a:xfrm>
          <a:off x="0" y="0"/>
          <a:ext cx="0" cy="0"/>
          <a:chOff x="0" y="0"/>
          <a:chExt cx="0" cy="0"/>
        </a:xfrm>
      </p:grpSpPr>
      <p:sp>
        <p:nvSpPr>
          <p:cNvPr id="131074" name="Rectangle 2">
            <a:extLst>
              <a:ext uri="{FF2B5EF4-FFF2-40B4-BE49-F238E27FC236}">
                <a16:creationId xmlns:a16="http://schemas.microsoft.com/office/drawing/2014/main" id="{DD1BCCDC-5DFA-48AF-FBB4-C732396FACBD}"/>
              </a:ext>
            </a:extLst>
          </p:cNvPr>
          <p:cNvSpPr>
            <a:spLocks noGrp="1" noRot="1" noChangeAspect="1" noChangeArrowheads="1"/>
          </p:cNvSpPr>
          <p:nvPr>
            <p:ph type="sldImg"/>
          </p:nvPr>
        </p:nvSpPr>
        <p:spPr bwMode="auto">
          <a:xfrm>
            <a:off x="3114675" y="522288"/>
            <a:ext cx="3697288" cy="2560637"/>
          </a:xfrm>
          <a:prstGeom prst="rect">
            <a:avLst/>
          </a:prstGeom>
          <a:solidFill>
            <a:srgbClr val="FFFFFF"/>
          </a:solidFill>
          <a:ln>
            <a:solidFill>
              <a:srgbClr val="000000"/>
            </a:solidFill>
            <a:miter lim="800000"/>
            <a:headEnd/>
            <a:tailEnd/>
          </a:ln>
        </p:spPr>
      </p:sp>
      <p:sp>
        <p:nvSpPr>
          <p:cNvPr id="131075" name="Rectangle 3">
            <a:extLst>
              <a:ext uri="{FF2B5EF4-FFF2-40B4-BE49-F238E27FC236}">
                <a16:creationId xmlns:a16="http://schemas.microsoft.com/office/drawing/2014/main" id="{3E7464BB-0573-8C43-CFA2-5627784022EE}"/>
              </a:ext>
            </a:extLst>
          </p:cNvPr>
          <p:cNvSpPr>
            <a:spLocks noGrp="1" noChangeArrowheads="1"/>
          </p:cNvSpPr>
          <p:nvPr>
            <p:ph type="body" idx="1"/>
          </p:nvPr>
        </p:nvSpPr>
        <p:spPr bwMode="auto">
          <a:xfrm>
            <a:off x="1339971" y="3239005"/>
            <a:ext cx="7243261" cy="3082280"/>
          </a:xfrm>
          <a:prstGeom prst="rect">
            <a:avLst/>
          </a:prstGeom>
          <a:solidFill>
            <a:srgbClr val="FFFFFF"/>
          </a:solidFill>
          <a:ln>
            <a:solidFill>
              <a:srgbClr val="000000"/>
            </a:solidFill>
            <a:miter lim="800000"/>
            <a:headEnd/>
            <a:tailEnd/>
          </a:ln>
        </p:spPr>
        <p:txBody>
          <a:bodyPr lIns="91531" tIns="45766" rIns="91531" bIns="45766"/>
          <a:lstStyle/>
          <a:p>
            <a:endParaRPr lang="es-ES" altLang="es-ES"/>
          </a:p>
        </p:txBody>
      </p:sp>
    </p:spTree>
    <p:extLst>
      <p:ext uri="{BB962C8B-B14F-4D97-AF65-F5344CB8AC3E}">
        <p14:creationId xmlns:p14="http://schemas.microsoft.com/office/powerpoint/2010/main" val="3663943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C71D8-4B5A-504E-F9BA-14371749DE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CC379E-B83D-6D6C-1605-3E884876A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3879AD-72E1-3F5A-E746-35B66C762DEB}"/>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175115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noProof="0"/>
              <a:t>Haga clic para modificar el estilo de título del patrón</a:t>
            </a:r>
            <a:endParaRPr lang="fr-FR" noProof="0"/>
          </a:p>
        </p:txBody>
      </p:sp>
      <p:sp>
        <p:nvSpPr>
          <p:cNvPr id="3" name="Marcador de contenido 2"/>
          <p:cNvSpPr>
            <a:spLocks noGrp="1"/>
          </p:cNvSpPr>
          <p:nvPr>
            <p:ph idx="1" hasCustomPrompt="1"/>
          </p:nvPr>
        </p:nvSpPr>
        <p:spPr/>
        <p:txBody>
          <a:bodyPr/>
          <a:lstStyle>
            <a:lvl3pPr>
              <a:buSzPct val="80000"/>
              <a:defRPr/>
            </a:lvl3pPr>
          </a:lstStyle>
          <a:p>
            <a:pPr lvl="0"/>
            <a:r>
              <a:rPr lang="es-ES"/>
              <a:t>Editar el estilo de texto del patrón</a:t>
            </a:r>
          </a:p>
          <a:p>
            <a:pPr lvl="1"/>
            <a:r>
              <a:rPr lang="es-ES"/>
              <a:t>Segundo nivel</a:t>
            </a:r>
          </a:p>
          <a:p>
            <a:pPr lvl="2"/>
            <a:r>
              <a:rPr lang="es-ES"/>
              <a:t>Tercer nivel</a:t>
            </a:r>
          </a:p>
        </p:txBody>
      </p:sp>
    </p:spTree>
    <p:extLst>
      <p:ext uri="{BB962C8B-B14F-4D97-AF65-F5344CB8AC3E}">
        <p14:creationId xmlns:p14="http://schemas.microsoft.com/office/powerpoint/2010/main" val="2360571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texto y gráfico">
    <p:spTree>
      <p:nvGrpSpPr>
        <p:cNvPr id="1" name=""/>
        <p:cNvGrpSpPr/>
        <p:nvPr/>
      </p:nvGrpSpPr>
      <p:grpSpPr>
        <a:xfrm>
          <a:off x="0" y="0"/>
          <a:ext cx="0" cy="0"/>
          <a:chOff x="0" y="0"/>
          <a:chExt cx="0" cy="0"/>
        </a:xfrm>
      </p:grpSpPr>
      <p:sp>
        <p:nvSpPr>
          <p:cNvPr id="2" name="Título 1"/>
          <p:cNvSpPr>
            <a:spLocks noGrp="1"/>
          </p:cNvSpPr>
          <p:nvPr>
            <p:ph type="title"/>
          </p:nvPr>
        </p:nvSpPr>
        <p:spPr>
          <a:xfrm>
            <a:off x="495656" y="490330"/>
            <a:ext cx="8957907" cy="874644"/>
          </a:xfrm>
        </p:spPr>
        <p:txBody>
          <a:bodyPr/>
          <a:lstStyle/>
          <a:p>
            <a:r>
              <a:rPr lang="es-ES" noProof="0"/>
              <a:t>Haga clic para modificar el estilo de título del patrón</a:t>
            </a:r>
            <a:endParaRPr lang="fr-FR" noProof="0"/>
          </a:p>
        </p:txBody>
      </p:sp>
      <p:sp>
        <p:nvSpPr>
          <p:cNvPr id="3" name="Marcador de texto 2"/>
          <p:cNvSpPr>
            <a:spLocks noGrp="1"/>
          </p:cNvSpPr>
          <p:nvPr>
            <p:ph type="body" sz="half" idx="1" hasCustomPrompt="1"/>
          </p:nvPr>
        </p:nvSpPr>
        <p:spPr>
          <a:xfrm>
            <a:off x="515721" y="1592263"/>
            <a:ext cx="4287985" cy="884858"/>
          </a:xfrm>
        </p:spPr>
        <p:txBody>
          <a:bodyPr/>
          <a:lstStyle>
            <a:lvl3pPr>
              <a:buSzPct val="80000"/>
              <a:defRPr/>
            </a:lvl3pPr>
          </a:lstStyle>
          <a:p>
            <a:pPr lvl="0"/>
            <a:r>
              <a:rPr lang="fr-FR" noProof="0" err="1"/>
              <a:t>Editar</a:t>
            </a:r>
            <a:r>
              <a:rPr lang="fr-FR" noProof="0"/>
              <a:t> el </a:t>
            </a:r>
            <a:r>
              <a:rPr lang="fr-FR" noProof="0" err="1"/>
              <a:t>estilo</a:t>
            </a:r>
            <a:r>
              <a:rPr lang="fr-FR" noProof="0"/>
              <a:t> de texto </a:t>
            </a:r>
            <a:r>
              <a:rPr lang="fr-FR" noProof="0" err="1"/>
              <a:t>del</a:t>
            </a:r>
            <a:r>
              <a:rPr lang="fr-FR" noProof="0"/>
              <a:t> </a:t>
            </a:r>
            <a:r>
              <a:rPr lang="fr-FR" noProof="0" err="1"/>
              <a:t>patrón</a:t>
            </a:r>
            <a:endParaRPr lang="fr-FR" noProof="0"/>
          </a:p>
          <a:p>
            <a:pPr lvl="1"/>
            <a:r>
              <a:rPr lang="fr-FR" noProof="0" err="1"/>
              <a:t>Segundo</a:t>
            </a:r>
            <a:r>
              <a:rPr lang="fr-FR" noProof="0"/>
              <a:t> </a:t>
            </a:r>
            <a:r>
              <a:rPr lang="fr-FR" noProof="0" err="1"/>
              <a:t>nivel</a:t>
            </a:r>
            <a:endParaRPr lang="fr-FR" noProof="0"/>
          </a:p>
          <a:p>
            <a:pPr lvl="2"/>
            <a:r>
              <a:rPr lang="fr-FR" noProof="0"/>
              <a:t>Tercer </a:t>
            </a:r>
            <a:r>
              <a:rPr lang="fr-FR" noProof="0" err="1"/>
              <a:t>nivel</a:t>
            </a:r>
            <a:endParaRPr lang="fr-FR" noProof="0"/>
          </a:p>
        </p:txBody>
      </p:sp>
      <p:sp>
        <p:nvSpPr>
          <p:cNvPr id="5" name="Marcador de texto 2"/>
          <p:cNvSpPr>
            <a:spLocks noGrp="1"/>
          </p:cNvSpPr>
          <p:nvPr>
            <p:ph type="body" sz="half" idx="10" hasCustomPrompt="1"/>
          </p:nvPr>
        </p:nvSpPr>
        <p:spPr>
          <a:xfrm>
            <a:off x="5165577" y="1592263"/>
            <a:ext cx="4287985" cy="884858"/>
          </a:xfrm>
        </p:spPr>
        <p:txBody>
          <a:bodyPr/>
          <a:lstStyle>
            <a:lvl3pPr>
              <a:buSzPct val="80000"/>
              <a:defRPr/>
            </a:lvl3pPr>
          </a:lstStyle>
          <a:p>
            <a:pPr lvl="0"/>
            <a:r>
              <a:rPr lang="fr-FR" noProof="0" err="1"/>
              <a:t>Editar</a:t>
            </a:r>
            <a:r>
              <a:rPr lang="fr-FR" noProof="0"/>
              <a:t> el </a:t>
            </a:r>
            <a:r>
              <a:rPr lang="fr-FR" noProof="0" err="1"/>
              <a:t>estilo</a:t>
            </a:r>
            <a:r>
              <a:rPr lang="fr-FR" noProof="0"/>
              <a:t> de texto </a:t>
            </a:r>
            <a:r>
              <a:rPr lang="fr-FR" noProof="0" err="1"/>
              <a:t>del</a:t>
            </a:r>
            <a:r>
              <a:rPr lang="fr-FR" noProof="0"/>
              <a:t> </a:t>
            </a:r>
            <a:r>
              <a:rPr lang="fr-FR" noProof="0" err="1"/>
              <a:t>patrón</a:t>
            </a:r>
            <a:endParaRPr lang="fr-FR" noProof="0"/>
          </a:p>
          <a:p>
            <a:pPr lvl="1"/>
            <a:r>
              <a:rPr lang="fr-FR" noProof="0" err="1"/>
              <a:t>Segundo</a:t>
            </a:r>
            <a:r>
              <a:rPr lang="fr-FR" noProof="0"/>
              <a:t> </a:t>
            </a:r>
            <a:r>
              <a:rPr lang="fr-FR" noProof="0" err="1"/>
              <a:t>nivel</a:t>
            </a:r>
            <a:endParaRPr lang="fr-FR" noProof="0"/>
          </a:p>
          <a:p>
            <a:pPr lvl="2"/>
            <a:r>
              <a:rPr lang="fr-FR" noProof="0"/>
              <a:t>Tercer </a:t>
            </a:r>
            <a:r>
              <a:rPr lang="fr-FR" noProof="0" err="1"/>
              <a:t>nivel</a:t>
            </a:r>
            <a:endParaRPr lang="fr-FR" noProof="0"/>
          </a:p>
        </p:txBody>
      </p:sp>
    </p:spTree>
    <p:extLst>
      <p:ext uri="{BB962C8B-B14F-4D97-AF65-F5344CB8AC3E}">
        <p14:creationId xmlns:p14="http://schemas.microsoft.com/office/powerpoint/2010/main" val="265537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noProof="0"/>
              <a:t>Haga clic para modificar el estilo de título del patrón</a:t>
            </a:r>
            <a:endParaRPr lang="fr-FR" noProof="0"/>
          </a:p>
        </p:txBody>
      </p:sp>
      <p:sp>
        <p:nvSpPr>
          <p:cNvPr id="3" name="Marcador de contenido 2"/>
          <p:cNvSpPr>
            <a:spLocks noGrp="1"/>
          </p:cNvSpPr>
          <p:nvPr>
            <p:ph idx="1" hasCustomPrompt="1"/>
          </p:nvPr>
        </p:nvSpPr>
        <p:spPr>
          <a:xfrm>
            <a:off x="512749" y="1623182"/>
            <a:ext cx="4290957" cy="884858"/>
          </a:xfrm>
        </p:spPr>
        <p:txBody>
          <a:bodyPr/>
          <a:lstStyle>
            <a:lvl3pPr>
              <a:buSzPct val="80000"/>
              <a:defRPr/>
            </a:lvl3pPr>
          </a:lstStyle>
          <a:p>
            <a:pPr lvl="0"/>
            <a:r>
              <a:rPr lang="fr-FR" noProof="0" err="1"/>
              <a:t>Editar</a:t>
            </a:r>
            <a:r>
              <a:rPr lang="fr-FR" noProof="0"/>
              <a:t> el </a:t>
            </a:r>
            <a:r>
              <a:rPr lang="fr-FR" noProof="0" err="1"/>
              <a:t>estilo</a:t>
            </a:r>
            <a:r>
              <a:rPr lang="fr-FR" noProof="0"/>
              <a:t> de texto </a:t>
            </a:r>
            <a:r>
              <a:rPr lang="fr-FR" noProof="0" err="1"/>
              <a:t>del</a:t>
            </a:r>
            <a:r>
              <a:rPr lang="fr-FR" noProof="0"/>
              <a:t> </a:t>
            </a:r>
            <a:r>
              <a:rPr lang="fr-FR" noProof="0" err="1"/>
              <a:t>patrón</a:t>
            </a:r>
            <a:endParaRPr lang="fr-FR" noProof="0"/>
          </a:p>
          <a:p>
            <a:pPr lvl="1"/>
            <a:r>
              <a:rPr lang="fr-FR" noProof="0" err="1"/>
              <a:t>Segundo</a:t>
            </a:r>
            <a:r>
              <a:rPr lang="fr-FR" noProof="0"/>
              <a:t> </a:t>
            </a:r>
            <a:r>
              <a:rPr lang="fr-FR" noProof="0" err="1"/>
              <a:t>nivel</a:t>
            </a:r>
            <a:endParaRPr lang="fr-FR" noProof="0"/>
          </a:p>
          <a:p>
            <a:pPr lvl="2"/>
            <a:r>
              <a:rPr lang="fr-FR" noProof="0"/>
              <a:t>Tercer </a:t>
            </a:r>
            <a:r>
              <a:rPr lang="fr-FR" noProof="0" err="1"/>
              <a:t>nivel</a:t>
            </a:r>
            <a:endParaRPr lang="fr-FR" noProof="0"/>
          </a:p>
        </p:txBody>
      </p:sp>
    </p:spTree>
    <p:extLst>
      <p:ext uri="{BB962C8B-B14F-4D97-AF65-F5344CB8AC3E}">
        <p14:creationId xmlns:p14="http://schemas.microsoft.com/office/powerpoint/2010/main" val="2782698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463826"/>
            <a:ext cx="8915400" cy="953812"/>
          </a:xfrm>
        </p:spPr>
        <p:txBody>
          <a:bodyPr/>
          <a:lstStyle>
            <a:lvl1pPr>
              <a:defRPr/>
            </a:lvl1pPr>
          </a:lstStyle>
          <a:p>
            <a:r>
              <a:rPr lang="es-ES" noProof="0"/>
              <a:t>Haga clic para modificar el estilo de título del patrón</a:t>
            </a:r>
            <a:endParaRPr lang="fr-FR" noProof="0"/>
          </a:p>
        </p:txBody>
      </p:sp>
      <p:sp>
        <p:nvSpPr>
          <p:cNvPr id="3" name="2 Marcador de texto"/>
          <p:cNvSpPr>
            <a:spLocks noGrp="1"/>
          </p:cNvSpPr>
          <p:nvPr>
            <p:ph type="body" idx="1"/>
          </p:nvPr>
        </p:nvSpPr>
        <p:spPr>
          <a:xfrm>
            <a:off x="495300" y="1592263"/>
            <a:ext cx="4308406" cy="582612"/>
          </a:xfrm>
        </p:spPr>
        <p:txBody>
          <a:bodyPr anchor="t">
            <a:noAutofit/>
          </a:bodyPr>
          <a:lstStyle>
            <a:lvl1pPr marL="0" indent="0">
              <a:buNone/>
              <a:defRPr sz="1600" b="1">
                <a:solidFill>
                  <a:srgbClr val="80234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noProof="0"/>
              <a:t>Haga clic para modificar los estilos de texto del patrón</a:t>
            </a:r>
          </a:p>
        </p:txBody>
      </p:sp>
      <p:sp>
        <p:nvSpPr>
          <p:cNvPr id="4" name="3 Marcador de contenido"/>
          <p:cNvSpPr>
            <a:spLocks noGrp="1"/>
          </p:cNvSpPr>
          <p:nvPr>
            <p:ph sz="half" idx="2"/>
          </p:nvPr>
        </p:nvSpPr>
        <p:spPr>
          <a:xfrm>
            <a:off x="495300" y="2174875"/>
            <a:ext cx="4308406" cy="1847685"/>
          </a:xfrm>
        </p:spPr>
        <p:txBody>
          <a:bodyPr>
            <a:noAutofit/>
          </a:bodyPr>
          <a:lstStyle>
            <a:lvl1pPr>
              <a:defRPr sz="1600"/>
            </a:lvl1pPr>
            <a:lvl2pPr>
              <a:defRPr sz="1600"/>
            </a:lvl2pPr>
            <a:lvl3pPr>
              <a:buSzPct val="80000"/>
              <a:defRPr sz="1600"/>
            </a:lvl3pPr>
            <a:lvl4pPr>
              <a:defRPr sz="1600"/>
            </a:lvl4pPr>
            <a:lvl5pPr>
              <a:defRPr sz="1600"/>
            </a:lvl5pPr>
            <a:lvl6pPr>
              <a:defRPr sz="1600"/>
            </a:lvl6pPr>
            <a:lvl7pPr>
              <a:defRPr sz="1600"/>
            </a:lvl7pPr>
            <a:lvl8pPr>
              <a:defRPr sz="1600"/>
            </a:lvl8pPr>
            <a:lvl9pPr>
              <a:defRPr sz="1600"/>
            </a:lvl9pPr>
          </a:lstStyle>
          <a:p>
            <a:pPr lvl="0"/>
            <a:r>
              <a:rPr lang="es-ES" noProof="0"/>
              <a:t>Haga clic para modificar los estilos de texto del patrón</a:t>
            </a:r>
          </a:p>
          <a:p>
            <a:pPr lvl="1"/>
            <a:r>
              <a:rPr lang="es-ES" noProof="0"/>
              <a:t>Segundo nivel</a:t>
            </a:r>
          </a:p>
          <a:p>
            <a:pPr lvl="2"/>
            <a:r>
              <a:rPr lang="es-ES" noProof="0"/>
              <a:t>Tercer nivel</a:t>
            </a:r>
          </a:p>
        </p:txBody>
      </p:sp>
      <p:sp>
        <p:nvSpPr>
          <p:cNvPr id="5" name="4 Marcador de texto"/>
          <p:cNvSpPr>
            <a:spLocks noGrp="1"/>
          </p:cNvSpPr>
          <p:nvPr>
            <p:ph type="body" sz="quarter" idx="3"/>
          </p:nvPr>
        </p:nvSpPr>
        <p:spPr>
          <a:xfrm>
            <a:off x="5032375" y="1592263"/>
            <a:ext cx="4378325" cy="582612"/>
          </a:xfrm>
        </p:spPr>
        <p:txBody>
          <a:bodyPr anchor="t">
            <a:noAutofit/>
          </a:bodyPr>
          <a:lstStyle>
            <a:lvl1pPr marL="0" indent="0">
              <a:buNone/>
              <a:defRPr sz="1600" b="1">
                <a:solidFill>
                  <a:srgbClr val="80234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noProof="0"/>
              <a:t>Haga clic para modificar los estilos de texto del patrón</a:t>
            </a:r>
          </a:p>
        </p:txBody>
      </p:sp>
      <p:sp>
        <p:nvSpPr>
          <p:cNvPr id="6" name="5 Marcador de contenido"/>
          <p:cNvSpPr>
            <a:spLocks noGrp="1"/>
          </p:cNvSpPr>
          <p:nvPr>
            <p:ph sz="quarter" idx="4"/>
          </p:nvPr>
        </p:nvSpPr>
        <p:spPr>
          <a:xfrm>
            <a:off x="5032375" y="2174875"/>
            <a:ext cx="4378325" cy="1847685"/>
          </a:xfrm>
        </p:spPr>
        <p:txBody>
          <a:bodyPr>
            <a:noAutofit/>
          </a:bodyPr>
          <a:lstStyle>
            <a:lvl1pPr>
              <a:defRPr sz="1600"/>
            </a:lvl1pPr>
            <a:lvl2pPr>
              <a:defRPr sz="1600"/>
            </a:lvl2pPr>
            <a:lvl3pPr>
              <a:buSzPct val="80000"/>
              <a:defRPr sz="1600"/>
            </a:lvl3pPr>
            <a:lvl4pPr>
              <a:defRPr sz="1600"/>
            </a:lvl4pPr>
            <a:lvl5pPr>
              <a:defRPr sz="1600"/>
            </a:lvl5pPr>
            <a:lvl6pPr>
              <a:defRPr sz="1600"/>
            </a:lvl6pPr>
            <a:lvl7pPr>
              <a:defRPr sz="1600"/>
            </a:lvl7pPr>
            <a:lvl8pPr>
              <a:defRPr sz="1600"/>
            </a:lvl8pPr>
            <a:lvl9pPr>
              <a:defRPr sz="1600"/>
            </a:lvl9pPr>
          </a:lstStyle>
          <a:p>
            <a:pPr lvl="0"/>
            <a:r>
              <a:rPr lang="es-ES" noProof="0"/>
              <a:t>Haga clic para modificar los estilos de texto del patrón</a:t>
            </a:r>
          </a:p>
          <a:p>
            <a:pPr lvl="1"/>
            <a:r>
              <a:rPr lang="es-ES" noProof="0"/>
              <a:t>Segundo nivel</a:t>
            </a:r>
          </a:p>
          <a:p>
            <a:pPr lvl="2"/>
            <a:r>
              <a:rPr lang="es-ES" noProof="0"/>
              <a:t>Tercer nivel</a:t>
            </a:r>
          </a:p>
        </p:txBody>
      </p:sp>
    </p:spTree>
    <p:extLst>
      <p:ext uri="{BB962C8B-B14F-4D97-AF65-F5344CB8AC3E}">
        <p14:creationId xmlns:p14="http://schemas.microsoft.com/office/powerpoint/2010/main" val="2938563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515386" y="2906713"/>
            <a:ext cx="8420100" cy="843652"/>
          </a:xfrm>
        </p:spPr>
        <p:txBody>
          <a:bodyPr anchor="t">
            <a:noAutofit/>
          </a:bodyPr>
          <a:lstStyle>
            <a:lvl1pPr marL="0" indent="0">
              <a:buNone/>
              <a:defRPr sz="22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noProof="0"/>
              <a:t>Haga clic para modificar los estilos de texto del patrón</a:t>
            </a:r>
          </a:p>
        </p:txBody>
      </p:sp>
    </p:spTree>
    <p:extLst>
      <p:ext uri="{BB962C8B-B14F-4D97-AF65-F5344CB8AC3E}">
        <p14:creationId xmlns:p14="http://schemas.microsoft.com/office/powerpoint/2010/main" val="3820887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4202" y="516835"/>
            <a:ext cx="8943869" cy="808382"/>
          </a:xfrm>
        </p:spPr>
        <p:txBody>
          <a:bodyPr/>
          <a:lstStyle/>
          <a:p>
            <a:r>
              <a:rPr lang="es-ES" noProof="0"/>
              <a:t>Haga clic para modificar el estilo de título del patrón</a:t>
            </a:r>
            <a:endParaRPr lang="fr-FR" noProof="0"/>
          </a:p>
        </p:txBody>
      </p:sp>
    </p:spTree>
    <p:extLst>
      <p:ext uri="{BB962C8B-B14F-4D97-AF65-F5344CB8AC3E}">
        <p14:creationId xmlns:p14="http://schemas.microsoft.com/office/powerpoint/2010/main" val="8377836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512749" y="502271"/>
            <a:ext cx="8935322" cy="889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fr-FR" altLang="es-ES" noProof="0" err="1"/>
              <a:t>Title</a:t>
            </a:r>
            <a:r>
              <a:rPr lang="fr-FR" altLang="es-ES" noProof="0"/>
              <a:t> Is 22 Pt Bold for 1 – 2 </a:t>
            </a:r>
          </a:p>
        </p:txBody>
      </p:sp>
      <p:sp>
        <p:nvSpPr>
          <p:cNvPr id="1029" name="Rectangle 5"/>
          <p:cNvSpPr>
            <a:spLocks noGrp="1" noChangeArrowheads="1"/>
          </p:cNvSpPr>
          <p:nvPr>
            <p:ph type="body" idx="1"/>
          </p:nvPr>
        </p:nvSpPr>
        <p:spPr bwMode="auto">
          <a:xfrm>
            <a:off x="512749" y="1623183"/>
            <a:ext cx="8938900" cy="884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fr-FR" altLang="es-ES" noProof="0"/>
              <a:t>First </a:t>
            </a:r>
            <a:r>
              <a:rPr lang="fr-FR" altLang="es-ES" noProof="0" err="1"/>
              <a:t>Level</a:t>
            </a:r>
            <a:r>
              <a:rPr lang="fr-FR" altLang="es-ES" noProof="0"/>
              <a:t>, 16-pt </a:t>
            </a:r>
            <a:r>
              <a:rPr lang="fr-FR" altLang="es-ES" noProof="0" err="1"/>
              <a:t>bold</a:t>
            </a:r>
            <a:endParaRPr lang="fr-FR" altLang="es-ES" noProof="0"/>
          </a:p>
          <a:p>
            <a:pPr lvl="1"/>
            <a:r>
              <a:rPr lang="fr-FR" altLang="es-ES" noProof="0"/>
              <a:t>Second </a:t>
            </a:r>
            <a:r>
              <a:rPr lang="fr-FR" altLang="es-ES" noProof="0" err="1"/>
              <a:t>Level</a:t>
            </a:r>
            <a:r>
              <a:rPr lang="fr-FR" altLang="es-ES" noProof="0"/>
              <a:t>, 16-pt reg</a:t>
            </a:r>
          </a:p>
          <a:p>
            <a:pPr lvl="2"/>
            <a:r>
              <a:rPr lang="fr-FR" altLang="es-ES" noProof="0" err="1"/>
              <a:t>Third</a:t>
            </a:r>
            <a:r>
              <a:rPr lang="fr-FR" altLang="es-ES" noProof="0"/>
              <a:t> </a:t>
            </a:r>
            <a:r>
              <a:rPr lang="fr-FR" altLang="es-ES" noProof="0" err="1"/>
              <a:t>Level</a:t>
            </a:r>
            <a:r>
              <a:rPr lang="fr-FR" altLang="es-ES" noProof="0"/>
              <a:t> 16-pt reg</a:t>
            </a:r>
          </a:p>
        </p:txBody>
      </p:sp>
      <p:sp>
        <p:nvSpPr>
          <p:cNvPr id="1036" name="Line 12"/>
          <p:cNvSpPr>
            <a:spLocks noChangeShapeType="1"/>
          </p:cNvSpPr>
          <p:nvPr/>
        </p:nvSpPr>
        <p:spPr bwMode="auto">
          <a:xfrm>
            <a:off x="512748" y="6456891"/>
            <a:ext cx="8959337" cy="2"/>
          </a:xfrm>
          <a:prstGeom prst="line">
            <a:avLst/>
          </a:prstGeom>
          <a:noFill/>
          <a:ln w="6350">
            <a:solidFill>
              <a:schemeClr val="bg1">
                <a:lumMod val="75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ln w="3175">
                <a:solidFill>
                  <a:schemeClr val="bg1">
                    <a:lumMod val="65000"/>
                  </a:schemeClr>
                </a:solidFill>
              </a:ln>
            </a:endParaRPr>
          </a:p>
        </p:txBody>
      </p:sp>
      <p:sp>
        <p:nvSpPr>
          <p:cNvPr id="8" name="Text Box 33"/>
          <p:cNvSpPr txBox="1">
            <a:spLocks noChangeArrowheads="1"/>
          </p:cNvSpPr>
          <p:nvPr userDrawn="1"/>
        </p:nvSpPr>
        <p:spPr bwMode="auto">
          <a:xfrm>
            <a:off x="2789238" y="6494994"/>
            <a:ext cx="50434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49263" eaLnBrk="0" hangingPunct="0">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1pPr>
            <a:lvl2pPr marL="742950" indent="-285750" defTabSz="449263" eaLnBrk="0" hangingPunct="0">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2pPr>
            <a:lvl3pPr marL="1143000" indent="-228600" defTabSz="449263" eaLnBrk="0" hangingPunct="0">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3pPr>
            <a:lvl4pPr marL="1600200" indent="-228600" defTabSz="449263" eaLnBrk="0" hangingPunct="0">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4pPr>
            <a:lvl5pPr marL="2057400" indent="-228600" defTabSz="449263" eaLnBrk="0" hangingPunct="0">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5pPr>
            <a:lvl6pPr marL="2514600" indent="-228600" defTabSz="449263" eaLnBrk="0" fontAlgn="base" hangingPunct="0">
              <a:spcBef>
                <a:spcPct val="0"/>
              </a:spcBef>
              <a:spcAft>
                <a:spcPct val="0"/>
              </a:spcAft>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6pPr>
            <a:lvl7pPr marL="2971800" indent="-228600" defTabSz="449263" eaLnBrk="0" fontAlgn="base" hangingPunct="0">
              <a:spcBef>
                <a:spcPct val="0"/>
              </a:spcBef>
              <a:spcAft>
                <a:spcPct val="0"/>
              </a:spcAft>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7pPr>
            <a:lvl8pPr marL="3429000" indent="-228600" defTabSz="449263" eaLnBrk="0" fontAlgn="base" hangingPunct="0">
              <a:spcBef>
                <a:spcPct val="0"/>
              </a:spcBef>
              <a:spcAft>
                <a:spcPct val="0"/>
              </a:spcAft>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8pPr>
            <a:lvl9pPr marL="3886200" indent="-228600" defTabSz="449263" eaLnBrk="0" fontAlgn="base" hangingPunct="0">
              <a:spcBef>
                <a:spcPct val="0"/>
              </a:spcBef>
              <a:spcAft>
                <a:spcPct val="0"/>
              </a:spcAft>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9pPr>
          </a:lstStyle>
          <a:p>
            <a:pPr eaLnBrk="1">
              <a:buClr>
                <a:srgbClr val="000000"/>
              </a:buClr>
              <a:buSzPct val="100000"/>
              <a:buFont typeface="Times New Roman" pitchFamily="18" charset="0"/>
              <a:buNone/>
              <a:defRPr/>
            </a:pPr>
            <a:r>
              <a:rPr lang="fr-FR" altLang="es-ES" sz="800" b="0" noProof="0">
                <a:solidFill>
                  <a:srgbClr val="000000"/>
                </a:solidFill>
                <a:latin typeface="Calibri Light" panose="020F0302020204030204" pitchFamily="34" charset="0"/>
              </a:rPr>
              <a:t>SPF Sécurité Sociale</a:t>
            </a:r>
            <a:br>
              <a:rPr lang="fr-FR" altLang="es-ES" sz="800" b="0" noProof="0">
                <a:solidFill>
                  <a:srgbClr val="000000"/>
                </a:solidFill>
                <a:latin typeface="Calibri Light" panose="020F0302020204030204" pitchFamily="34" charset="0"/>
              </a:rPr>
            </a:br>
            <a:r>
              <a:rPr lang="fr-FR" altLang="es-ES" sz="800" b="0" noProof="0">
                <a:solidFill>
                  <a:srgbClr val="000000"/>
                </a:solidFill>
                <a:latin typeface="Calibri Light" panose="020F0302020204030204" pitchFamily="34" charset="0"/>
              </a:rPr>
              <a:t>FR24022 / Etude pour la DG HAN concernant les causes du non-</a:t>
            </a:r>
            <a:r>
              <a:rPr lang="fr-FR" altLang="es-ES" sz="800" b="0" noProof="0" err="1">
                <a:solidFill>
                  <a:srgbClr val="000000"/>
                </a:solidFill>
                <a:latin typeface="Calibri Light" panose="020F0302020204030204" pitchFamily="34" charset="0"/>
              </a:rPr>
              <a:t>take</a:t>
            </a:r>
            <a:r>
              <a:rPr lang="fr-FR" altLang="es-ES" sz="800" b="0" noProof="0">
                <a:solidFill>
                  <a:srgbClr val="000000"/>
                </a:solidFill>
                <a:latin typeface="Calibri Light" panose="020F0302020204030204" pitchFamily="34" charset="0"/>
              </a:rPr>
              <a:t>-up chez les personnes en situation de handicap</a:t>
            </a:r>
          </a:p>
        </p:txBody>
      </p:sp>
      <p:sp>
        <p:nvSpPr>
          <p:cNvPr id="9" name="Text Box 38"/>
          <p:cNvSpPr txBox="1">
            <a:spLocks noChangeArrowheads="1"/>
          </p:cNvSpPr>
          <p:nvPr userDrawn="1"/>
        </p:nvSpPr>
        <p:spPr bwMode="auto">
          <a:xfrm>
            <a:off x="8751360" y="6494994"/>
            <a:ext cx="7207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915988" eaLnBrk="0" hangingPunct="0">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defRPr sz="1400">
                <a:solidFill>
                  <a:schemeClr val="tx1"/>
                </a:solidFill>
                <a:latin typeface="Tahoma" panose="020B0604030504040204" pitchFamily="34" charset="0"/>
                <a:cs typeface="Arial" panose="020B0604020202020204" pitchFamily="34" charset="0"/>
              </a:defRPr>
            </a:lvl9pPr>
          </a:lstStyle>
          <a:p>
            <a:pPr algn="r" eaLnBrk="1">
              <a:lnSpc>
                <a:spcPct val="95000"/>
              </a:lnSpc>
              <a:buClr>
                <a:srgbClr val="000000"/>
              </a:buClr>
              <a:buSzPct val="100000"/>
              <a:buFont typeface="Tahoma" panose="020B0604030504040204" pitchFamily="34" charset="0"/>
              <a:buNone/>
            </a:pPr>
            <a:fld id="{6027EC6A-03E7-4D3E-B269-DF72257D2C80}" type="slidenum">
              <a:rPr lang="es-ES_tradnl" altLang="es-ES" sz="800" b="0">
                <a:solidFill>
                  <a:srgbClr val="000000"/>
                </a:solidFill>
                <a:latin typeface="Calibri Light" panose="020F0302020204030204" pitchFamily="34" charset="0"/>
              </a:rPr>
              <a:pPr algn="r" eaLnBrk="1">
                <a:lnSpc>
                  <a:spcPct val="95000"/>
                </a:lnSpc>
                <a:buClr>
                  <a:srgbClr val="000000"/>
                </a:buClr>
                <a:buSzPct val="100000"/>
                <a:buFont typeface="Tahoma" panose="020B0604030504040204" pitchFamily="34" charset="0"/>
                <a:buNone/>
              </a:pPr>
              <a:t>‹N°›</a:t>
            </a:fld>
            <a:endParaRPr lang="es-ES_tradnl" altLang="es-ES" sz="800" b="0">
              <a:solidFill>
                <a:srgbClr val="000000"/>
              </a:solidFill>
              <a:latin typeface="Calibri Light" panose="020F0302020204030204" pitchFamily="34" charset="0"/>
            </a:endParaRPr>
          </a:p>
        </p:txBody>
      </p:sp>
      <p:sp>
        <p:nvSpPr>
          <p:cNvPr id="11" name="Text Box 33"/>
          <p:cNvSpPr txBox="1">
            <a:spLocks noChangeArrowheads="1"/>
          </p:cNvSpPr>
          <p:nvPr userDrawn="1"/>
        </p:nvSpPr>
        <p:spPr bwMode="auto">
          <a:xfrm>
            <a:off x="522612" y="6494994"/>
            <a:ext cx="145785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defTabSz="449263" eaLnBrk="0" hangingPunct="0">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1pPr>
            <a:lvl2pPr marL="742950" indent="-285750" defTabSz="449263" eaLnBrk="0" hangingPunct="0">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2pPr>
            <a:lvl3pPr marL="1143000" indent="-228600" defTabSz="449263" eaLnBrk="0" hangingPunct="0">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3pPr>
            <a:lvl4pPr marL="1600200" indent="-228600" defTabSz="449263" eaLnBrk="0" hangingPunct="0">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4pPr>
            <a:lvl5pPr marL="2057400" indent="-228600" defTabSz="449263" eaLnBrk="0" hangingPunct="0">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5pPr>
            <a:lvl6pPr marL="2514600" indent="-228600" defTabSz="449263" eaLnBrk="0" fontAlgn="base" hangingPunct="0">
              <a:spcBef>
                <a:spcPct val="0"/>
              </a:spcBef>
              <a:spcAft>
                <a:spcPct val="0"/>
              </a:spcAft>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6pPr>
            <a:lvl7pPr marL="2971800" indent="-228600" defTabSz="449263" eaLnBrk="0" fontAlgn="base" hangingPunct="0">
              <a:spcBef>
                <a:spcPct val="0"/>
              </a:spcBef>
              <a:spcAft>
                <a:spcPct val="0"/>
              </a:spcAft>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7pPr>
            <a:lvl8pPr marL="3429000" indent="-228600" defTabSz="449263" eaLnBrk="0" fontAlgn="base" hangingPunct="0">
              <a:spcBef>
                <a:spcPct val="0"/>
              </a:spcBef>
              <a:spcAft>
                <a:spcPct val="0"/>
              </a:spcAft>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8pPr>
            <a:lvl9pPr marL="3886200" indent="-228600" defTabSz="449263" eaLnBrk="0" fontAlgn="base" hangingPunct="0">
              <a:spcBef>
                <a:spcPct val="0"/>
              </a:spcBef>
              <a:spcAft>
                <a:spcPct val="0"/>
              </a:spcAft>
              <a:tabLst>
                <a:tab pos="725488" algn="l"/>
                <a:tab pos="1449388" algn="l"/>
                <a:tab pos="2174875" algn="l"/>
                <a:tab pos="2898775" algn="l"/>
                <a:tab pos="3624263" algn="l"/>
                <a:tab pos="4349750" algn="l"/>
              </a:tabLst>
              <a:defRPr sz="1400">
                <a:solidFill>
                  <a:schemeClr val="tx1"/>
                </a:solidFill>
                <a:latin typeface="Tahoma" pitchFamily="34" charset="0"/>
                <a:cs typeface="Arial" charset="0"/>
              </a:defRPr>
            </a:lvl9pPr>
          </a:lstStyle>
          <a:p>
            <a:pPr eaLnBrk="1">
              <a:buClr>
                <a:srgbClr val="000000"/>
              </a:buClr>
              <a:buSzPct val="100000"/>
              <a:buFont typeface="Times New Roman" pitchFamily="18" charset="0"/>
              <a:buNone/>
              <a:defRPr/>
            </a:pPr>
            <a:r>
              <a:rPr lang="es-ES_tradnl" altLang="es-ES" sz="800" b="0">
                <a:solidFill>
                  <a:srgbClr val="000000"/>
                </a:solidFill>
                <a:latin typeface="Calibri Light" panose="020F0302020204030204" pitchFamily="34" charset="0"/>
              </a:rPr>
              <a:t>Antares </a:t>
            </a:r>
            <a:r>
              <a:rPr lang="es-ES_tradnl" altLang="es-ES" sz="800" b="0" err="1">
                <a:solidFill>
                  <a:srgbClr val="000000"/>
                </a:solidFill>
                <a:latin typeface="Calibri Light" panose="020F0302020204030204" pitchFamily="34" charset="0"/>
              </a:rPr>
              <a:t>Consulting</a:t>
            </a:r>
            <a:r>
              <a:rPr lang="es-ES_tradnl" altLang="es-ES" sz="800" b="0">
                <a:solidFill>
                  <a:srgbClr val="000000"/>
                </a:solidFill>
                <a:latin typeface="Calibri Light" panose="020F0302020204030204" pitchFamily="34" charset="0"/>
              </a:rPr>
              <a:t> © </a:t>
            </a:r>
          </a:p>
        </p:txBody>
      </p:sp>
      <p:sp>
        <p:nvSpPr>
          <p:cNvPr id="10" name="Rectángulo 9">
            <a:extLst>
              <a:ext uri="{FF2B5EF4-FFF2-40B4-BE49-F238E27FC236}">
                <a16:creationId xmlns:a16="http://schemas.microsoft.com/office/drawing/2014/main" id="{9238BA29-059C-4A6F-8C86-0327BD195950}"/>
              </a:ext>
            </a:extLst>
          </p:cNvPr>
          <p:cNvSpPr/>
          <p:nvPr userDrawn="1"/>
        </p:nvSpPr>
        <p:spPr bwMode="auto">
          <a:xfrm>
            <a:off x="-1662422" y="3719090"/>
            <a:ext cx="1380228" cy="204334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12" name="Rectángulo 11">
            <a:extLst>
              <a:ext uri="{FF2B5EF4-FFF2-40B4-BE49-F238E27FC236}">
                <a16:creationId xmlns:a16="http://schemas.microsoft.com/office/drawing/2014/main" id="{597CF8F0-A193-4691-B4E4-BCD6E8C46691}"/>
              </a:ext>
            </a:extLst>
          </p:cNvPr>
          <p:cNvSpPr/>
          <p:nvPr userDrawn="1"/>
        </p:nvSpPr>
        <p:spPr bwMode="auto">
          <a:xfrm>
            <a:off x="-1662422" y="1743086"/>
            <a:ext cx="1380228" cy="1885434"/>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13" name="Rectángulo 12">
            <a:extLst>
              <a:ext uri="{FF2B5EF4-FFF2-40B4-BE49-F238E27FC236}">
                <a16:creationId xmlns:a16="http://schemas.microsoft.com/office/drawing/2014/main" id="{4A16EFEC-342C-4DE5-977B-69B51538759D}"/>
              </a:ext>
            </a:extLst>
          </p:cNvPr>
          <p:cNvSpPr/>
          <p:nvPr userDrawn="1"/>
        </p:nvSpPr>
        <p:spPr bwMode="auto">
          <a:xfrm>
            <a:off x="-1662422" y="8620"/>
            <a:ext cx="1380228" cy="1643896"/>
          </a:xfrm>
          <a:prstGeom prst="rect">
            <a:avLst/>
          </a:prstGeom>
          <a:solidFill>
            <a:schemeClr val="bg1"/>
          </a:solidFill>
          <a:ln>
            <a:solidFill>
              <a:schemeClr val="accent1"/>
            </a:solid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grpSp>
        <p:nvGrpSpPr>
          <p:cNvPr id="14" name="Grupo 13">
            <a:extLst>
              <a:ext uri="{FF2B5EF4-FFF2-40B4-BE49-F238E27FC236}">
                <a16:creationId xmlns:a16="http://schemas.microsoft.com/office/drawing/2014/main" id="{00FF2A3E-7B1F-4913-8075-C9AB4E97BC3F}"/>
              </a:ext>
            </a:extLst>
          </p:cNvPr>
          <p:cNvGrpSpPr/>
          <p:nvPr userDrawn="1"/>
        </p:nvGrpSpPr>
        <p:grpSpPr>
          <a:xfrm>
            <a:off x="-1691415" y="362297"/>
            <a:ext cx="1438215" cy="665720"/>
            <a:chOff x="-257376" y="3045912"/>
            <a:chExt cx="4573659" cy="2786833"/>
          </a:xfrm>
        </p:grpSpPr>
        <p:sp>
          <p:nvSpPr>
            <p:cNvPr id="15" name="Rectángulo 14">
              <a:extLst>
                <a:ext uri="{FF2B5EF4-FFF2-40B4-BE49-F238E27FC236}">
                  <a16:creationId xmlns:a16="http://schemas.microsoft.com/office/drawing/2014/main" id="{2B4E671F-4589-403E-B09D-67E9EE63CCEB}"/>
                </a:ext>
              </a:extLst>
            </p:cNvPr>
            <p:cNvSpPr/>
            <p:nvPr/>
          </p:nvSpPr>
          <p:spPr bwMode="auto">
            <a:xfrm>
              <a:off x="1433802" y="3045912"/>
              <a:ext cx="1191296" cy="1124779"/>
            </a:xfrm>
            <a:prstGeom prst="rect">
              <a:avLst/>
            </a:prstGeom>
            <a:solidFill>
              <a:srgbClr val="80234A"/>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16" name="CuadroTexto 15">
              <a:extLst>
                <a:ext uri="{FF2B5EF4-FFF2-40B4-BE49-F238E27FC236}">
                  <a16:creationId xmlns:a16="http://schemas.microsoft.com/office/drawing/2014/main" id="{EBA9405B-862B-4756-B859-00F712732212}"/>
                </a:ext>
              </a:extLst>
            </p:cNvPr>
            <p:cNvSpPr txBox="1"/>
            <p:nvPr/>
          </p:nvSpPr>
          <p:spPr>
            <a:xfrm>
              <a:off x="-257376" y="4170692"/>
              <a:ext cx="4573659" cy="1662053"/>
            </a:xfrm>
            <a:prstGeom prst="rect">
              <a:avLst/>
            </a:prstGeom>
            <a:noFill/>
          </p:spPr>
          <p:txBody>
            <a:bodyPr wrap="none" rtlCol="0">
              <a:spAutoFit/>
            </a:bodyPr>
            <a:lstStyle/>
            <a:p>
              <a:pPr algn="ctr">
                <a:buClr>
                  <a:schemeClr val="tx2"/>
                </a:buClr>
              </a:pPr>
              <a:r>
                <a:rPr lang="fr-FR" sz="1100" b="0" noProof="0">
                  <a:latin typeface="+mn-lt"/>
                </a:rPr>
                <a:t>Corporative principale</a:t>
              </a:r>
            </a:p>
            <a:p>
              <a:pPr algn="ctr">
                <a:buClr>
                  <a:schemeClr val="tx2"/>
                </a:buClr>
              </a:pPr>
              <a:r>
                <a:rPr lang="fr-FR" sz="1100" b="0" noProof="0">
                  <a:latin typeface="+mn-lt"/>
                </a:rPr>
                <a:t>RGB: 128/35/74</a:t>
              </a:r>
            </a:p>
          </p:txBody>
        </p:sp>
      </p:grpSp>
      <p:grpSp>
        <p:nvGrpSpPr>
          <p:cNvPr id="17" name="Grupo 16">
            <a:extLst>
              <a:ext uri="{FF2B5EF4-FFF2-40B4-BE49-F238E27FC236}">
                <a16:creationId xmlns:a16="http://schemas.microsoft.com/office/drawing/2014/main" id="{7FC20848-ACEE-4C9F-9ACA-BFD8F873186E}"/>
              </a:ext>
            </a:extLst>
          </p:cNvPr>
          <p:cNvGrpSpPr/>
          <p:nvPr userDrawn="1"/>
        </p:nvGrpSpPr>
        <p:grpSpPr>
          <a:xfrm>
            <a:off x="-1594433" y="2098821"/>
            <a:ext cx="1244251" cy="516493"/>
            <a:chOff x="1900489" y="3045913"/>
            <a:chExt cx="3956833" cy="2162139"/>
          </a:xfrm>
        </p:grpSpPr>
        <p:sp>
          <p:nvSpPr>
            <p:cNvPr id="18" name="Rectángulo 17">
              <a:extLst>
                <a:ext uri="{FF2B5EF4-FFF2-40B4-BE49-F238E27FC236}">
                  <a16:creationId xmlns:a16="http://schemas.microsoft.com/office/drawing/2014/main" id="{9DAB3BF1-D1CB-494C-A5E9-4A761DB9A996}"/>
                </a:ext>
              </a:extLst>
            </p:cNvPr>
            <p:cNvSpPr/>
            <p:nvPr/>
          </p:nvSpPr>
          <p:spPr bwMode="auto">
            <a:xfrm>
              <a:off x="3283257" y="3045913"/>
              <a:ext cx="1191295" cy="1124776"/>
            </a:xfrm>
            <a:prstGeom prst="rect">
              <a:avLst/>
            </a:prstGeom>
            <a:solidFill>
              <a:srgbClr val="756A65"/>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19" name="CuadroTexto 18">
              <a:extLst>
                <a:ext uri="{FF2B5EF4-FFF2-40B4-BE49-F238E27FC236}">
                  <a16:creationId xmlns:a16="http://schemas.microsoft.com/office/drawing/2014/main" id="{7A55DA3F-C3BD-4A10-840C-8151D8A9EED9}"/>
                </a:ext>
              </a:extLst>
            </p:cNvPr>
            <p:cNvSpPr txBox="1"/>
            <p:nvPr/>
          </p:nvSpPr>
          <p:spPr>
            <a:xfrm>
              <a:off x="1900489" y="4183766"/>
              <a:ext cx="3956833" cy="1024286"/>
            </a:xfrm>
            <a:prstGeom prst="rect">
              <a:avLst/>
            </a:prstGeom>
            <a:noFill/>
          </p:spPr>
          <p:txBody>
            <a:bodyPr wrap="none" rtlCol="0">
              <a:spAutoFit/>
            </a:bodyPr>
            <a:lstStyle/>
            <a:p>
              <a:pPr algn="ctr">
                <a:buClr>
                  <a:schemeClr val="tx2"/>
                </a:buClr>
              </a:pPr>
              <a:r>
                <a:rPr lang="fr-FR" sz="1100" b="0" noProof="0">
                  <a:latin typeface="+mn-lt"/>
                </a:rPr>
                <a:t>RGB: 117/106/101</a:t>
              </a:r>
            </a:p>
          </p:txBody>
        </p:sp>
      </p:grpSp>
      <p:grpSp>
        <p:nvGrpSpPr>
          <p:cNvPr id="20" name="Grupo 19">
            <a:extLst>
              <a:ext uri="{FF2B5EF4-FFF2-40B4-BE49-F238E27FC236}">
                <a16:creationId xmlns:a16="http://schemas.microsoft.com/office/drawing/2014/main" id="{167C6476-9657-48E7-9632-B782560E13E6}"/>
              </a:ext>
            </a:extLst>
          </p:cNvPr>
          <p:cNvGrpSpPr/>
          <p:nvPr userDrawn="1"/>
        </p:nvGrpSpPr>
        <p:grpSpPr>
          <a:xfrm>
            <a:off x="-1594433" y="1070147"/>
            <a:ext cx="1244251" cy="513023"/>
            <a:chOff x="51035" y="4935487"/>
            <a:chExt cx="3956833" cy="2147611"/>
          </a:xfrm>
        </p:grpSpPr>
        <p:sp>
          <p:nvSpPr>
            <p:cNvPr id="21" name="Rectángulo 20">
              <a:extLst>
                <a:ext uri="{FF2B5EF4-FFF2-40B4-BE49-F238E27FC236}">
                  <a16:creationId xmlns:a16="http://schemas.microsoft.com/office/drawing/2014/main" id="{8F68E602-12AC-476D-B282-CB1301C48A31}"/>
                </a:ext>
              </a:extLst>
            </p:cNvPr>
            <p:cNvSpPr/>
            <p:nvPr/>
          </p:nvSpPr>
          <p:spPr bwMode="auto">
            <a:xfrm>
              <a:off x="1433802"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22" name="CuadroTexto 21">
              <a:extLst>
                <a:ext uri="{FF2B5EF4-FFF2-40B4-BE49-F238E27FC236}">
                  <a16:creationId xmlns:a16="http://schemas.microsoft.com/office/drawing/2014/main" id="{87C50B09-A19D-4605-8722-DF2C3FCA410C}"/>
                </a:ext>
              </a:extLst>
            </p:cNvPr>
            <p:cNvSpPr txBox="1"/>
            <p:nvPr/>
          </p:nvSpPr>
          <p:spPr>
            <a:xfrm>
              <a:off x="51035"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23" name="Grupo 22">
            <a:extLst>
              <a:ext uri="{FF2B5EF4-FFF2-40B4-BE49-F238E27FC236}">
                <a16:creationId xmlns:a16="http://schemas.microsoft.com/office/drawing/2014/main" id="{5FA912DE-E832-4B0D-A9FC-C435CD5F08B2}"/>
              </a:ext>
            </a:extLst>
          </p:cNvPr>
          <p:cNvGrpSpPr/>
          <p:nvPr userDrawn="1"/>
        </p:nvGrpSpPr>
        <p:grpSpPr>
          <a:xfrm>
            <a:off x="-1594433" y="4139820"/>
            <a:ext cx="1244251" cy="513023"/>
            <a:chOff x="1900489" y="4935487"/>
            <a:chExt cx="3956833" cy="2147611"/>
          </a:xfrm>
        </p:grpSpPr>
        <p:sp>
          <p:nvSpPr>
            <p:cNvPr id="24" name="Rectángulo 23">
              <a:extLst>
                <a:ext uri="{FF2B5EF4-FFF2-40B4-BE49-F238E27FC236}">
                  <a16:creationId xmlns:a16="http://schemas.microsoft.com/office/drawing/2014/main" id="{2FC81CA7-EC0D-49FA-B58B-8A6048ADBBE0}"/>
                </a:ext>
              </a:extLst>
            </p:cNvPr>
            <p:cNvSpPr/>
            <p:nvPr/>
          </p:nvSpPr>
          <p:spPr bwMode="auto">
            <a:xfrm>
              <a:off x="3283256" y="4935487"/>
              <a:ext cx="1191296" cy="1124778"/>
            </a:xfrm>
            <a:prstGeom prst="rect">
              <a:avLst/>
            </a:prstGeom>
            <a:solidFill>
              <a:schemeClr val="bg1">
                <a:lumMod val="85000"/>
              </a:schemeClr>
            </a:solidFill>
            <a:ln>
              <a:noFill/>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200" noProof="0">
                <a:latin typeface="+mn-lt"/>
              </a:endParaRPr>
            </a:p>
          </p:txBody>
        </p:sp>
        <p:sp>
          <p:nvSpPr>
            <p:cNvPr id="25" name="CuadroTexto 24">
              <a:extLst>
                <a:ext uri="{FF2B5EF4-FFF2-40B4-BE49-F238E27FC236}">
                  <a16:creationId xmlns:a16="http://schemas.microsoft.com/office/drawing/2014/main" id="{BDC83824-BB3A-48F0-B6E9-5DF49DB22DDE}"/>
                </a:ext>
              </a:extLst>
            </p:cNvPr>
            <p:cNvSpPr txBox="1"/>
            <p:nvPr/>
          </p:nvSpPr>
          <p:spPr>
            <a:xfrm>
              <a:off x="1900489" y="6058813"/>
              <a:ext cx="3956833" cy="1024285"/>
            </a:xfrm>
            <a:prstGeom prst="rect">
              <a:avLst/>
            </a:prstGeom>
            <a:noFill/>
          </p:spPr>
          <p:txBody>
            <a:bodyPr wrap="none" rtlCol="0">
              <a:spAutoFit/>
            </a:bodyPr>
            <a:lstStyle/>
            <a:p>
              <a:pPr algn="ctr">
                <a:buClr>
                  <a:schemeClr val="tx2"/>
                </a:buClr>
              </a:pPr>
              <a:r>
                <a:rPr lang="fr-FR" sz="1100" b="0" noProof="0">
                  <a:latin typeface="+mn-lt"/>
                </a:rPr>
                <a:t>RGB: 217/217/217</a:t>
              </a:r>
            </a:p>
          </p:txBody>
        </p:sp>
      </p:grpSp>
      <p:grpSp>
        <p:nvGrpSpPr>
          <p:cNvPr id="26" name="Grupo 25">
            <a:extLst>
              <a:ext uri="{FF2B5EF4-FFF2-40B4-BE49-F238E27FC236}">
                <a16:creationId xmlns:a16="http://schemas.microsoft.com/office/drawing/2014/main" id="{56F7C1F3-F469-49C9-B2DB-1433FF603ECC}"/>
              </a:ext>
            </a:extLst>
          </p:cNvPr>
          <p:cNvGrpSpPr/>
          <p:nvPr userDrawn="1"/>
        </p:nvGrpSpPr>
        <p:grpSpPr>
          <a:xfrm>
            <a:off x="-1486231" y="2616095"/>
            <a:ext cx="1027846" cy="516494"/>
            <a:chOff x="3826215" y="3045912"/>
            <a:chExt cx="3268649" cy="2162141"/>
          </a:xfrm>
        </p:grpSpPr>
        <p:sp>
          <p:nvSpPr>
            <p:cNvPr id="27" name="CuadroTexto 26">
              <a:extLst>
                <a:ext uri="{FF2B5EF4-FFF2-40B4-BE49-F238E27FC236}">
                  <a16:creationId xmlns:a16="http://schemas.microsoft.com/office/drawing/2014/main" id="{F964BF9C-40BB-4832-8AB6-2E828E24C71A}"/>
                </a:ext>
              </a:extLst>
            </p:cNvPr>
            <p:cNvSpPr txBox="1"/>
            <p:nvPr/>
          </p:nvSpPr>
          <p:spPr>
            <a:xfrm>
              <a:off x="3826215" y="4183768"/>
              <a:ext cx="3268649" cy="1024285"/>
            </a:xfrm>
            <a:prstGeom prst="rect">
              <a:avLst/>
            </a:prstGeom>
            <a:noFill/>
          </p:spPr>
          <p:txBody>
            <a:bodyPr wrap="none" rtlCol="0">
              <a:spAutoFit/>
            </a:bodyPr>
            <a:lstStyle/>
            <a:p>
              <a:pPr algn="ctr">
                <a:buClr>
                  <a:schemeClr val="tx2"/>
                </a:buClr>
              </a:pPr>
              <a:r>
                <a:rPr lang="fr-FR" sz="1100" b="0" noProof="0">
                  <a:latin typeface="+mn-lt"/>
                </a:rPr>
                <a:t>RGB: 0/99/143</a:t>
              </a:r>
            </a:p>
          </p:txBody>
        </p:sp>
        <p:sp>
          <p:nvSpPr>
            <p:cNvPr id="28" name="Freeform 20">
              <a:extLst>
                <a:ext uri="{FF2B5EF4-FFF2-40B4-BE49-F238E27FC236}">
                  <a16:creationId xmlns:a16="http://schemas.microsoft.com/office/drawing/2014/main" id="{C0C6EDE3-8BD4-4261-A9A1-801FA5DCCAC3}"/>
                </a:ext>
              </a:extLst>
            </p:cNvPr>
            <p:cNvSpPr>
              <a:spLocks/>
            </p:cNvSpPr>
            <p:nvPr/>
          </p:nvSpPr>
          <p:spPr bwMode="auto">
            <a:xfrm>
              <a:off x="4867328" y="3045912"/>
              <a:ext cx="1186424" cy="1123326"/>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0063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0" noProof="0">
                <a:solidFill>
                  <a:srgbClr val="000000"/>
                </a:solidFill>
                <a:latin typeface="Tahoma" panose="020B0604030504040204" pitchFamily="34" charset="0"/>
              </a:endParaRPr>
            </a:p>
          </p:txBody>
        </p:sp>
      </p:grpSp>
      <p:grpSp>
        <p:nvGrpSpPr>
          <p:cNvPr id="29" name="Grupo 28">
            <a:extLst>
              <a:ext uri="{FF2B5EF4-FFF2-40B4-BE49-F238E27FC236}">
                <a16:creationId xmlns:a16="http://schemas.microsoft.com/office/drawing/2014/main" id="{68544869-FB79-4862-A75A-AD6839C6ACC3}"/>
              </a:ext>
            </a:extLst>
          </p:cNvPr>
          <p:cNvGrpSpPr/>
          <p:nvPr userDrawn="1"/>
        </p:nvGrpSpPr>
        <p:grpSpPr>
          <a:xfrm>
            <a:off x="-1594433" y="3125870"/>
            <a:ext cx="1244251" cy="516494"/>
            <a:chOff x="4962494" y="3045912"/>
            <a:chExt cx="3956836" cy="2162141"/>
          </a:xfrm>
        </p:grpSpPr>
        <p:sp>
          <p:nvSpPr>
            <p:cNvPr id="30" name="Freeform 58">
              <a:extLst>
                <a:ext uri="{FF2B5EF4-FFF2-40B4-BE49-F238E27FC236}">
                  <a16:creationId xmlns:a16="http://schemas.microsoft.com/office/drawing/2014/main" id="{640609A4-0E4B-4B28-96AB-19648DE5F518}"/>
                </a:ext>
              </a:extLst>
            </p:cNvPr>
            <p:cNvSpPr>
              <a:spLocks/>
            </p:cNvSpPr>
            <p:nvPr/>
          </p:nvSpPr>
          <p:spPr bwMode="auto">
            <a:xfrm>
              <a:off x="6349680" y="3045912"/>
              <a:ext cx="1182464" cy="1124779"/>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BDAB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31" name="CuadroTexto 30">
              <a:extLst>
                <a:ext uri="{FF2B5EF4-FFF2-40B4-BE49-F238E27FC236}">
                  <a16:creationId xmlns:a16="http://schemas.microsoft.com/office/drawing/2014/main" id="{D3DD608C-7210-4897-8EBD-9D3FC92A6EE4}"/>
                </a:ext>
              </a:extLst>
            </p:cNvPr>
            <p:cNvSpPr txBox="1"/>
            <p:nvPr/>
          </p:nvSpPr>
          <p:spPr>
            <a:xfrm>
              <a:off x="4962494" y="4183768"/>
              <a:ext cx="3956836" cy="1024285"/>
            </a:xfrm>
            <a:prstGeom prst="rect">
              <a:avLst/>
            </a:prstGeom>
            <a:noFill/>
          </p:spPr>
          <p:txBody>
            <a:bodyPr wrap="none" rtlCol="0">
              <a:spAutoFit/>
            </a:bodyPr>
            <a:lstStyle/>
            <a:p>
              <a:pPr algn="ctr">
                <a:buClr>
                  <a:schemeClr val="tx2"/>
                </a:buClr>
              </a:pPr>
              <a:r>
                <a:rPr lang="fr-FR" sz="1100" b="0" noProof="0">
                  <a:latin typeface="+mn-lt"/>
                </a:rPr>
                <a:t>RGB: 189/171/127</a:t>
              </a:r>
            </a:p>
          </p:txBody>
        </p:sp>
      </p:grpSp>
      <p:grpSp>
        <p:nvGrpSpPr>
          <p:cNvPr id="32" name="Grupo 31">
            <a:extLst>
              <a:ext uri="{FF2B5EF4-FFF2-40B4-BE49-F238E27FC236}">
                <a16:creationId xmlns:a16="http://schemas.microsoft.com/office/drawing/2014/main" id="{77111A98-D5B8-4F5A-A4CF-4F4127F2C3B7}"/>
              </a:ext>
            </a:extLst>
          </p:cNvPr>
          <p:cNvGrpSpPr/>
          <p:nvPr userDrawn="1"/>
        </p:nvGrpSpPr>
        <p:grpSpPr>
          <a:xfrm>
            <a:off x="-1594433" y="4689982"/>
            <a:ext cx="1244251" cy="513023"/>
            <a:chOff x="3482122" y="4935487"/>
            <a:chExt cx="3956836" cy="2147613"/>
          </a:xfrm>
        </p:grpSpPr>
        <p:sp>
          <p:nvSpPr>
            <p:cNvPr id="33" name="Freeform 20">
              <a:extLst>
                <a:ext uri="{FF2B5EF4-FFF2-40B4-BE49-F238E27FC236}">
                  <a16:creationId xmlns:a16="http://schemas.microsoft.com/office/drawing/2014/main" id="{2CF5741B-E845-43FC-8863-7E7F30F88C4B}"/>
                </a:ext>
              </a:extLst>
            </p:cNvPr>
            <p:cNvSpPr>
              <a:spLocks/>
            </p:cNvSpPr>
            <p:nvPr/>
          </p:nvSpPr>
          <p:spPr bwMode="auto">
            <a:xfrm>
              <a:off x="4864892" y="4935487"/>
              <a:ext cx="1191296" cy="1137554"/>
            </a:xfrm>
            <a:custGeom>
              <a:avLst/>
              <a:gdLst>
                <a:gd name="T0" fmla="*/ 8 w 4725"/>
                <a:gd name="T1" fmla="*/ 0 h 4725"/>
                <a:gd name="T2" fmla="*/ 0 w 4725"/>
                <a:gd name="T3" fmla="*/ 9 h 4725"/>
                <a:gd name="T4" fmla="*/ 0 w 4725"/>
                <a:gd name="T5" fmla="*/ 4717 h 4725"/>
                <a:gd name="T6" fmla="*/ 8 w 4725"/>
                <a:gd name="T7" fmla="*/ 4725 h 4725"/>
                <a:gd name="T8" fmla="*/ 4717 w 4725"/>
                <a:gd name="T9" fmla="*/ 4725 h 4725"/>
                <a:gd name="T10" fmla="*/ 4725 w 4725"/>
                <a:gd name="T11" fmla="*/ 4717 h 4725"/>
                <a:gd name="T12" fmla="*/ 4725 w 4725"/>
                <a:gd name="T13" fmla="*/ 9 h 4725"/>
                <a:gd name="T14" fmla="*/ 4717 w 4725"/>
                <a:gd name="T15" fmla="*/ 0 h 4725"/>
                <a:gd name="T16" fmla="*/ 8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8" y="0"/>
                  </a:moveTo>
                  <a:cubicBezTo>
                    <a:pt x="4" y="0"/>
                    <a:pt x="0" y="4"/>
                    <a:pt x="0" y="9"/>
                  </a:cubicBezTo>
                  <a:lnTo>
                    <a:pt x="0" y="4717"/>
                  </a:lnTo>
                  <a:cubicBezTo>
                    <a:pt x="0" y="4722"/>
                    <a:pt x="4" y="4725"/>
                    <a:pt x="8" y="4725"/>
                  </a:cubicBezTo>
                  <a:lnTo>
                    <a:pt x="4717" y="4725"/>
                  </a:lnTo>
                  <a:cubicBezTo>
                    <a:pt x="4721" y="4725"/>
                    <a:pt x="4725" y="4722"/>
                    <a:pt x="4725" y="4717"/>
                  </a:cubicBezTo>
                  <a:lnTo>
                    <a:pt x="4725" y="9"/>
                  </a:lnTo>
                  <a:cubicBezTo>
                    <a:pt x="4725" y="4"/>
                    <a:pt x="4721" y="0"/>
                    <a:pt x="4717" y="0"/>
                  </a:cubicBezTo>
                  <a:lnTo>
                    <a:pt x="8" y="0"/>
                  </a:lnTo>
                  <a:close/>
                </a:path>
              </a:pathLst>
            </a:custGeom>
            <a:solidFill>
              <a:srgbClr val="86C2E7">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34" name="CuadroTexto 33">
              <a:extLst>
                <a:ext uri="{FF2B5EF4-FFF2-40B4-BE49-F238E27FC236}">
                  <a16:creationId xmlns:a16="http://schemas.microsoft.com/office/drawing/2014/main" id="{8382DCC4-032E-40EE-870D-78E2C060A54C}"/>
                </a:ext>
              </a:extLst>
            </p:cNvPr>
            <p:cNvSpPr txBox="1"/>
            <p:nvPr/>
          </p:nvSpPr>
          <p:spPr>
            <a:xfrm>
              <a:off x="3482122" y="6058814"/>
              <a:ext cx="3956836" cy="1024286"/>
            </a:xfrm>
            <a:prstGeom prst="rect">
              <a:avLst/>
            </a:prstGeom>
            <a:noFill/>
          </p:spPr>
          <p:txBody>
            <a:bodyPr wrap="none" rtlCol="0">
              <a:spAutoFit/>
            </a:bodyPr>
            <a:lstStyle/>
            <a:p>
              <a:pPr algn="ctr">
                <a:buClr>
                  <a:schemeClr val="tx2"/>
                </a:buClr>
              </a:pPr>
              <a:r>
                <a:rPr lang="fr-FR" sz="1100" b="0" noProof="0">
                  <a:latin typeface="+mn-lt"/>
                </a:rPr>
                <a:t>RGB: 231/243/250</a:t>
              </a:r>
            </a:p>
          </p:txBody>
        </p:sp>
      </p:grpSp>
      <p:grpSp>
        <p:nvGrpSpPr>
          <p:cNvPr id="35" name="Grupo 34">
            <a:extLst>
              <a:ext uri="{FF2B5EF4-FFF2-40B4-BE49-F238E27FC236}">
                <a16:creationId xmlns:a16="http://schemas.microsoft.com/office/drawing/2014/main" id="{D3C47353-0553-4BD3-B27F-9F68BF2AF163}"/>
              </a:ext>
            </a:extLst>
          </p:cNvPr>
          <p:cNvGrpSpPr/>
          <p:nvPr userDrawn="1"/>
        </p:nvGrpSpPr>
        <p:grpSpPr>
          <a:xfrm>
            <a:off x="-1594433" y="5206762"/>
            <a:ext cx="1244251" cy="513023"/>
            <a:chOff x="4962494" y="4935487"/>
            <a:chExt cx="3956836" cy="2147613"/>
          </a:xfrm>
        </p:grpSpPr>
        <p:sp>
          <p:nvSpPr>
            <p:cNvPr id="36" name="Freeform 58">
              <a:extLst>
                <a:ext uri="{FF2B5EF4-FFF2-40B4-BE49-F238E27FC236}">
                  <a16:creationId xmlns:a16="http://schemas.microsoft.com/office/drawing/2014/main" id="{66C56BEC-46C0-44DD-A817-5DBCAAC27042}"/>
                </a:ext>
              </a:extLst>
            </p:cNvPr>
            <p:cNvSpPr>
              <a:spLocks/>
            </p:cNvSpPr>
            <p:nvPr/>
          </p:nvSpPr>
          <p:spPr bwMode="auto">
            <a:xfrm>
              <a:off x="6345264" y="4935487"/>
              <a:ext cx="1191296" cy="1123326"/>
            </a:xfrm>
            <a:custGeom>
              <a:avLst/>
              <a:gdLst>
                <a:gd name="T0" fmla="*/ 9 w 4725"/>
                <a:gd name="T1" fmla="*/ 0 h 4725"/>
                <a:gd name="T2" fmla="*/ 0 w 4725"/>
                <a:gd name="T3" fmla="*/ 9 h 4725"/>
                <a:gd name="T4" fmla="*/ 0 w 4725"/>
                <a:gd name="T5" fmla="*/ 4717 h 4725"/>
                <a:gd name="T6" fmla="*/ 9 w 4725"/>
                <a:gd name="T7" fmla="*/ 4725 h 4725"/>
                <a:gd name="T8" fmla="*/ 4717 w 4725"/>
                <a:gd name="T9" fmla="*/ 4725 h 4725"/>
                <a:gd name="T10" fmla="*/ 4725 w 4725"/>
                <a:gd name="T11" fmla="*/ 4717 h 4725"/>
                <a:gd name="T12" fmla="*/ 4725 w 4725"/>
                <a:gd name="T13" fmla="*/ 9 h 4725"/>
                <a:gd name="T14" fmla="*/ 4717 w 4725"/>
                <a:gd name="T15" fmla="*/ 0 h 4725"/>
                <a:gd name="T16" fmla="*/ 9 w 4725"/>
                <a:gd name="T17" fmla="*/ 0 h 4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5" h="4725">
                  <a:moveTo>
                    <a:pt x="9" y="0"/>
                  </a:moveTo>
                  <a:cubicBezTo>
                    <a:pt x="4" y="0"/>
                    <a:pt x="0" y="4"/>
                    <a:pt x="0" y="9"/>
                  </a:cubicBezTo>
                  <a:lnTo>
                    <a:pt x="0" y="4717"/>
                  </a:lnTo>
                  <a:cubicBezTo>
                    <a:pt x="0" y="4722"/>
                    <a:pt x="4" y="4725"/>
                    <a:pt x="9" y="4725"/>
                  </a:cubicBezTo>
                  <a:lnTo>
                    <a:pt x="4717" y="4725"/>
                  </a:lnTo>
                  <a:cubicBezTo>
                    <a:pt x="4722" y="4725"/>
                    <a:pt x="4725" y="4722"/>
                    <a:pt x="4725" y="4717"/>
                  </a:cubicBezTo>
                  <a:lnTo>
                    <a:pt x="4725" y="9"/>
                  </a:lnTo>
                  <a:cubicBezTo>
                    <a:pt x="4725" y="4"/>
                    <a:pt x="4722" y="0"/>
                    <a:pt x="4717" y="0"/>
                  </a:cubicBezTo>
                  <a:lnTo>
                    <a:pt x="9" y="0"/>
                  </a:lnTo>
                  <a:close/>
                </a:path>
              </a:pathLst>
            </a:custGeom>
            <a:solidFill>
              <a:srgbClr val="EBE6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noProof="0"/>
            </a:p>
          </p:txBody>
        </p:sp>
        <p:sp>
          <p:nvSpPr>
            <p:cNvPr id="37" name="CuadroTexto 36">
              <a:extLst>
                <a:ext uri="{FF2B5EF4-FFF2-40B4-BE49-F238E27FC236}">
                  <a16:creationId xmlns:a16="http://schemas.microsoft.com/office/drawing/2014/main" id="{A74B0328-4512-4035-8132-E6F43B83F519}"/>
                </a:ext>
              </a:extLst>
            </p:cNvPr>
            <p:cNvSpPr txBox="1"/>
            <p:nvPr/>
          </p:nvSpPr>
          <p:spPr>
            <a:xfrm>
              <a:off x="4962494" y="6058814"/>
              <a:ext cx="3956836" cy="1024286"/>
            </a:xfrm>
            <a:prstGeom prst="rect">
              <a:avLst/>
            </a:prstGeom>
            <a:noFill/>
          </p:spPr>
          <p:txBody>
            <a:bodyPr wrap="none" rtlCol="0">
              <a:spAutoFit/>
            </a:bodyPr>
            <a:lstStyle/>
            <a:p>
              <a:pPr algn="ctr">
                <a:buClr>
                  <a:schemeClr val="tx2"/>
                </a:buClr>
              </a:pPr>
              <a:r>
                <a:rPr lang="fr-FR" sz="1100" b="0" noProof="0">
                  <a:latin typeface="+mn-lt"/>
                </a:rPr>
                <a:t>RGB: 235/230/217</a:t>
              </a:r>
            </a:p>
          </p:txBody>
        </p:sp>
      </p:grpSp>
      <p:sp>
        <p:nvSpPr>
          <p:cNvPr id="38" name="CuadroTexto 37">
            <a:extLst>
              <a:ext uri="{FF2B5EF4-FFF2-40B4-BE49-F238E27FC236}">
                <a16:creationId xmlns:a16="http://schemas.microsoft.com/office/drawing/2014/main" id="{2A606FE7-33BA-43BF-B953-80CD1246F3E7}"/>
              </a:ext>
            </a:extLst>
          </p:cNvPr>
          <p:cNvSpPr txBox="1"/>
          <p:nvPr userDrawn="1"/>
        </p:nvSpPr>
        <p:spPr>
          <a:xfrm>
            <a:off x="-1507871" y="1761272"/>
            <a:ext cx="114326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foncées</a:t>
            </a:r>
          </a:p>
        </p:txBody>
      </p:sp>
      <p:sp>
        <p:nvSpPr>
          <p:cNvPr id="39" name="CuadroTexto 38">
            <a:extLst>
              <a:ext uri="{FF2B5EF4-FFF2-40B4-BE49-F238E27FC236}">
                <a16:creationId xmlns:a16="http://schemas.microsoft.com/office/drawing/2014/main" id="{828B9BA0-A480-4AD9-86C1-BAF25D58CE3E}"/>
              </a:ext>
            </a:extLst>
          </p:cNvPr>
          <p:cNvSpPr txBox="1"/>
          <p:nvPr userDrawn="1"/>
        </p:nvSpPr>
        <p:spPr>
          <a:xfrm>
            <a:off x="-1615272" y="51384"/>
            <a:ext cx="1309974"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principales</a:t>
            </a:r>
          </a:p>
        </p:txBody>
      </p:sp>
      <p:sp>
        <p:nvSpPr>
          <p:cNvPr id="40" name="CuadroTexto 39">
            <a:extLst>
              <a:ext uri="{FF2B5EF4-FFF2-40B4-BE49-F238E27FC236}">
                <a16:creationId xmlns:a16="http://schemas.microsoft.com/office/drawing/2014/main" id="{F9A0CAB9-F78F-49D7-81DC-12092AA0D3AC}"/>
              </a:ext>
            </a:extLst>
          </p:cNvPr>
          <p:cNvSpPr txBox="1"/>
          <p:nvPr userDrawn="1"/>
        </p:nvSpPr>
        <p:spPr>
          <a:xfrm>
            <a:off x="-1467796" y="3771272"/>
            <a:ext cx="1063112"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FR" sz="1100" b="1" noProof="0">
                <a:latin typeface="+mn-lt"/>
              </a:rPr>
              <a:t>Couleurs claires</a:t>
            </a:r>
          </a:p>
        </p:txBody>
      </p:sp>
    </p:spTree>
  </p:cSld>
  <p:clrMap bg1="lt1" tx1="dk1" bg2="lt2" tx2="dk2" accent1="accent1" accent2="accent2" accent3="accent3" accent4="accent4" accent5="accent5" accent6="accent6" hlink="hlink" folHlink="folHlink"/>
  <p:sldLayoutIdLst>
    <p:sldLayoutId id="2147483650" r:id="rId1"/>
    <p:sldLayoutId id="2147483660" r:id="rId2"/>
    <p:sldLayoutId id="2147483665" r:id="rId3"/>
    <p:sldLayoutId id="2147483663" r:id="rId4"/>
    <p:sldLayoutId id="2147483664" r:id="rId5"/>
    <p:sldLayoutId id="2147483666" r:id="rId6"/>
  </p:sldLayoutIdLst>
  <p:txStyles>
    <p:titleStyle>
      <a:lvl1pPr algn="l" rtl="0" eaLnBrk="1" fontAlgn="base" hangingPunct="1">
        <a:lnSpc>
          <a:spcPts val="2300"/>
        </a:lnSpc>
        <a:spcBef>
          <a:spcPct val="0"/>
        </a:spcBef>
        <a:spcAft>
          <a:spcPct val="0"/>
        </a:spcAft>
        <a:defRPr sz="2200" b="1" kern="1200">
          <a:solidFill>
            <a:schemeClr val="tx1"/>
          </a:solidFill>
          <a:latin typeface="Calibri Light" panose="020F0302020204030204" pitchFamily="34" charset="0"/>
          <a:ea typeface="+mj-ea"/>
          <a:cs typeface="+mj-cs"/>
        </a:defRPr>
      </a:lvl1pPr>
      <a:lvl2pPr algn="l" rtl="0" eaLnBrk="1" fontAlgn="base" hangingPunct="1">
        <a:lnSpc>
          <a:spcPts val="2400"/>
        </a:lnSpc>
        <a:spcBef>
          <a:spcPct val="0"/>
        </a:spcBef>
        <a:spcAft>
          <a:spcPct val="0"/>
        </a:spcAft>
        <a:defRPr sz="2200" b="1">
          <a:solidFill>
            <a:schemeClr val="tx1"/>
          </a:solidFill>
          <a:latin typeface="Verdana" panose="020B0604030504040204" pitchFamily="34" charset="0"/>
        </a:defRPr>
      </a:lvl2pPr>
      <a:lvl3pPr algn="l" rtl="0" eaLnBrk="1" fontAlgn="base" hangingPunct="1">
        <a:lnSpc>
          <a:spcPts val="2400"/>
        </a:lnSpc>
        <a:spcBef>
          <a:spcPct val="0"/>
        </a:spcBef>
        <a:spcAft>
          <a:spcPct val="0"/>
        </a:spcAft>
        <a:defRPr sz="2200" b="1">
          <a:solidFill>
            <a:schemeClr val="tx1"/>
          </a:solidFill>
          <a:latin typeface="Verdana" panose="020B0604030504040204" pitchFamily="34" charset="0"/>
        </a:defRPr>
      </a:lvl3pPr>
      <a:lvl4pPr algn="l" rtl="0" eaLnBrk="1" fontAlgn="base" hangingPunct="1">
        <a:lnSpc>
          <a:spcPts val="2400"/>
        </a:lnSpc>
        <a:spcBef>
          <a:spcPct val="0"/>
        </a:spcBef>
        <a:spcAft>
          <a:spcPct val="0"/>
        </a:spcAft>
        <a:defRPr sz="2200" b="1">
          <a:solidFill>
            <a:schemeClr val="tx1"/>
          </a:solidFill>
          <a:latin typeface="Verdana" panose="020B0604030504040204" pitchFamily="34" charset="0"/>
        </a:defRPr>
      </a:lvl4pPr>
      <a:lvl5pPr algn="l" rtl="0" eaLnBrk="1" fontAlgn="base" hangingPunct="1">
        <a:lnSpc>
          <a:spcPts val="2400"/>
        </a:lnSpc>
        <a:spcBef>
          <a:spcPct val="0"/>
        </a:spcBef>
        <a:spcAft>
          <a:spcPct val="0"/>
        </a:spcAft>
        <a:defRPr sz="2200" b="1">
          <a:solidFill>
            <a:schemeClr val="tx1"/>
          </a:solidFill>
          <a:latin typeface="Verdana" panose="020B0604030504040204" pitchFamily="34" charset="0"/>
        </a:defRPr>
      </a:lvl5pPr>
      <a:lvl6pPr marL="457200" algn="l" rtl="0" eaLnBrk="1" fontAlgn="base" hangingPunct="1">
        <a:lnSpc>
          <a:spcPts val="2400"/>
        </a:lnSpc>
        <a:spcBef>
          <a:spcPct val="0"/>
        </a:spcBef>
        <a:spcAft>
          <a:spcPct val="0"/>
        </a:spcAft>
        <a:defRPr sz="2200" b="1">
          <a:solidFill>
            <a:schemeClr val="tx1"/>
          </a:solidFill>
          <a:latin typeface="Verdana" panose="020B0604030504040204" pitchFamily="34" charset="0"/>
        </a:defRPr>
      </a:lvl6pPr>
      <a:lvl7pPr marL="914400" algn="l" rtl="0" eaLnBrk="1" fontAlgn="base" hangingPunct="1">
        <a:lnSpc>
          <a:spcPts val="2400"/>
        </a:lnSpc>
        <a:spcBef>
          <a:spcPct val="0"/>
        </a:spcBef>
        <a:spcAft>
          <a:spcPct val="0"/>
        </a:spcAft>
        <a:defRPr sz="2200" b="1">
          <a:solidFill>
            <a:schemeClr val="tx1"/>
          </a:solidFill>
          <a:latin typeface="Verdana" panose="020B0604030504040204" pitchFamily="34" charset="0"/>
        </a:defRPr>
      </a:lvl7pPr>
      <a:lvl8pPr marL="1371600" algn="l" rtl="0" eaLnBrk="1" fontAlgn="base" hangingPunct="1">
        <a:lnSpc>
          <a:spcPts val="2400"/>
        </a:lnSpc>
        <a:spcBef>
          <a:spcPct val="0"/>
        </a:spcBef>
        <a:spcAft>
          <a:spcPct val="0"/>
        </a:spcAft>
        <a:defRPr sz="2200" b="1">
          <a:solidFill>
            <a:schemeClr val="tx1"/>
          </a:solidFill>
          <a:latin typeface="Verdana" panose="020B0604030504040204" pitchFamily="34" charset="0"/>
        </a:defRPr>
      </a:lvl8pPr>
      <a:lvl9pPr marL="1828800" algn="l" rtl="0" eaLnBrk="1" fontAlgn="base" hangingPunct="1">
        <a:lnSpc>
          <a:spcPts val="2400"/>
        </a:lnSpc>
        <a:spcBef>
          <a:spcPct val="0"/>
        </a:spcBef>
        <a:spcAft>
          <a:spcPct val="0"/>
        </a:spcAft>
        <a:defRPr sz="2200" b="1">
          <a:solidFill>
            <a:schemeClr val="tx1"/>
          </a:solidFill>
          <a:latin typeface="Verdana" panose="020B0604030504040204" pitchFamily="34" charset="0"/>
        </a:defRPr>
      </a:lvl9pPr>
    </p:titleStyle>
    <p:body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10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3" userDrawn="1">
          <p15:clr>
            <a:srgbClr val="F26B43"/>
          </p15:clr>
        </p15:guide>
        <p15:guide id="2" pos="308" userDrawn="1">
          <p15:clr>
            <a:srgbClr val="F26B43"/>
          </p15:clr>
        </p15:guide>
        <p15:guide id="3" pos="595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slide" Target="slide111.xml"/><Relationship Id="rId3" Type="http://schemas.openxmlformats.org/officeDocument/2006/relationships/slide" Target="slide9.xml"/><Relationship Id="rId7" Type="http://schemas.openxmlformats.org/officeDocument/2006/relationships/slide" Target="slide98.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slide" Target="slide24.xml"/><Relationship Id="rId4" Type="http://schemas.openxmlformats.org/officeDocument/2006/relationships/slide" Target="slide17.xml"/></Relationships>
</file>

<file path=ppt/slides/_rels/slide2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1.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hyperlink" Target="https://berekenuwrecht.nibud.nl/introductie" TargetMode="External"/><Relationship Id="rId2" Type="http://schemas.openxmlformats.org/officeDocument/2006/relationships/hyperlink" Target="https://jaidesdroits.be/" TargetMode="External"/><Relationship Id="rId1" Type="http://schemas.openxmlformats.org/officeDocument/2006/relationships/slideLayout" Target="../slideLayouts/slideLayout1.xml"/><Relationship Id="rId4" Type="http://schemas.openxmlformats.org/officeDocument/2006/relationships/hyperlink" Target="https://mes-aides.gouv.fr/"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mes-aides.gouv.fr/"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berekenuwrecht.nibud.nl/introductie" TargetMode="Externa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Line 16"/>
          <p:cNvSpPr>
            <a:spLocks noChangeShapeType="1"/>
          </p:cNvSpPr>
          <p:nvPr/>
        </p:nvSpPr>
        <p:spPr bwMode="auto">
          <a:xfrm>
            <a:off x="503238" y="758825"/>
            <a:ext cx="8928000" cy="0"/>
          </a:xfrm>
          <a:prstGeom prst="line">
            <a:avLst/>
          </a:prstGeom>
          <a:noFill/>
          <a:ln w="6350">
            <a:solidFill>
              <a:schemeClr val="bg1">
                <a:lumMod val="65000"/>
              </a:schemeClr>
            </a:solidFill>
            <a:round/>
            <a:headEnd/>
            <a:tailEnd/>
          </a:ln>
          <a:extLst>
            <a:ext uri="{909E8E84-426E-40DD-AFC4-6F175D3DCCD1}">
              <a14:hiddenFill xmlns:a14="http://schemas.microsoft.com/office/drawing/2010/main">
                <a:noFill/>
              </a14:hiddenFill>
            </a:ext>
          </a:extLst>
        </p:spPr>
        <p:txBody>
          <a:bodyPr/>
          <a:lstStyle/>
          <a:p>
            <a:endParaRPr lang="fr-FR" noProof="0"/>
          </a:p>
        </p:txBody>
      </p:sp>
      <p:sp>
        <p:nvSpPr>
          <p:cNvPr id="12" name="Line 17"/>
          <p:cNvSpPr>
            <a:spLocks noChangeShapeType="1"/>
          </p:cNvSpPr>
          <p:nvPr/>
        </p:nvSpPr>
        <p:spPr bwMode="auto">
          <a:xfrm>
            <a:off x="503238" y="2800986"/>
            <a:ext cx="8928000" cy="0"/>
          </a:xfrm>
          <a:prstGeom prst="line">
            <a:avLst/>
          </a:prstGeom>
          <a:noFill/>
          <a:ln w="6350">
            <a:solidFill>
              <a:schemeClr val="bg1">
                <a:lumMod val="65000"/>
              </a:schemeClr>
            </a:solidFill>
            <a:round/>
            <a:headEnd/>
            <a:tailEnd/>
          </a:ln>
          <a:extLst>
            <a:ext uri="{909E8E84-426E-40DD-AFC4-6F175D3DCCD1}">
              <a14:hiddenFill xmlns:a14="http://schemas.microsoft.com/office/drawing/2010/main">
                <a:noFill/>
              </a14:hiddenFill>
            </a:ext>
          </a:extLst>
        </p:spPr>
        <p:txBody>
          <a:bodyPr/>
          <a:lstStyle/>
          <a:p>
            <a:endParaRPr lang="fr-FR" noProof="0"/>
          </a:p>
        </p:txBody>
      </p:sp>
      <p:sp>
        <p:nvSpPr>
          <p:cNvPr id="10" name="Rectangle 2"/>
          <p:cNvSpPr txBox="1">
            <a:spLocks noChangeArrowheads="1"/>
          </p:cNvSpPr>
          <p:nvPr/>
        </p:nvSpPr>
        <p:spPr bwMode="auto">
          <a:xfrm>
            <a:off x="488950" y="917574"/>
            <a:ext cx="8439150" cy="164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1" fontAlgn="base" hangingPunct="1">
              <a:lnSpc>
                <a:spcPts val="2400"/>
              </a:lnSpc>
              <a:spcBef>
                <a:spcPct val="0"/>
              </a:spcBef>
              <a:spcAft>
                <a:spcPct val="0"/>
              </a:spcAft>
              <a:defRPr sz="2200" b="1" kern="1200">
                <a:solidFill>
                  <a:schemeClr val="tx1"/>
                </a:solidFill>
                <a:latin typeface="+mj-lt"/>
                <a:ea typeface="+mj-ea"/>
                <a:cs typeface="+mj-cs"/>
              </a:defRPr>
            </a:lvl1pPr>
            <a:lvl2pPr algn="l" rtl="0" eaLnBrk="1" fontAlgn="base" hangingPunct="1">
              <a:lnSpc>
                <a:spcPts val="2400"/>
              </a:lnSpc>
              <a:spcBef>
                <a:spcPct val="0"/>
              </a:spcBef>
              <a:spcAft>
                <a:spcPct val="0"/>
              </a:spcAft>
              <a:defRPr sz="2200" b="1">
                <a:solidFill>
                  <a:schemeClr val="tx1"/>
                </a:solidFill>
                <a:latin typeface="Verdana" panose="020B0604030504040204" pitchFamily="34" charset="0"/>
              </a:defRPr>
            </a:lvl2pPr>
            <a:lvl3pPr algn="l" rtl="0" eaLnBrk="1" fontAlgn="base" hangingPunct="1">
              <a:lnSpc>
                <a:spcPts val="2400"/>
              </a:lnSpc>
              <a:spcBef>
                <a:spcPct val="0"/>
              </a:spcBef>
              <a:spcAft>
                <a:spcPct val="0"/>
              </a:spcAft>
              <a:defRPr sz="2200" b="1">
                <a:solidFill>
                  <a:schemeClr val="tx1"/>
                </a:solidFill>
                <a:latin typeface="Verdana" panose="020B0604030504040204" pitchFamily="34" charset="0"/>
              </a:defRPr>
            </a:lvl3pPr>
            <a:lvl4pPr algn="l" rtl="0" eaLnBrk="1" fontAlgn="base" hangingPunct="1">
              <a:lnSpc>
                <a:spcPts val="2400"/>
              </a:lnSpc>
              <a:spcBef>
                <a:spcPct val="0"/>
              </a:spcBef>
              <a:spcAft>
                <a:spcPct val="0"/>
              </a:spcAft>
              <a:defRPr sz="2200" b="1">
                <a:solidFill>
                  <a:schemeClr val="tx1"/>
                </a:solidFill>
                <a:latin typeface="Verdana" panose="020B0604030504040204" pitchFamily="34" charset="0"/>
              </a:defRPr>
            </a:lvl4pPr>
            <a:lvl5pPr algn="l" rtl="0" eaLnBrk="1" fontAlgn="base" hangingPunct="1">
              <a:lnSpc>
                <a:spcPts val="2400"/>
              </a:lnSpc>
              <a:spcBef>
                <a:spcPct val="0"/>
              </a:spcBef>
              <a:spcAft>
                <a:spcPct val="0"/>
              </a:spcAft>
              <a:defRPr sz="2200" b="1">
                <a:solidFill>
                  <a:schemeClr val="tx1"/>
                </a:solidFill>
                <a:latin typeface="Verdana" panose="020B0604030504040204" pitchFamily="34" charset="0"/>
              </a:defRPr>
            </a:lvl5pPr>
            <a:lvl6pPr marL="457200" algn="l" rtl="0" eaLnBrk="1" fontAlgn="base" hangingPunct="1">
              <a:lnSpc>
                <a:spcPts val="2400"/>
              </a:lnSpc>
              <a:spcBef>
                <a:spcPct val="0"/>
              </a:spcBef>
              <a:spcAft>
                <a:spcPct val="0"/>
              </a:spcAft>
              <a:defRPr sz="2200" b="1">
                <a:solidFill>
                  <a:schemeClr val="tx1"/>
                </a:solidFill>
                <a:latin typeface="Verdana" panose="020B0604030504040204" pitchFamily="34" charset="0"/>
              </a:defRPr>
            </a:lvl6pPr>
            <a:lvl7pPr marL="914400" algn="l" rtl="0" eaLnBrk="1" fontAlgn="base" hangingPunct="1">
              <a:lnSpc>
                <a:spcPts val="2400"/>
              </a:lnSpc>
              <a:spcBef>
                <a:spcPct val="0"/>
              </a:spcBef>
              <a:spcAft>
                <a:spcPct val="0"/>
              </a:spcAft>
              <a:defRPr sz="2200" b="1">
                <a:solidFill>
                  <a:schemeClr val="tx1"/>
                </a:solidFill>
                <a:latin typeface="Verdana" panose="020B0604030504040204" pitchFamily="34" charset="0"/>
              </a:defRPr>
            </a:lvl7pPr>
            <a:lvl8pPr marL="1371600" algn="l" rtl="0" eaLnBrk="1" fontAlgn="base" hangingPunct="1">
              <a:lnSpc>
                <a:spcPts val="2400"/>
              </a:lnSpc>
              <a:spcBef>
                <a:spcPct val="0"/>
              </a:spcBef>
              <a:spcAft>
                <a:spcPct val="0"/>
              </a:spcAft>
              <a:defRPr sz="2200" b="1">
                <a:solidFill>
                  <a:schemeClr val="tx1"/>
                </a:solidFill>
                <a:latin typeface="Verdana" panose="020B0604030504040204" pitchFamily="34" charset="0"/>
              </a:defRPr>
            </a:lvl8pPr>
            <a:lvl9pPr marL="1828800" algn="l" rtl="0" eaLnBrk="1" fontAlgn="base" hangingPunct="1">
              <a:lnSpc>
                <a:spcPts val="2400"/>
              </a:lnSpc>
              <a:spcBef>
                <a:spcPct val="0"/>
              </a:spcBef>
              <a:spcAft>
                <a:spcPct val="0"/>
              </a:spcAft>
              <a:defRPr sz="2200" b="1">
                <a:solidFill>
                  <a:schemeClr val="tx1"/>
                </a:solidFill>
                <a:latin typeface="Verdana" panose="020B0604030504040204" pitchFamily="34" charset="0"/>
              </a:defRPr>
            </a:lvl9pPr>
          </a:lstStyle>
          <a:p>
            <a:pPr>
              <a:lnSpc>
                <a:spcPts val="3200"/>
              </a:lnSpc>
              <a:spcBef>
                <a:spcPts val="800"/>
              </a:spcBef>
              <a:spcAft>
                <a:spcPts val="800"/>
              </a:spcAft>
            </a:pPr>
            <a:r>
              <a:rPr lang="fr-FR" sz="2800" noProof="0" dirty="0">
                <a:solidFill>
                  <a:srgbClr val="80234A"/>
                </a:solidFill>
                <a:latin typeface="Calibri Light" panose="020F0302020204030204" pitchFamily="34" charset="0"/>
              </a:rPr>
              <a:t>Etude pour la DG HAN concernant les causes du non-</a:t>
            </a:r>
            <a:r>
              <a:rPr lang="fr-FR" sz="2800" noProof="0" dirty="0" err="1">
                <a:solidFill>
                  <a:srgbClr val="80234A"/>
                </a:solidFill>
                <a:latin typeface="Calibri Light" panose="020F0302020204030204" pitchFamily="34" charset="0"/>
              </a:rPr>
              <a:t>take</a:t>
            </a:r>
            <a:r>
              <a:rPr lang="fr-FR" sz="2800" noProof="0" dirty="0">
                <a:solidFill>
                  <a:srgbClr val="80234A"/>
                </a:solidFill>
                <a:latin typeface="Calibri Light" panose="020F0302020204030204" pitchFamily="34" charset="0"/>
              </a:rPr>
              <a:t>-up chez les personnes en situation de handicap</a:t>
            </a:r>
            <a:br>
              <a:rPr lang="fr-FR" sz="2800" noProof="0" dirty="0">
                <a:solidFill>
                  <a:srgbClr val="EB6A0A"/>
                </a:solidFill>
                <a:latin typeface="Calibri Light" panose="020F0302020204030204" pitchFamily="34" charset="0"/>
              </a:rPr>
            </a:br>
            <a:br>
              <a:rPr lang="fr-FR" sz="2800" noProof="0" dirty="0">
                <a:solidFill>
                  <a:srgbClr val="EB6A0A"/>
                </a:solidFill>
                <a:latin typeface="Calibri Light" panose="020F0302020204030204" pitchFamily="34" charset="0"/>
              </a:rPr>
            </a:br>
            <a:r>
              <a:rPr lang="fr-FR" sz="2800" b="0" noProof="0" dirty="0">
                <a:latin typeface="Calibri Light" panose="020F0302020204030204" pitchFamily="34" charset="0"/>
              </a:rPr>
              <a:t>Plan d’action et son opérationnalisation</a:t>
            </a:r>
          </a:p>
        </p:txBody>
      </p:sp>
      <p:sp>
        <p:nvSpPr>
          <p:cNvPr id="14" name="Text Box 20"/>
          <p:cNvSpPr txBox="1">
            <a:spLocks noChangeArrowheads="1"/>
          </p:cNvSpPr>
          <p:nvPr/>
        </p:nvSpPr>
        <p:spPr bwMode="auto">
          <a:xfrm>
            <a:off x="7792916" y="2983492"/>
            <a:ext cx="163832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0" rIns="0" bIns="0">
            <a:spAutoFit/>
          </a:bodyPr>
          <a:lstStyle>
            <a:lvl1pPr defTabSz="449263" eaLnBrk="0" hangingPunct="0">
              <a:tabLst>
                <a:tab pos="725488" algn="l"/>
                <a:tab pos="1449388" algn="l"/>
                <a:tab pos="2174875" algn="l"/>
                <a:tab pos="2898775" algn="l"/>
                <a:tab pos="3624263" algn="l"/>
                <a:tab pos="4349750" algn="l"/>
                <a:tab pos="5073650" algn="l"/>
                <a:tab pos="5799138" algn="l"/>
                <a:tab pos="6523038" algn="l"/>
                <a:tab pos="7248525" algn="l"/>
                <a:tab pos="7974013" algn="l"/>
                <a:tab pos="8697913" algn="l"/>
              </a:tabLst>
              <a:defRPr sz="1400">
                <a:solidFill>
                  <a:schemeClr val="tx1"/>
                </a:solidFill>
                <a:latin typeface="Tahoma" panose="020B0604030504040204" pitchFamily="34" charset="0"/>
                <a:cs typeface="Arial" panose="020B0604020202020204" pitchFamily="34" charset="0"/>
              </a:defRPr>
            </a:lvl1pPr>
            <a:lvl2pPr marL="742950" indent="-285750" defTabSz="449263" eaLnBrk="0" hangingPunct="0">
              <a:tabLst>
                <a:tab pos="725488" algn="l"/>
                <a:tab pos="1449388" algn="l"/>
                <a:tab pos="2174875" algn="l"/>
                <a:tab pos="2898775" algn="l"/>
                <a:tab pos="3624263" algn="l"/>
                <a:tab pos="4349750" algn="l"/>
                <a:tab pos="5073650" algn="l"/>
                <a:tab pos="5799138" algn="l"/>
                <a:tab pos="6523038" algn="l"/>
                <a:tab pos="7248525" algn="l"/>
                <a:tab pos="7974013" algn="l"/>
                <a:tab pos="8697913" algn="l"/>
              </a:tabLst>
              <a:defRPr sz="1400">
                <a:solidFill>
                  <a:schemeClr val="tx1"/>
                </a:solidFill>
                <a:latin typeface="Tahoma" panose="020B0604030504040204" pitchFamily="34" charset="0"/>
                <a:cs typeface="Arial" panose="020B0604020202020204" pitchFamily="34" charset="0"/>
              </a:defRPr>
            </a:lvl2pPr>
            <a:lvl3pPr marL="1143000" indent="-228600" defTabSz="449263" eaLnBrk="0" hangingPunct="0">
              <a:tabLst>
                <a:tab pos="725488" algn="l"/>
                <a:tab pos="1449388" algn="l"/>
                <a:tab pos="2174875" algn="l"/>
                <a:tab pos="2898775" algn="l"/>
                <a:tab pos="3624263" algn="l"/>
                <a:tab pos="4349750" algn="l"/>
                <a:tab pos="5073650" algn="l"/>
                <a:tab pos="5799138" algn="l"/>
                <a:tab pos="6523038" algn="l"/>
                <a:tab pos="7248525" algn="l"/>
                <a:tab pos="7974013" algn="l"/>
                <a:tab pos="8697913" algn="l"/>
              </a:tabLst>
              <a:defRPr sz="1400">
                <a:solidFill>
                  <a:schemeClr val="tx1"/>
                </a:solidFill>
                <a:latin typeface="Tahoma" panose="020B0604030504040204" pitchFamily="34" charset="0"/>
                <a:cs typeface="Arial" panose="020B0604020202020204" pitchFamily="34" charset="0"/>
              </a:defRPr>
            </a:lvl3pPr>
            <a:lvl4pPr marL="1600200" indent="-228600" defTabSz="449263" eaLnBrk="0" hangingPunct="0">
              <a:tabLst>
                <a:tab pos="725488" algn="l"/>
                <a:tab pos="1449388" algn="l"/>
                <a:tab pos="2174875" algn="l"/>
                <a:tab pos="2898775" algn="l"/>
                <a:tab pos="3624263" algn="l"/>
                <a:tab pos="4349750" algn="l"/>
                <a:tab pos="5073650" algn="l"/>
                <a:tab pos="5799138" algn="l"/>
                <a:tab pos="6523038" algn="l"/>
                <a:tab pos="7248525" algn="l"/>
                <a:tab pos="7974013" algn="l"/>
                <a:tab pos="8697913" algn="l"/>
              </a:tabLst>
              <a:defRPr sz="1400">
                <a:solidFill>
                  <a:schemeClr val="tx1"/>
                </a:solidFill>
                <a:latin typeface="Tahoma" panose="020B0604030504040204" pitchFamily="34" charset="0"/>
                <a:cs typeface="Arial" panose="020B0604020202020204" pitchFamily="34" charset="0"/>
              </a:defRPr>
            </a:lvl4pPr>
            <a:lvl5pPr marL="2057400" indent="-228600" defTabSz="449263" eaLnBrk="0" hangingPunct="0">
              <a:tabLst>
                <a:tab pos="725488" algn="l"/>
                <a:tab pos="1449388" algn="l"/>
                <a:tab pos="2174875" algn="l"/>
                <a:tab pos="2898775" algn="l"/>
                <a:tab pos="3624263" algn="l"/>
                <a:tab pos="4349750" algn="l"/>
                <a:tab pos="5073650" algn="l"/>
                <a:tab pos="5799138" algn="l"/>
                <a:tab pos="6523038" algn="l"/>
                <a:tab pos="7248525" algn="l"/>
                <a:tab pos="7974013" algn="l"/>
                <a:tab pos="8697913" algn="l"/>
              </a:tabLst>
              <a:defRPr sz="1400">
                <a:solidFill>
                  <a:schemeClr val="tx1"/>
                </a:solidFill>
                <a:latin typeface="Tahoma" panose="020B0604030504040204" pitchFamily="34" charset="0"/>
                <a:cs typeface="Arial" panose="020B0604020202020204" pitchFamily="34" charset="0"/>
              </a:defRPr>
            </a:lvl5pPr>
            <a:lvl6pPr marL="2514600" indent="-228600" defTabSz="449263" eaLnBrk="0" fontAlgn="base" hangingPunct="0">
              <a:spcBef>
                <a:spcPct val="0"/>
              </a:spcBef>
              <a:spcAft>
                <a:spcPct val="0"/>
              </a:spcAft>
              <a:tabLst>
                <a:tab pos="725488" algn="l"/>
                <a:tab pos="1449388" algn="l"/>
                <a:tab pos="2174875" algn="l"/>
                <a:tab pos="2898775" algn="l"/>
                <a:tab pos="3624263" algn="l"/>
                <a:tab pos="4349750" algn="l"/>
                <a:tab pos="5073650" algn="l"/>
                <a:tab pos="5799138" algn="l"/>
                <a:tab pos="6523038" algn="l"/>
                <a:tab pos="7248525" algn="l"/>
                <a:tab pos="7974013" algn="l"/>
                <a:tab pos="8697913" algn="l"/>
              </a:tabLst>
              <a:defRPr sz="1400">
                <a:solidFill>
                  <a:schemeClr val="tx1"/>
                </a:solidFill>
                <a:latin typeface="Tahoma" panose="020B0604030504040204" pitchFamily="34" charset="0"/>
                <a:cs typeface="Arial" panose="020B0604020202020204" pitchFamily="34" charset="0"/>
              </a:defRPr>
            </a:lvl6pPr>
            <a:lvl7pPr marL="2971800" indent="-228600" defTabSz="449263" eaLnBrk="0" fontAlgn="base" hangingPunct="0">
              <a:spcBef>
                <a:spcPct val="0"/>
              </a:spcBef>
              <a:spcAft>
                <a:spcPct val="0"/>
              </a:spcAft>
              <a:tabLst>
                <a:tab pos="725488" algn="l"/>
                <a:tab pos="1449388" algn="l"/>
                <a:tab pos="2174875" algn="l"/>
                <a:tab pos="2898775" algn="l"/>
                <a:tab pos="3624263" algn="l"/>
                <a:tab pos="4349750" algn="l"/>
                <a:tab pos="5073650" algn="l"/>
                <a:tab pos="5799138" algn="l"/>
                <a:tab pos="6523038" algn="l"/>
                <a:tab pos="7248525" algn="l"/>
                <a:tab pos="7974013" algn="l"/>
                <a:tab pos="8697913" algn="l"/>
              </a:tabLst>
              <a:defRPr sz="1400">
                <a:solidFill>
                  <a:schemeClr val="tx1"/>
                </a:solidFill>
                <a:latin typeface="Tahoma" panose="020B0604030504040204" pitchFamily="34" charset="0"/>
                <a:cs typeface="Arial" panose="020B0604020202020204" pitchFamily="34" charset="0"/>
              </a:defRPr>
            </a:lvl7pPr>
            <a:lvl8pPr marL="3429000" indent="-228600" defTabSz="449263" eaLnBrk="0" fontAlgn="base" hangingPunct="0">
              <a:spcBef>
                <a:spcPct val="0"/>
              </a:spcBef>
              <a:spcAft>
                <a:spcPct val="0"/>
              </a:spcAft>
              <a:tabLst>
                <a:tab pos="725488" algn="l"/>
                <a:tab pos="1449388" algn="l"/>
                <a:tab pos="2174875" algn="l"/>
                <a:tab pos="2898775" algn="l"/>
                <a:tab pos="3624263" algn="l"/>
                <a:tab pos="4349750" algn="l"/>
                <a:tab pos="5073650" algn="l"/>
                <a:tab pos="5799138" algn="l"/>
                <a:tab pos="6523038" algn="l"/>
                <a:tab pos="7248525" algn="l"/>
                <a:tab pos="7974013" algn="l"/>
                <a:tab pos="8697913" algn="l"/>
              </a:tabLst>
              <a:defRPr sz="1400">
                <a:solidFill>
                  <a:schemeClr val="tx1"/>
                </a:solidFill>
                <a:latin typeface="Tahoma" panose="020B0604030504040204" pitchFamily="34" charset="0"/>
                <a:cs typeface="Arial" panose="020B0604020202020204" pitchFamily="34" charset="0"/>
              </a:defRPr>
            </a:lvl8pPr>
            <a:lvl9pPr marL="3886200" indent="-228600" defTabSz="449263" eaLnBrk="0" fontAlgn="base" hangingPunct="0">
              <a:spcBef>
                <a:spcPct val="0"/>
              </a:spcBef>
              <a:spcAft>
                <a:spcPct val="0"/>
              </a:spcAft>
              <a:tabLst>
                <a:tab pos="725488" algn="l"/>
                <a:tab pos="1449388" algn="l"/>
                <a:tab pos="2174875" algn="l"/>
                <a:tab pos="2898775" algn="l"/>
                <a:tab pos="3624263" algn="l"/>
                <a:tab pos="4349750" algn="l"/>
                <a:tab pos="5073650" algn="l"/>
                <a:tab pos="5799138" algn="l"/>
                <a:tab pos="6523038" algn="l"/>
                <a:tab pos="7248525" algn="l"/>
                <a:tab pos="7974013" algn="l"/>
                <a:tab pos="8697913" algn="l"/>
              </a:tabLst>
              <a:defRPr sz="1400">
                <a:solidFill>
                  <a:schemeClr val="tx1"/>
                </a:solidFill>
                <a:latin typeface="Tahoma" panose="020B0604030504040204" pitchFamily="34" charset="0"/>
                <a:cs typeface="Arial" panose="020B0604020202020204" pitchFamily="34" charset="0"/>
              </a:defRPr>
            </a:lvl9pPr>
          </a:lstStyle>
          <a:p>
            <a:pPr algn="r" eaLnBrk="1">
              <a:lnSpc>
                <a:spcPct val="100000"/>
              </a:lnSpc>
              <a:buClr>
                <a:srgbClr val="000000"/>
              </a:buClr>
              <a:buSzPct val="100000"/>
              <a:buFont typeface="Times New Roman" panose="02020603050405020304" pitchFamily="18" charset="0"/>
              <a:buNone/>
            </a:pPr>
            <a:r>
              <a:rPr lang="fr-FR" sz="1000" b="0" noProof="0">
                <a:latin typeface="Calibri Light" panose="020F0302020204030204" pitchFamily="34" charset="0"/>
              </a:rPr>
              <a:t>POFR24022</a:t>
            </a:r>
          </a:p>
        </p:txBody>
      </p:sp>
      <p:pic>
        <p:nvPicPr>
          <p:cNvPr id="13" name="Picture 18" descr="Anta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8" y="6214682"/>
            <a:ext cx="19939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n 19"/>
          <p:cNvPicPr>
            <a:picLocks noChangeAspect="1"/>
          </p:cNvPicPr>
          <p:nvPr/>
        </p:nvPicPr>
        <p:blipFill rotWithShape="1">
          <a:blip r:embed="rId4" cstate="print">
            <a:extLst>
              <a:ext uri="{28A0092B-C50C-407E-A947-70E740481C1C}">
                <a14:useLocalDpi xmlns:a14="http://schemas.microsoft.com/office/drawing/2010/main" val="0"/>
              </a:ext>
            </a:extLst>
          </a:blip>
          <a:srcRect r="5111" b="15732"/>
          <a:stretch/>
        </p:blipFill>
        <p:spPr>
          <a:xfrm>
            <a:off x="6420046" y="3692295"/>
            <a:ext cx="3485954" cy="3165705"/>
          </a:xfrm>
          <a:prstGeom prst="rect">
            <a:avLst/>
          </a:prstGeom>
        </p:spPr>
      </p:pic>
      <p:pic>
        <p:nvPicPr>
          <p:cNvPr id="1026" name="Picture 2" descr="Homepage | Handicap Belgium">
            <a:extLst>
              <a:ext uri="{FF2B5EF4-FFF2-40B4-BE49-F238E27FC236}">
                <a16:creationId xmlns:a16="http://schemas.microsoft.com/office/drawing/2014/main" id="{856C0AA8-F431-5A63-3E64-475922BA51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763" y="2979228"/>
            <a:ext cx="4411562" cy="7447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792F4-756F-B6ED-BBEF-BFEB574EC914}"/>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7C27B482-758E-2334-11E1-473C5B252F7A}"/>
              </a:ext>
            </a:extLst>
          </p:cNvPr>
          <p:cNvSpPr/>
          <p:nvPr/>
        </p:nvSpPr>
        <p:spPr bwMode="auto">
          <a:xfrm>
            <a:off x="6024792" y="2771019"/>
            <a:ext cx="3276000" cy="1800000"/>
          </a:xfrm>
          <a:prstGeom prst="rect">
            <a:avLst/>
          </a:prstGeom>
          <a:solidFill>
            <a:schemeClr val="bg1"/>
          </a:solidFill>
          <a:ln>
            <a:solidFill>
              <a:schemeClr val="tx1"/>
            </a:solidFill>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9388" indent="-179388">
              <a:spcBef>
                <a:spcPts val="100"/>
              </a:spcBef>
              <a:spcAft>
                <a:spcPts val="100"/>
              </a:spcAft>
              <a:buClr>
                <a:srgbClr val="80234A"/>
              </a:buClr>
              <a:buFont typeface="+mj-lt"/>
              <a:buAutoNum type="arabicPeriod" startAt="4"/>
            </a:pPr>
            <a:r>
              <a:rPr lang="fr-FR" sz="1600" b="0" noProof="0">
                <a:latin typeface="Calibri Light" panose="020F0302020204030204" pitchFamily="34" charset="0"/>
              </a:rPr>
              <a:t>Inciter à </a:t>
            </a:r>
            <a:r>
              <a:rPr lang="fr-FR" sz="1600" noProof="0">
                <a:latin typeface="Calibri Light" panose="020F0302020204030204" pitchFamily="34" charset="0"/>
              </a:rPr>
              <a:t>réduire les rigidités législatives</a:t>
            </a:r>
            <a:br>
              <a:rPr lang="fr-FR" sz="1000" b="0" noProof="0">
                <a:latin typeface="Calibri Light" panose="020F0302020204030204" pitchFamily="34" charset="0"/>
              </a:rPr>
            </a:br>
            <a:endParaRPr lang="fr-FR" sz="1000" b="0" noProof="0">
              <a:latin typeface="Calibri Light" panose="020F0302020204030204" pitchFamily="34" charset="0"/>
            </a:endParaRPr>
          </a:p>
          <a:p>
            <a:pPr marL="179388" indent="-179388">
              <a:spcBef>
                <a:spcPts val="100"/>
              </a:spcBef>
              <a:spcAft>
                <a:spcPts val="100"/>
              </a:spcAft>
              <a:buClr>
                <a:srgbClr val="80234A"/>
              </a:buClr>
              <a:buFont typeface="+mj-lt"/>
              <a:buAutoNum type="arabicPeriod" startAt="4"/>
            </a:pPr>
            <a:r>
              <a:rPr lang="fr-FR" sz="1600" b="0" noProof="0">
                <a:latin typeface="Calibri Light" panose="020F0302020204030204" pitchFamily="34" charset="0"/>
              </a:rPr>
              <a:t>Réduire les </a:t>
            </a:r>
            <a:r>
              <a:rPr lang="fr-FR" sz="1600" noProof="0">
                <a:latin typeface="Calibri Light" panose="020F0302020204030204" pitchFamily="34" charset="0"/>
              </a:rPr>
              <a:t>disparités régionales</a:t>
            </a:r>
            <a:endParaRPr lang="fr-FR" sz="800" b="0" noProof="0">
              <a:latin typeface="Calibri Light" panose="020F0302020204030204" pitchFamily="34" charset="0"/>
            </a:endParaRPr>
          </a:p>
          <a:p>
            <a:pPr marL="179388" indent="-179388">
              <a:spcBef>
                <a:spcPts val="100"/>
              </a:spcBef>
              <a:spcAft>
                <a:spcPts val="100"/>
              </a:spcAft>
              <a:buClr>
                <a:srgbClr val="80234A"/>
              </a:buClr>
              <a:buFont typeface="+mj-lt"/>
              <a:buAutoNum type="arabicPeriod" startAt="4"/>
            </a:pPr>
            <a:endParaRPr lang="fr-FR" sz="1000" b="0" noProof="0">
              <a:latin typeface="Calibri Light" panose="020F0302020204030204" pitchFamily="34" charset="0"/>
            </a:endParaRPr>
          </a:p>
          <a:p>
            <a:pPr marL="179388" indent="-179388">
              <a:spcBef>
                <a:spcPts val="100"/>
              </a:spcBef>
              <a:spcAft>
                <a:spcPts val="100"/>
              </a:spcAft>
              <a:buClr>
                <a:srgbClr val="80234A"/>
              </a:buClr>
              <a:buFont typeface="+mj-lt"/>
              <a:buAutoNum type="arabicPeriod" startAt="4"/>
            </a:pPr>
            <a:r>
              <a:rPr lang="fr-FR" sz="1600" b="0" noProof="0">
                <a:latin typeface="Calibri Light" panose="020F0302020204030204" pitchFamily="34" charset="0"/>
              </a:rPr>
              <a:t>Consolider l’approche </a:t>
            </a:r>
            <a:r>
              <a:rPr lang="fr-FR" sz="1600" noProof="0">
                <a:latin typeface="Calibri Light" panose="020F0302020204030204" pitchFamily="34" charset="0"/>
              </a:rPr>
              <a:t>multidisciplinaire</a:t>
            </a:r>
            <a:r>
              <a:rPr lang="fr-FR" sz="1600" b="0" noProof="0">
                <a:latin typeface="Calibri Light" panose="020F0302020204030204" pitchFamily="34" charset="0"/>
              </a:rPr>
              <a:t> de la DG HAN</a:t>
            </a:r>
          </a:p>
        </p:txBody>
      </p:sp>
      <p:sp>
        <p:nvSpPr>
          <p:cNvPr id="2" name="Title 1">
            <a:extLst>
              <a:ext uri="{FF2B5EF4-FFF2-40B4-BE49-F238E27FC236}">
                <a16:creationId xmlns:a16="http://schemas.microsoft.com/office/drawing/2014/main" id="{1EA9BF2B-0979-FDC2-CAB1-BB418D00638A}"/>
              </a:ext>
            </a:extLst>
          </p:cNvPr>
          <p:cNvSpPr>
            <a:spLocks noGrp="1"/>
          </p:cNvSpPr>
          <p:nvPr>
            <p:ph type="title"/>
          </p:nvPr>
        </p:nvSpPr>
        <p:spPr/>
        <p:txBody>
          <a:bodyPr/>
          <a:lstStyle/>
          <a:p>
            <a:r>
              <a:rPr lang="fr-FR" noProof="0"/>
              <a:t>Rappel : En confrontant tous les éléments de la SWOT, nous avons réussi à définir 11 axes de réflexion </a:t>
            </a:r>
          </a:p>
        </p:txBody>
      </p:sp>
      <p:sp>
        <p:nvSpPr>
          <p:cNvPr id="14" name="Text Box 4">
            <a:extLst>
              <a:ext uri="{FF2B5EF4-FFF2-40B4-BE49-F238E27FC236}">
                <a16:creationId xmlns:a16="http://schemas.microsoft.com/office/drawing/2014/main" id="{9CDB447F-BEAC-85DB-47B0-541A858DF512}"/>
              </a:ext>
            </a:extLst>
          </p:cNvPr>
          <p:cNvSpPr txBox="1">
            <a:spLocks noChangeArrowheads="1"/>
          </p:cNvSpPr>
          <p:nvPr/>
        </p:nvSpPr>
        <p:spPr bwMode="auto">
          <a:xfrm>
            <a:off x="2765620" y="1595974"/>
            <a:ext cx="3276000" cy="288000"/>
          </a:xfrm>
          <a:prstGeom prst="rect">
            <a:avLst/>
          </a:prstGeom>
          <a:solidFill>
            <a:srgbClr val="BDAB7F"/>
          </a:solidFill>
          <a:ln w="9525">
            <a:solidFill>
              <a:schemeClr val="tx1"/>
            </a:solidFill>
            <a:miter lim="800000"/>
            <a:headEnd type="none" w="sm" len="sm"/>
            <a:tailEnd type="none" w="sm" len="sm"/>
          </a:ln>
        </p:spPr>
        <p:txBody>
          <a:bodyPr lIns="180000" tIns="108000" rIns="180000" bIns="108000" anchor="ctr" anchorCtr="1"/>
          <a:lstStyle/>
          <a:p>
            <a:pPr>
              <a:tabLst>
                <a:tab pos="6464300" algn="r"/>
              </a:tabLst>
            </a:pPr>
            <a:r>
              <a:rPr lang="fr-FR" b="1" baseline="0" noProof="0">
                <a:solidFill>
                  <a:schemeClr val="bg1"/>
                </a:solidFill>
                <a:latin typeface="+mj-lt"/>
              </a:rPr>
              <a:t>Opportunités</a:t>
            </a:r>
          </a:p>
        </p:txBody>
      </p:sp>
      <p:sp>
        <p:nvSpPr>
          <p:cNvPr id="15" name="Text Box 5">
            <a:extLst>
              <a:ext uri="{FF2B5EF4-FFF2-40B4-BE49-F238E27FC236}">
                <a16:creationId xmlns:a16="http://schemas.microsoft.com/office/drawing/2014/main" id="{2DC5C1C9-33A4-5CE9-0124-A6BDEB21B788}"/>
              </a:ext>
            </a:extLst>
          </p:cNvPr>
          <p:cNvSpPr txBox="1">
            <a:spLocks noChangeArrowheads="1"/>
          </p:cNvSpPr>
          <p:nvPr/>
        </p:nvSpPr>
        <p:spPr bwMode="auto">
          <a:xfrm>
            <a:off x="503979" y="2767361"/>
            <a:ext cx="324000" cy="1800000"/>
          </a:xfrm>
          <a:prstGeom prst="rect">
            <a:avLst/>
          </a:prstGeom>
          <a:solidFill>
            <a:schemeClr val="tx2"/>
          </a:solidFill>
          <a:ln w="9525">
            <a:solidFill>
              <a:schemeClr val="tx2"/>
            </a:solidFill>
            <a:miter lim="800000"/>
            <a:headEnd type="none" w="sm" len="sm"/>
            <a:tailEnd type="none" w="sm" len="sm"/>
          </a:ln>
        </p:spPr>
        <p:txBody>
          <a:bodyPr vert="vert270" lIns="180000" tIns="108000" rIns="180000" bIns="108000" anchor="ctr" anchorCtr="1"/>
          <a:lstStyle/>
          <a:p>
            <a:pPr>
              <a:tabLst>
                <a:tab pos="6464300" algn="r"/>
              </a:tabLst>
            </a:pPr>
            <a:r>
              <a:rPr lang="fr-FR" b="1" baseline="0" noProof="0">
                <a:solidFill>
                  <a:schemeClr val="bg1"/>
                </a:solidFill>
                <a:latin typeface="+mj-lt"/>
              </a:rPr>
              <a:t>Points forts</a:t>
            </a:r>
          </a:p>
        </p:txBody>
      </p:sp>
      <p:sp>
        <p:nvSpPr>
          <p:cNvPr id="16" name="Text Box 6">
            <a:extLst>
              <a:ext uri="{FF2B5EF4-FFF2-40B4-BE49-F238E27FC236}">
                <a16:creationId xmlns:a16="http://schemas.microsoft.com/office/drawing/2014/main" id="{1CD4D1E8-50EC-6C09-C62B-EBEE50F276EA}"/>
              </a:ext>
            </a:extLst>
          </p:cNvPr>
          <p:cNvSpPr txBox="1">
            <a:spLocks noChangeArrowheads="1"/>
          </p:cNvSpPr>
          <p:nvPr/>
        </p:nvSpPr>
        <p:spPr bwMode="auto">
          <a:xfrm>
            <a:off x="503979" y="4571870"/>
            <a:ext cx="324000" cy="1764000"/>
          </a:xfrm>
          <a:prstGeom prst="rect">
            <a:avLst/>
          </a:prstGeom>
          <a:solidFill>
            <a:srgbClr val="756A65"/>
          </a:solidFill>
          <a:ln w="9525">
            <a:solidFill>
              <a:schemeClr val="bg2"/>
            </a:solidFill>
            <a:miter lim="800000"/>
            <a:headEnd type="none" w="sm" len="sm"/>
            <a:tailEnd type="none" w="sm" len="sm"/>
          </a:ln>
        </p:spPr>
        <p:txBody>
          <a:bodyPr vert="vert270" lIns="180000" tIns="108000" rIns="180000" bIns="108000" anchor="ctr" anchorCtr="1"/>
          <a:lstStyle/>
          <a:p>
            <a:pPr>
              <a:tabLst>
                <a:tab pos="6464300" algn="r"/>
              </a:tabLst>
            </a:pPr>
            <a:r>
              <a:rPr lang="fr-FR" b="1" baseline="0" noProof="0">
                <a:solidFill>
                  <a:schemeClr val="bg1"/>
                </a:solidFill>
                <a:latin typeface="+mj-lt"/>
              </a:rPr>
              <a:t>Points faibles</a:t>
            </a:r>
          </a:p>
        </p:txBody>
      </p:sp>
      <p:sp>
        <p:nvSpPr>
          <p:cNvPr id="19" name="Rectangle 18">
            <a:extLst>
              <a:ext uri="{FF2B5EF4-FFF2-40B4-BE49-F238E27FC236}">
                <a16:creationId xmlns:a16="http://schemas.microsoft.com/office/drawing/2014/main" id="{FEA7F721-83FA-71B0-4C5C-651D36628403}"/>
              </a:ext>
            </a:extLst>
          </p:cNvPr>
          <p:cNvSpPr/>
          <p:nvPr/>
        </p:nvSpPr>
        <p:spPr bwMode="auto">
          <a:xfrm>
            <a:off x="824782" y="2771021"/>
            <a:ext cx="1944000" cy="1800000"/>
          </a:xfrm>
          <a:prstGeom prst="rect">
            <a:avLst/>
          </a:prstGeom>
          <a:solidFill>
            <a:srgbClr val="EFEEED"/>
          </a:solidFill>
          <a:ln>
            <a:solidFill>
              <a:schemeClr val="tx1"/>
            </a:solidFill>
          </a:ln>
          <a:effectLst/>
        </p:spPr>
        <p:txBody>
          <a:bodyPr rot="0" spcFirstLastPara="0" vertOverflow="overflow" horzOverflow="overflow" vert="horz" wrap="square" lIns="72000" tIns="72000" rIns="36000" bIns="36000" numCol="1" spcCol="0" rtlCol="0" fromWordArt="0" anchor="t" anchorCtr="0" forceAA="0" compatLnSpc="1">
            <a:prstTxWarp prst="textNoShape">
              <a:avLst/>
            </a:prstTxWarp>
            <a:noAutofit/>
          </a:bodyPr>
          <a:lstStyle/>
          <a:p>
            <a:pPr marL="179388" indent="-179388">
              <a:spcBef>
                <a:spcPts val="100"/>
              </a:spcBef>
              <a:spcAft>
                <a:spcPts val="100"/>
              </a:spcAft>
              <a:buClr>
                <a:srgbClr val="80234A"/>
              </a:buClr>
              <a:buFont typeface="Arial" panose="020B0604020202020204" pitchFamily="34" charset="0"/>
              <a:buChar char="•"/>
            </a:pPr>
            <a:r>
              <a:rPr lang="fr-FR" sz="1100" b="0" noProof="0">
                <a:latin typeface="Calibri Light" panose="020F0302020204030204" pitchFamily="34" charset="0"/>
              </a:rPr>
              <a:t>Engagement fort pour réduire le NTU</a:t>
            </a:r>
          </a:p>
          <a:p>
            <a:pPr marL="179388" indent="-179388">
              <a:spcBef>
                <a:spcPts val="100"/>
              </a:spcBef>
              <a:spcAft>
                <a:spcPts val="100"/>
              </a:spcAft>
              <a:buClr>
                <a:srgbClr val="80234A"/>
              </a:buClr>
              <a:buFont typeface="Arial" panose="020B0604020202020204" pitchFamily="34" charset="0"/>
              <a:buChar char="•"/>
            </a:pPr>
            <a:r>
              <a:rPr lang="fr-FR" sz="1100" b="0" noProof="0">
                <a:latin typeface="Calibri Light" panose="020F0302020204030204" pitchFamily="34" charset="0"/>
              </a:rPr>
              <a:t>Renforcement de l’évaluation multidisciplinaire</a:t>
            </a:r>
          </a:p>
          <a:p>
            <a:pPr marL="179388" indent="-179388">
              <a:spcBef>
                <a:spcPts val="100"/>
              </a:spcBef>
              <a:spcAft>
                <a:spcPts val="100"/>
              </a:spcAft>
              <a:buClr>
                <a:srgbClr val="80234A"/>
              </a:buClr>
              <a:buFont typeface="Arial" panose="020B0604020202020204" pitchFamily="34" charset="0"/>
              <a:buChar char="•"/>
            </a:pPr>
            <a:r>
              <a:rPr lang="fr-FR" sz="1100" b="0" noProof="0">
                <a:latin typeface="Calibri Light" panose="020F0302020204030204" pitchFamily="34" charset="0"/>
              </a:rPr>
              <a:t>Amélioration continue des processus </a:t>
            </a:r>
          </a:p>
          <a:p>
            <a:pPr marL="179388" indent="-179388">
              <a:spcBef>
                <a:spcPts val="100"/>
              </a:spcBef>
              <a:spcAft>
                <a:spcPts val="100"/>
              </a:spcAft>
              <a:buClr>
                <a:srgbClr val="80234A"/>
              </a:buClr>
              <a:buFont typeface="Arial" panose="020B0604020202020204" pitchFamily="34" charset="0"/>
              <a:buChar char="•"/>
            </a:pPr>
            <a:r>
              <a:rPr lang="fr-FR" sz="1100" b="0" noProof="0">
                <a:latin typeface="Calibri Light" panose="020F0302020204030204" pitchFamily="34" charset="0"/>
              </a:rPr>
              <a:t>Modernisation des outils numériques et plateformes</a:t>
            </a:r>
          </a:p>
          <a:p>
            <a:pPr marL="179388" indent="-179388">
              <a:spcBef>
                <a:spcPts val="100"/>
              </a:spcBef>
              <a:spcAft>
                <a:spcPts val="100"/>
              </a:spcAft>
              <a:buClr>
                <a:srgbClr val="80234A"/>
              </a:buClr>
              <a:buFont typeface="Arial" panose="020B0604020202020204" pitchFamily="34" charset="0"/>
              <a:buChar char="•"/>
            </a:pPr>
            <a:r>
              <a:rPr lang="fr-FR" sz="1100" b="0" noProof="0">
                <a:latin typeface="Calibri Light" panose="020F0302020204030204" pitchFamily="34" charset="0"/>
              </a:rPr>
              <a:t>Renforcement des effectifs </a:t>
            </a:r>
          </a:p>
        </p:txBody>
      </p:sp>
      <p:sp>
        <p:nvSpPr>
          <p:cNvPr id="21" name="Rectangle 20">
            <a:extLst>
              <a:ext uri="{FF2B5EF4-FFF2-40B4-BE49-F238E27FC236}">
                <a16:creationId xmlns:a16="http://schemas.microsoft.com/office/drawing/2014/main" id="{DE797D38-F95F-B9F4-A2A9-6C35BF770B07}"/>
              </a:ext>
            </a:extLst>
          </p:cNvPr>
          <p:cNvSpPr/>
          <p:nvPr/>
        </p:nvSpPr>
        <p:spPr bwMode="auto">
          <a:xfrm>
            <a:off x="2767602" y="2771019"/>
            <a:ext cx="3262079" cy="1800000"/>
          </a:xfrm>
          <a:prstGeom prst="rect">
            <a:avLst/>
          </a:prstGeom>
          <a:solidFill>
            <a:schemeClr val="bg1"/>
          </a:solidFill>
          <a:ln>
            <a:solidFill>
              <a:schemeClr val="tx1"/>
            </a:solidFill>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9388" indent="-179388">
              <a:spcBef>
                <a:spcPts val="100"/>
              </a:spcBef>
              <a:spcAft>
                <a:spcPts val="100"/>
              </a:spcAft>
              <a:buClr>
                <a:srgbClr val="80234A"/>
              </a:buClr>
              <a:buFont typeface="+mj-lt"/>
              <a:buAutoNum type="arabicPeriod"/>
            </a:pPr>
            <a:r>
              <a:rPr lang="fr-FR" sz="1600" noProof="0">
                <a:latin typeface="Calibri Light" panose="020F0302020204030204" pitchFamily="34" charset="0"/>
              </a:rPr>
              <a:t>Exploitation des technologies </a:t>
            </a:r>
            <a:r>
              <a:rPr lang="fr-FR" sz="1600" b="0" noProof="0">
                <a:latin typeface="Calibri Light" panose="020F0302020204030204" pitchFamily="34" charset="0"/>
              </a:rPr>
              <a:t>pour réduire le NTU</a:t>
            </a:r>
            <a:r>
              <a:rPr lang="fr-FR" sz="800" b="0" noProof="0">
                <a:latin typeface="Calibri Light" panose="020F0302020204030204" pitchFamily="34" charset="0"/>
              </a:rPr>
              <a:t> </a:t>
            </a:r>
          </a:p>
          <a:p>
            <a:pPr marL="179388" indent="-179388">
              <a:spcBef>
                <a:spcPts val="100"/>
              </a:spcBef>
              <a:spcAft>
                <a:spcPts val="100"/>
              </a:spcAft>
              <a:buClr>
                <a:srgbClr val="80234A"/>
              </a:buClr>
              <a:buFont typeface="+mj-lt"/>
              <a:buAutoNum type="arabicPeriod"/>
            </a:pPr>
            <a:endParaRPr lang="fr-FR" sz="800" b="0" noProof="0">
              <a:latin typeface="Calibri Light" panose="020F0302020204030204" pitchFamily="34" charset="0"/>
            </a:endParaRPr>
          </a:p>
          <a:p>
            <a:pPr marL="179388" indent="-179388">
              <a:spcBef>
                <a:spcPts val="100"/>
              </a:spcBef>
              <a:spcAft>
                <a:spcPts val="100"/>
              </a:spcAft>
              <a:buClr>
                <a:srgbClr val="80234A"/>
              </a:buClr>
              <a:buFont typeface="+mj-lt"/>
              <a:buAutoNum type="arabicPeriod"/>
            </a:pPr>
            <a:r>
              <a:rPr lang="fr-FR" sz="1600" b="0" noProof="0">
                <a:latin typeface="Calibri Light" panose="020F0302020204030204" pitchFamily="34" charset="0"/>
              </a:rPr>
              <a:t>Valorisation des </a:t>
            </a:r>
            <a:r>
              <a:rPr lang="fr-FR" sz="1600" noProof="0">
                <a:latin typeface="Calibri Light" panose="020F0302020204030204" pitchFamily="34" charset="0"/>
              </a:rPr>
              <a:t>partenariats externes</a:t>
            </a:r>
            <a:r>
              <a:rPr lang="fr-FR" sz="800" noProof="0">
                <a:latin typeface="Calibri Light" panose="020F0302020204030204" pitchFamily="34" charset="0"/>
              </a:rPr>
              <a:t> </a:t>
            </a:r>
          </a:p>
          <a:p>
            <a:pPr marL="179388" indent="-179388">
              <a:spcBef>
                <a:spcPts val="100"/>
              </a:spcBef>
              <a:spcAft>
                <a:spcPts val="100"/>
              </a:spcAft>
              <a:buClr>
                <a:srgbClr val="80234A"/>
              </a:buClr>
              <a:buFont typeface="+mj-lt"/>
              <a:buAutoNum type="arabicPeriod"/>
            </a:pPr>
            <a:endParaRPr lang="fr-FR" sz="800" b="0" noProof="0">
              <a:latin typeface="Calibri Light" panose="020F0302020204030204" pitchFamily="34" charset="0"/>
            </a:endParaRPr>
          </a:p>
          <a:p>
            <a:pPr marL="179388" indent="-179388">
              <a:spcBef>
                <a:spcPts val="100"/>
              </a:spcBef>
              <a:spcAft>
                <a:spcPts val="100"/>
              </a:spcAft>
              <a:buClr>
                <a:srgbClr val="80234A"/>
              </a:buClr>
              <a:buFont typeface="+mj-lt"/>
              <a:buAutoNum type="arabicPeriod"/>
            </a:pPr>
            <a:r>
              <a:rPr lang="fr-FR" sz="1600" b="0" noProof="0">
                <a:latin typeface="Calibri Light" panose="020F0302020204030204" pitchFamily="34" charset="0"/>
              </a:rPr>
              <a:t>Favoriser les approches </a:t>
            </a:r>
            <a:r>
              <a:rPr lang="fr-FR" sz="1600" noProof="0">
                <a:latin typeface="Calibri Light" panose="020F0302020204030204" pitchFamily="34" charset="0"/>
              </a:rPr>
              <a:t>inclusives et proactives </a:t>
            </a:r>
          </a:p>
        </p:txBody>
      </p:sp>
      <p:sp>
        <p:nvSpPr>
          <p:cNvPr id="23" name="Rectangle 22">
            <a:extLst>
              <a:ext uri="{FF2B5EF4-FFF2-40B4-BE49-F238E27FC236}">
                <a16:creationId xmlns:a16="http://schemas.microsoft.com/office/drawing/2014/main" id="{2AE73864-71BC-62B4-0809-D86A314CDF35}"/>
              </a:ext>
            </a:extLst>
          </p:cNvPr>
          <p:cNvSpPr/>
          <p:nvPr/>
        </p:nvSpPr>
        <p:spPr bwMode="auto">
          <a:xfrm>
            <a:off x="2761769" y="4571456"/>
            <a:ext cx="3267913" cy="1764000"/>
          </a:xfrm>
          <a:prstGeom prst="rect">
            <a:avLst/>
          </a:prstGeom>
          <a:solidFill>
            <a:schemeClr val="bg1"/>
          </a:solidFill>
          <a:ln>
            <a:solidFill>
              <a:schemeClr val="tx1"/>
            </a:solidFill>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indent="-182563">
              <a:spcBef>
                <a:spcPts val="100"/>
              </a:spcBef>
              <a:spcAft>
                <a:spcPts val="100"/>
              </a:spcAft>
              <a:buClr>
                <a:srgbClr val="80234A"/>
              </a:buClr>
              <a:buFont typeface="+mj-lt"/>
              <a:buAutoNum type="arabicPeriod" startAt="7"/>
            </a:pPr>
            <a:r>
              <a:rPr lang="fr-FR" sz="1600" noProof="0">
                <a:latin typeface="Calibri Light" panose="020F0302020204030204" pitchFamily="34" charset="0"/>
              </a:rPr>
              <a:t>Simplification des processus administratifs</a:t>
            </a:r>
            <a:br>
              <a:rPr lang="fr-FR" sz="800" b="0" noProof="0">
                <a:latin typeface="Calibri Light" panose="020F0302020204030204" pitchFamily="34" charset="0"/>
              </a:rPr>
            </a:br>
            <a:endParaRPr lang="fr-FR" sz="800" b="0" noProof="0">
              <a:latin typeface="Calibri Light" panose="020F0302020204030204" pitchFamily="34" charset="0"/>
            </a:endParaRPr>
          </a:p>
          <a:p>
            <a:pPr marL="179388" indent="-179388">
              <a:spcBef>
                <a:spcPts val="100"/>
              </a:spcBef>
              <a:spcAft>
                <a:spcPts val="100"/>
              </a:spcAft>
              <a:buClr>
                <a:srgbClr val="80234A"/>
              </a:buClr>
              <a:buFont typeface="+mj-lt"/>
              <a:buAutoNum type="arabicPeriod" startAt="7"/>
            </a:pPr>
            <a:r>
              <a:rPr lang="fr-FR" sz="1600" noProof="0">
                <a:latin typeface="Calibri Light" panose="020F0302020204030204" pitchFamily="34" charset="0"/>
              </a:rPr>
              <a:t>Coordination des initiatives </a:t>
            </a:r>
            <a:r>
              <a:rPr lang="fr-FR" sz="1600" b="0" noProof="0">
                <a:latin typeface="Calibri Light" panose="020F0302020204030204" pitchFamily="34" charset="0"/>
              </a:rPr>
              <a:t>régionales DG HAN</a:t>
            </a:r>
          </a:p>
        </p:txBody>
      </p:sp>
      <p:sp>
        <p:nvSpPr>
          <p:cNvPr id="24" name="Rectangle 23">
            <a:extLst>
              <a:ext uri="{FF2B5EF4-FFF2-40B4-BE49-F238E27FC236}">
                <a16:creationId xmlns:a16="http://schemas.microsoft.com/office/drawing/2014/main" id="{92FBE3CF-FD8A-4506-84D7-1E8B64595D2F}"/>
              </a:ext>
            </a:extLst>
          </p:cNvPr>
          <p:cNvSpPr/>
          <p:nvPr/>
        </p:nvSpPr>
        <p:spPr bwMode="auto">
          <a:xfrm>
            <a:off x="6029681" y="4571456"/>
            <a:ext cx="3263023" cy="1764000"/>
          </a:xfrm>
          <a:prstGeom prst="rect">
            <a:avLst/>
          </a:prstGeom>
          <a:solidFill>
            <a:schemeClr val="bg1"/>
          </a:solidFill>
          <a:ln>
            <a:solidFill>
              <a:schemeClr val="tx1"/>
            </a:solidFill>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indent="-182563">
              <a:spcBef>
                <a:spcPts val="100"/>
              </a:spcBef>
              <a:spcAft>
                <a:spcPts val="100"/>
              </a:spcAft>
              <a:buClr>
                <a:srgbClr val="80234A"/>
              </a:buClr>
              <a:buFont typeface="+mj-lt"/>
              <a:buAutoNum type="arabicPeriod" startAt="9"/>
            </a:pPr>
            <a:r>
              <a:rPr lang="fr-FR" sz="1600" b="0" noProof="0">
                <a:latin typeface="Calibri Light" panose="020F0302020204030204" pitchFamily="34" charset="0"/>
              </a:rPr>
              <a:t>Assurer l’inclusion des publics </a:t>
            </a:r>
            <a:r>
              <a:rPr lang="fr-FR" sz="1600" noProof="0">
                <a:latin typeface="Calibri Light" panose="020F0302020204030204" pitchFamily="34" charset="0"/>
              </a:rPr>
              <a:t>éloignés des outils numériques</a:t>
            </a:r>
            <a:endParaRPr lang="fr-FR" sz="700" noProof="0">
              <a:latin typeface="Calibri Light" panose="020F0302020204030204" pitchFamily="34" charset="0"/>
            </a:endParaRPr>
          </a:p>
          <a:p>
            <a:pPr marL="182563" indent="-182563">
              <a:spcBef>
                <a:spcPts val="100"/>
              </a:spcBef>
              <a:spcAft>
                <a:spcPts val="100"/>
              </a:spcAft>
              <a:buClr>
                <a:srgbClr val="80234A"/>
              </a:buClr>
              <a:buFont typeface="+mj-lt"/>
              <a:buAutoNum type="arabicPeriod" startAt="9"/>
            </a:pPr>
            <a:endParaRPr lang="fr-FR" sz="100" noProof="0">
              <a:latin typeface="Calibri Light" panose="020F0302020204030204" pitchFamily="34" charset="0"/>
            </a:endParaRPr>
          </a:p>
          <a:p>
            <a:pPr marL="268288" indent="-268288">
              <a:spcBef>
                <a:spcPts val="100"/>
              </a:spcBef>
              <a:spcAft>
                <a:spcPts val="100"/>
              </a:spcAft>
              <a:buClr>
                <a:srgbClr val="80234A"/>
              </a:buClr>
              <a:buFont typeface="+mj-lt"/>
              <a:buAutoNum type="arabicPeriod" startAt="9"/>
            </a:pPr>
            <a:r>
              <a:rPr lang="fr-FR" sz="1600" b="0" noProof="0">
                <a:latin typeface="Calibri Light" panose="020F0302020204030204" pitchFamily="34" charset="0"/>
              </a:rPr>
              <a:t>Renforcement des </a:t>
            </a:r>
            <a:r>
              <a:rPr lang="fr-FR" sz="1600" noProof="0">
                <a:latin typeface="Calibri Light" panose="020F0302020204030204" pitchFamily="34" charset="0"/>
              </a:rPr>
              <a:t>outils numériques</a:t>
            </a:r>
          </a:p>
          <a:p>
            <a:pPr marL="268288" indent="-268288">
              <a:spcBef>
                <a:spcPts val="100"/>
              </a:spcBef>
              <a:spcAft>
                <a:spcPts val="100"/>
              </a:spcAft>
              <a:buClr>
                <a:srgbClr val="80234A"/>
              </a:buClr>
              <a:buFont typeface="+mj-lt"/>
              <a:buAutoNum type="arabicPeriod" startAt="9"/>
            </a:pPr>
            <a:r>
              <a:rPr lang="fr-FR" sz="1600" noProof="0">
                <a:latin typeface="+mn-lt"/>
              </a:rPr>
              <a:t>Renforcement de la formation </a:t>
            </a:r>
            <a:r>
              <a:rPr lang="fr-FR" sz="1600" b="0" noProof="0">
                <a:latin typeface="+mn-lt"/>
              </a:rPr>
              <a:t>des équipes (interne et externes) de première ligne</a:t>
            </a:r>
          </a:p>
        </p:txBody>
      </p:sp>
      <p:sp>
        <p:nvSpPr>
          <p:cNvPr id="20" name="Rectangle 19">
            <a:extLst>
              <a:ext uri="{FF2B5EF4-FFF2-40B4-BE49-F238E27FC236}">
                <a16:creationId xmlns:a16="http://schemas.microsoft.com/office/drawing/2014/main" id="{8AAD2DAE-B4BD-B956-2F16-75BB4F1142F3}"/>
              </a:ext>
            </a:extLst>
          </p:cNvPr>
          <p:cNvSpPr/>
          <p:nvPr/>
        </p:nvSpPr>
        <p:spPr bwMode="auto">
          <a:xfrm>
            <a:off x="824782" y="4571455"/>
            <a:ext cx="1944000" cy="1763999"/>
          </a:xfrm>
          <a:prstGeom prst="rect">
            <a:avLst/>
          </a:prstGeom>
          <a:solidFill>
            <a:srgbClr val="EFEEED"/>
          </a:solidFill>
          <a:ln>
            <a:solidFill>
              <a:schemeClr val="tx1"/>
            </a:solidFill>
          </a:ln>
          <a:effectLst/>
        </p:spPr>
        <p:txBody>
          <a:bodyPr rot="0" spcFirstLastPara="0" vertOverflow="overflow" horzOverflow="overflow" vert="horz" wrap="square" lIns="72000" tIns="36000" rIns="36000" bIns="36000" numCol="1" spcCol="0" rtlCol="0" fromWordArt="0" anchor="t" anchorCtr="0" forceAA="0" compatLnSpc="1">
            <a:prstTxWarp prst="textNoShape">
              <a:avLst/>
            </a:prstTxWarp>
            <a:noAutofit/>
          </a:bodyPr>
          <a:lstStyle/>
          <a:p>
            <a:pPr marL="179388" indent="-179388">
              <a:spcBef>
                <a:spcPts val="100"/>
              </a:spcBef>
              <a:spcAft>
                <a:spcPts val="100"/>
              </a:spcAft>
              <a:buClr>
                <a:srgbClr val="80234A"/>
              </a:buClr>
              <a:buFont typeface="Arial" panose="020B0604020202020204" pitchFamily="34" charset="0"/>
              <a:buChar char="•"/>
            </a:pPr>
            <a:r>
              <a:rPr lang="fr-FR" sz="1100" b="0" noProof="0">
                <a:latin typeface="Calibri Light" panose="020F0302020204030204" pitchFamily="34" charset="0"/>
              </a:rPr>
              <a:t>Accessibilité parfois encore limitée</a:t>
            </a:r>
          </a:p>
          <a:p>
            <a:pPr marL="179388" indent="-179388">
              <a:spcBef>
                <a:spcPts val="100"/>
              </a:spcBef>
              <a:spcAft>
                <a:spcPts val="100"/>
              </a:spcAft>
              <a:buClr>
                <a:srgbClr val="80234A"/>
              </a:buClr>
              <a:buFont typeface="Arial" panose="020B0604020202020204" pitchFamily="34" charset="0"/>
              <a:buChar char="•"/>
            </a:pPr>
            <a:r>
              <a:rPr lang="fr-FR" sz="1100" b="0" noProof="0">
                <a:latin typeface="Calibri Light" panose="020F0302020204030204" pitchFamily="34" charset="0"/>
              </a:rPr>
              <a:t>Fragmentation des initiatives</a:t>
            </a:r>
          </a:p>
          <a:p>
            <a:pPr marL="179388" indent="-179388">
              <a:spcBef>
                <a:spcPts val="100"/>
              </a:spcBef>
              <a:spcAft>
                <a:spcPts val="100"/>
              </a:spcAft>
              <a:buClr>
                <a:srgbClr val="80234A"/>
              </a:buClr>
              <a:buFont typeface="Arial" panose="020B0604020202020204" pitchFamily="34" charset="0"/>
              <a:buChar char="•"/>
            </a:pPr>
            <a:r>
              <a:rPr lang="fr-FR" sz="1100" b="0" noProof="0">
                <a:latin typeface="Calibri Light" panose="020F0302020204030204" pitchFamily="34" charset="0"/>
              </a:rPr>
              <a:t>Processus administratifs complexes et manque de transparence</a:t>
            </a:r>
          </a:p>
          <a:p>
            <a:pPr marL="179388" indent="-179388">
              <a:spcBef>
                <a:spcPts val="100"/>
              </a:spcBef>
              <a:spcAft>
                <a:spcPts val="100"/>
              </a:spcAft>
              <a:buClr>
                <a:srgbClr val="80234A"/>
              </a:buClr>
              <a:buFont typeface="Arial" panose="020B0604020202020204" pitchFamily="34" charset="0"/>
              <a:buChar char="•"/>
            </a:pPr>
            <a:r>
              <a:rPr lang="fr-FR" sz="1100" b="0" noProof="0">
                <a:latin typeface="Calibri Light" panose="020F0302020204030204" pitchFamily="34" charset="0"/>
              </a:rPr>
              <a:t>Outils numériques peu adaptés</a:t>
            </a:r>
          </a:p>
          <a:p>
            <a:pPr marL="179388" indent="-179388">
              <a:spcBef>
                <a:spcPts val="100"/>
              </a:spcBef>
              <a:spcAft>
                <a:spcPts val="100"/>
              </a:spcAft>
              <a:buClr>
                <a:srgbClr val="80234A"/>
              </a:buClr>
              <a:buFont typeface="Arial" panose="020B0604020202020204" pitchFamily="34" charset="0"/>
              <a:buChar char="•"/>
            </a:pPr>
            <a:r>
              <a:rPr lang="fr-FR" sz="1100" b="0" noProof="0">
                <a:latin typeface="Calibri Light" panose="020F0302020204030204" pitchFamily="34" charset="0"/>
              </a:rPr>
              <a:t>Faiblesse de la formation du personnel de première ligne</a:t>
            </a:r>
          </a:p>
        </p:txBody>
      </p:sp>
      <p:sp>
        <p:nvSpPr>
          <p:cNvPr id="13" name="Text Box 3">
            <a:extLst>
              <a:ext uri="{FF2B5EF4-FFF2-40B4-BE49-F238E27FC236}">
                <a16:creationId xmlns:a16="http://schemas.microsoft.com/office/drawing/2014/main" id="{9334A5E5-06F8-5620-BCBE-1447337C779D}"/>
              </a:ext>
            </a:extLst>
          </p:cNvPr>
          <p:cNvSpPr txBox="1">
            <a:spLocks noChangeArrowheads="1"/>
          </p:cNvSpPr>
          <p:nvPr/>
        </p:nvSpPr>
        <p:spPr bwMode="auto">
          <a:xfrm>
            <a:off x="6032774" y="1596894"/>
            <a:ext cx="3268018" cy="288000"/>
          </a:xfrm>
          <a:prstGeom prst="rect">
            <a:avLst/>
          </a:prstGeom>
          <a:solidFill>
            <a:srgbClr val="D9D9D9"/>
          </a:solidFill>
          <a:ln w="9525">
            <a:solidFill>
              <a:schemeClr val="tx1"/>
            </a:solidFill>
            <a:miter lim="800000"/>
            <a:headEnd type="none" w="sm" len="sm"/>
            <a:tailEnd type="none" w="sm" len="sm"/>
          </a:ln>
        </p:spPr>
        <p:txBody>
          <a:bodyPr lIns="180000" tIns="108000" rIns="180000" bIns="108000" anchor="ctr" anchorCtr="1"/>
          <a:lstStyle/>
          <a:p>
            <a:pPr>
              <a:tabLst>
                <a:tab pos="6464300" algn="r"/>
              </a:tabLst>
            </a:pPr>
            <a:r>
              <a:rPr lang="fr-FR" b="1" baseline="0" noProof="0">
                <a:latin typeface="+mj-lt"/>
              </a:rPr>
              <a:t>Menaces</a:t>
            </a:r>
          </a:p>
        </p:txBody>
      </p:sp>
      <p:sp>
        <p:nvSpPr>
          <p:cNvPr id="18" name="Rectangle 17">
            <a:extLst>
              <a:ext uri="{FF2B5EF4-FFF2-40B4-BE49-F238E27FC236}">
                <a16:creationId xmlns:a16="http://schemas.microsoft.com/office/drawing/2014/main" id="{40BEC3AA-5488-760F-6D86-28F22A2EB82D}"/>
              </a:ext>
            </a:extLst>
          </p:cNvPr>
          <p:cNvSpPr/>
          <p:nvPr/>
        </p:nvSpPr>
        <p:spPr bwMode="auto">
          <a:xfrm>
            <a:off x="6027049" y="1880893"/>
            <a:ext cx="3265655" cy="889207"/>
          </a:xfrm>
          <a:prstGeom prst="rect">
            <a:avLst/>
          </a:prstGeom>
          <a:solidFill>
            <a:srgbClr val="EFEEED"/>
          </a:solidFill>
          <a:ln>
            <a:solidFill>
              <a:schemeClr val="tx1"/>
            </a:solidFil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9388" indent="-179388">
              <a:spcBef>
                <a:spcPts val="100"/>
              </a:spcBef>
              <a:spcAft>
                <a:spcPts val="100"/>
              </a:spcAft>
              <a:buClr>
                <a:srgbClr val="80234A"/>
              </a:buClr>
              <a:buFont typeface="Arial" panose="020B0604020202020204" pitchFamily="34" charset="0"/>
              <a:buChar char="•"/>
            </a:pPr>
            <a:r>
              <a:rPr lang="fr-FR" sz="1100" b="0" noProof="0">
                <a:latin typeface="Calibri Light" panose="020F0302020204030204" pitchFamily="34" charset="0"/>
              </a:rPr>
              <a:t>Législation actuelle ancienne, complexe et manque de clarté</a:t>
            </a:r>
          </a:p>
          <a:p>
            <a:pPr marL="179388" indent="-179388">
              <a:spcBef>
                <a:spcPts val="100"/>
              </a:spcBef>
              <a:spcAft>
                <a:spcPts val="100"/>
              </a:spcAft>
              <a:buClr>
                <a:srgbClr val="80234A"/>
              </a:buClr>
              <a:buFont typeface="Arial" panose="020B0604020202020204" pitchFamily="34" charset="0"/>
              <a:buChar char="•"/>
            </a:pPr>
            <a:r>
              <a:rPr lang="fr-FR" sz="1100" b="0" noProof="0">
                <a:latin typeface="Calibri Light" panose="020F0302020204030204" pitchFamily="34" charset="0"/>
              </a:rPr>
              <a:t>Régionalisation des compétences</a:t>
            </a:r>
          </a:p>
          <a:p>
            <a:pPr marL="179388" indent="-179388">
              <a:spcBef>
                <a:spcPts val="100"/>
              </a:spcBef>
              <a:spcAft>
                <a:spcPts val="100"/>
              </a:spcAft>
              <a:buClr>
                <a:srgbClr val="80234A"/>
              </a:buClr>
              <a:buFont typeface="Arial" panose="020B0604020202020204" pitchFamily="34" charset="0"/>
              <a:buChar char="•"/>
            </a:pPr>
            <a:r>
              <a:rPr lang="fr-FR" sz="1100" b="0" noProof="0">
                <a:latin typeface="Calibri Light" panose="020F0302020204030204" pitchFamily="34" charset="0"/>
              </a:rPr>
              <a:t>Connaissances insuffisantes des acteurs externes</a:t>
            </a:r>
          </a:p>
          <a:p>
            <a:pPr marL="179388" indent="-179388">
              <a:spcBef>
                <a:spcPts val="100"/>
              </a:spcBef>
              <a:spcAft>
                <a:spcPts val="100"/>
              </a:spcAft>
              <a:buClr>
                <a:srgbClr val="80234A"/>
              </a:buClr>
              <a:buFont typeface="Arial" panose="020B0604020202020204" pitchFamily="34" charset="0"/>
              <a:buChar char="•"/>
            </a:pPr>
            <a:r>
              <a:rPr lang="fr-FR" sz="1100" b="0" noProof="0">
                <a:latin typeface="Calibri Light" panose="020F0302020204030204" pitchFamily="34" charset="0"/>
              </a:rPr>
              <a:t>Fracture numérique</a:t>
            </a:r>
          </a:p>
        </p:txBody>
      </p:sp>
      <p:sp>
        <p:nvSpPr>
          <p:cNvPr id="17" name="Rectangle 16">
            <a:extLst>
              <a:ext uri="{FF2B5EF4-FFF2-40B4-BE49-F238E27FC236}">
                <a16:creationId xmlns:a16="http://schemas.microsoft.com/office/drawing/2014/main" id="{8428E867-BCAB-4B95-DB46-3051A3B18689}"/>
              </a:ext>
            </a:extLst>
          </p:cNvPr>
          <p:cNvSpPr/>
          <p:nvPr/>
        </p:nvSpPr>
        <p:spPr bwMode="auto">
          <a:xfrm>
            <a:off x="2767602" y="1881539"/>
            <a:ext cx="3265172" cy="889207"/>
          </a:xfrm>
          <a:prstGeom prst="rect">
            <a:avLst/>
          </a:prstGeom>
          <a:solidFill>
            <a:srgbClr val="EFEEED"/>
          </a:solidFill>
          <a:ln>
            <a:solidFill>
              <a:schemeClr val="tx1"/>
            </a:solidFil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9388" indent="-179388">
              <a:spcBef>
                <a:spcPts val="100"/>
              </a:spcBef>
              <a:spcAft>
                <a:spcPts val="100"/>
              </a:spcAft>
              <a:buClr>
                <a:srgbClr val="80234A"/>
              </a:buClr>
              <a:buFont typeface="Arial" panose="020B0604020202020204" pitchFamily="34" charset="0"/>
              <a:buChar char="•"/>
            </a:pPr>
            <a:r>
              <a:rPr lang="fr-FR" sz="1100" b="0" noProof="0">
                <a:latin typeface="Calibri Light" panose="020F0302020204030204" pitchFamily="34" charset="0"/>
              </a:rPr>
              <a:t>L’utilisation des technologies</a:t>
            </a:r>
          </a:p>
          <a:p>
            <a:pPr marL="179388" indent="-179388">
              <a:spcBef>
                <a:spcPts val="100"/>
              </a:spcBef>
              <a:spcAft>
                <a:spcPts val="100"/>
              </a:spcAft>
              <a:buClr>
                <a:srgbClr val="80234A"/>
              </a:buClr>
              <a:buFont typeface="Arial" panose="020B0604020202020204" pitchFamily="34" charset="0"/>
              <a:buChar char="•"/>
            </a:pPr>
            <a:r>
              <a:rPr lang="fr-FR" sz="1100" b="0" noProof="0">
                <a:latin typeface="Calibri Light" panose="020F0302020204030204" pitchFamily="34" charset="0"/>
              </a:rPr>
              <a:t>Renforcement de la collaboration avec les acteurs externes</a:t>
            </a:r>
          </a:p>
          <a:p>
            <a:pPr marL="179388" indent="-179388">
              <a:spcBef>
                <a:spcPts val="100"/>
              </a:spcBef>
              <a:spcAft>
                <a:spcPts val="100"/>
              </a:spcAft>
              <a:buClr>
                <a:srgbClr val="80234A"/>
              </a:buClr>
              <a:buFont typeface="Arial" panose="020B0604020202020204" pitchFamily="34" charset="0"/>
              <a:buChar char="•"/>
            </a:pPr>
            <a:r>
              <a:rPr lang="fr-FR" sz="1100" b="0" noProof="0">
                <a:latin typeface="Calibri Light" panose="020F0302020204030204" pitchFamily="34" charset="0"/>
              </a:rPr>
              <a:t>Campagnes de déstigmatisation et renforcement de l’ « aller-vers » </a:t>
            </a:r>
          </a:p>
        </p:txBody>
      </p:sp>
      <p:sp>
        <p:nvSpPr>
          <p:cNvPr id="3" name="Rectangle 4">
            <a:extLst>
              <a:ext uri="{FF2B5EF4-FFF2-40B4-BE49-F238E27FC236}">
                <a16:creationId xmlns:a16="http://schemas.microsoft.com/office/drawing/2014/main" id="{4E487532-E36D-738F-80A1-CD0BFE29A8A6}"/>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Carte stratégique</a:t>
            </a:r>
          </a:p>
        </p:txBody>
      </p:sp>
    </p:spTree>
    <p:extLst>
      <p:ext uri="{BB962C8B-B14F-4D97-AF65-F5344CB8AC3E}">
        <p14:creationId xmlns:p14="http://schemas.microsoft.com/office/powerpoint/2010/main" val="14605297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9EB5B-6339-EBD6-5B27-E1CC0450A4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FD283D-4188-DBDB-839E-F39126939CE5}"/>
              </a:ext>
            </a:extLst>
          </p:cNvPr>
          <p:cNvSpPr>
            <a:spLocks noGrp="1"/>
          </p:cNvSpPr>
          <p:nvPr>
            <p:ph type="title"/>
          </p:nvPr>
        </p:nvSpPr>
        <p:spPr/>
        <p:txBody>
          <a:bodyPr/>
          <a:lstStyle/>
          <a:p>
            <a:r>
              <a:rPr lang="fr-FR" sz="2800" u="sng" dirty="0">
                <a:solidFill>
                  <a:schemeClr val="tx2"/>
                </a:solidFill>
              </a:rPr>
              <a:t>Proposition</a:t>
            </a:r>
            <a:r>
              <a:rPr lang="fr-FR" dirty="0"/>
              <a:t> de calendrier d’implémentation pour les actions prioritaires</a:t>
            </a:r>
          </a:p>
        </p:txBody>
      </p:sp>
      <p:sp>
        <p:nvSpPr>
          <p:cNvPr id="6" name="Rectangle 5">
            <a:extLst>
              <a:ext uri="{FF2B5EF4-FFF2-40B4-BE49-F238E27FC236}">
                <a16:creationId xmlns:a16="http://schemas.microsoft.com/office/drawing/2014/main" id="{21F938C3-44D5-CD2B-A00C-B915CDC26F74}"/>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BE" altLang="es-ES" b="0">
                <a:solidFill>
                  <a:schemeClr val="tx2"/>
                </a:solidFill>
                <a:latin typeface="Calibri Light" panose="020F0302020204030204" pitchFamily="34" charset="0"/>
              </a:rPr>
              <a:t>Implémentation et suivi</a:t>
            </a:r>
          </a:p>
        </p:txBody>
      </p:sp>
      <p:graphicFrame>
        <p:nvGraphicFramePr>
          <p:cNvPr id="4" name="Tableau 5">
            <a:extLst>
              <a:ext uri="{FF2B5EF4-FFF2-40B4-BE49-F238E27FC236}">
                <a16:creationId xmlns:a16="http://schemas.microsoft.com/office/drawing/2014/main" id="{49B0D964-168C-AB3A-B942-EFA922185BAD}"/>
              </a:ext>
            </a:extLst>
          </p:cNvPr>
          <p:cNvGraphicFramePr>
            <a:graphicFrameLocks noGrp="1"/>
          </p:cNvGraphicFramePr>
          <p:nvPr>
            <p:extLst>
              <p:ext uri="{D42A27DB-BD31-4B8C-83A1-F6EECF244321}">
                <p14:modId xmlns:p14="http://schemas.microsoft.com/office/powerpoint/2010/main" val="1306237809"/>
              </p:ext>
            </p:extLst>
          </p:nvPr>
        </p:nvGraphicFramePr>
        <p:xfrm>
          <a:off x="364631" y="1009004"/>
          <a:ext cx="9180000" cy="5460291"/>
        </p:xfrm>
        <a:graphic>
          <a:graphicData uri="http://schemas.openxmlformats.org/drawingml/2006/table">
            <a:tbl>
              <a:tblPr/>
              <a:tblGrid>
                <a:gridCol w="720000">
                  <a:extLst>
                    <a:ext uri="{9D8B030D-6E8A-4147-A177-3AD203B41FA5}">
                      <a16:colId xmlns:a16="http://schemas.microsoft.com/office/drawing/2014/main" val="4027886627"/>
                    </a:ext>
                  </a:extLst>
                </a:gridCol>
                <a:gridCol w="5364000">
                  <a:extLst>
                    <a:ext uri="{9D8B030D-6E8A-4147-A177-3AD203B41FA5}">
                      <a16:colId xmlns:a16="http://schemas.microsoft.com/office/drawing/2014/main" val="29079117"/>
                    </a:ext>
                  </a:extLst>
                </a:gridCol>
                <a:gridCol w="828000">
                  <a:extLst>
                    <a:ext uri="{9D8B030D-6E8A-4147-A177-3AD203B41FA5}">
                      <a16:colId xmlns:a16="http://schemas.microsoft.com/office/drawing/2014/main" val="3210815080"/>
                    </a:ext>
                  </a:extLst>
                </a:gridCol>
                <a:gridCol w="252000">
                  <a:extLst>
                    <a:ext uri="{9D8B030D-6E8A-4147-A177-3AD203B41FA5}">
                      <a16:colId xmlns:a16="http://schemas.microsoft.com/office/drawing/2014/main" val="1456542080"/>
                    </a:ext>
                  </a:extLst>
                </a:gridCol>
                <a:gridCol w="252000">
                  <a:extLst>
                    <a:ext uri="{9D8B030D-6E8A-4147-A177-3AD203B41FA5}">
                      <a16:colId xmlns:a16="http://schemas.microsoft.com/office/drawing/2014/main" val="2232617839"/>
                    </a:ext>
                  </a:extLst>
                </a:gridCol>
                <a:gridCol w="252000">
                  <a:extLst>
                    <a:ext uri="{9D8B030D-6E8A-4147-A177-3AD203B41FA5}">
                      <a16:colId xmlns:a16="http://schemas.microsoft.com/office/drawing/2014/main" val="306917665"/>
                    </a:ext>
                  </a:extLst>
                </a:gridCol>
                <a:gridCol w="252000">
                  <a:extLst>
                    <a:ext uri="{9D8B030D-6E8A-4147-A177-3AD203B41FA5}">
                      <a16:colId xmlns:a16="http://schemas.microsoft.com/office/drawing/2014/main" val="136943605"/>
                    </a:ext>
                  </a:extLst>
                </a:gridCol>
                <a:gridCol w="252000">
                  <a:extLst>
                    <a:ext uri="{9D8B030D-6E8A-4147-A177-3AD203B41FA5}">
                      <a16:colId xmlns:a16="http://schemas.microsoft.com/office/drawing/2014/main" val="480845854"/>
                    </a:ext>
                  </a:extLst>
                </a:gridCol>
                <a:gridCol w="252000">
                  <a:extLst>
                    <a:ext uri="{9D8B030D-6E8A-4147-A177-3AD203B41FA5}">
                      <a16:colId xmlns:a16="http://schemas.microsoft.com/office/drawing/2014/main" val="1209847908"/>
                    </a:ext>
                  </a:extLst>
                </a:gridCol>
                <a:gridCol w="252000">
                  <a:extLst>
                    <a:ext uri="{9D8B030D-6E8A-4147-A177-3AD203B41FA5}">
                      <a16:colId xmlns:a16="http://schemas.microsoft.com/office/drawing/2014/main" val="1985978704"/>
                    </a:ext>
                  </a:extLst>
                </a:gridCol>
                <a:gridCol w="252000">
                  <a:extLst>
                    <a:ext uri="{9D8B030D-6E8A-4147-A177-3AD203B41FA5}">
                      <a16:colId xmlns:a16="http://schemas.microsoft.com/office/drawing/2014/main" val="2315141814"/>
                    </a:ext>
                  </a:extLst>
                </a:gridCol>
                <a:gridCol w="252000">
                  <a:extLst>
                    <a:ext uri="{9D8B030D-6E8A-4147-A177-3AD203B41FA5}">
                      <a16:colId xmlns:a16="http://schemas.microsoft.com/office/drawing/2014/main" val="880388876"/>
                    </a:ext>
                  </a:extLst>
                </a:gridCol>
              </a:tblGrid>
              <a:tr h="42171">
                <a:tc rowSpan="2" gridSpan="2">
                  <a:txBody>
                    <a:bodyPr/>
                    <a:lstStyle/>
                    <a:p>
                      <a:pPr algn="ctr" rtl="0" fontAlgn="ctr"/>
                      <a:r>
                        <a:rPr lang="en-GB" sz="1100" b="1" i="0" u="none" strike="noStrike">
                          <a:solidFill>
                            <a:srgbClr val="FFFFFF"/>
                          </a:solidFill>
                          <a:effectLst/>
                          <a:latin typeface="+mj-lt"/>
                        </a:rPr>
                        <a:t>Actions</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rowSpan="2" hMerge="1">
                  <a:txBody>
                    <a:bodyPr/>
                    <a:lstStyle/>
                    <a:p>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rowSpan="2">
                  <a:txBody>
                    <a:bodyPr/>
                    <a:lstStyle/>
                    <a:p>
                      <a:pPr algn="ctr" rtl="0" fontAlgn="ctr"/>
                      <a:r>
                        <a:rPr lang="en-GB" sz="1100" b="1" i="0" u="none" strike="noStrike" err="1">
                          <a:solidFill>
                            <a:srgbClr val="FFFFFF"/>
                          </a:solidFill>
                          <a:effectLst/>
                          <a:latin typeface="+mj-lt"/>
                        </a:rPr>
                        <a:t>Dépendances</a:t>
                      </a:r>
                      <a:endParaRPr lang="en-GB" sz="1100" b="1" i="0" u="none" strike="noStrike">
                        <a:solidFill>
                          <a:srgbClr val="FFFFFF"/>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gridSpan="3">
                  <a:txBody>
                    <a:bodyPr/>
                    <a:lstStyle/>
                    <a:p>
                      <a:pPr algn="ctr" rtl="0" fontAlgn="ctr"/>
                      <a:r>
                        <a:rPr lang="en-GB" sz="1100" b="1" i="0" u="none" strike="noStrike">
                          <a:solidFill>
                            <a:srgbClr val="FFFFFF"/>
                          </a:solidFill>
                          <a:effectLst/>
                          <a:latin typeface="+mj-lt"/>
                        </a:rPr>
                        <a:t>2025</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100" b="1" i="0" u="none" strike="noStrike">
                          <a:solidFill>
                            <a:srgbClr val="FFFFFF"/>
                          </a:solidFill>
                          <a:effectLst/>
                          <a:latin typeface="+mj-lt"/>
                        </a:rPr>
                        <a:t>2026</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100" b="1" i="0" u="none" strike="noStrike">
                          <a:solidFill>
                            <a:srgbClr val="FFFFFF"/>
                          </a:solidFill>
                          <a:effectLst/>
                          <a:latin typeface="+mj-lt"/>
                        </a:rPr>
                        <a:t>2027</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97600051"/>
                  </a:ext>
                </a:extLst>
              </a:tr>
              <a:tr h="140475">
                <a:tc gridSpan="2" vMerge="1">
                  <a:txBody>
                    <a:bodyPr/>
                    <a:lstStyle/>
                    <a:p>
                      <a:endParaRPr lang="fr-BE"/>
                    </a:p>
                  </a:txBody>
                  <a:tcPr/>
                </a:tc>
                <a:tc hMerge="1" vMerge="1">
                  <a:txBody>
                    <a:bodyPr/>
                    <a:lstStyle/>
                    <a:p>
                      <a:endParaRPr lang="en-GB"/>
                    </a:p>
                  </a:txBody>
                  <a:tcPr/>
                </a:tc>
                <a:tc vMerge="1">
                  <a:txBody>
                    <a:bodyPr/>
                    <a:lstStyle/>
                    <a:p>
                      <a:pPr algn="ctr" rtl="0" fontAlgn="ctr"/>
                      <a:endParaRPr lang="en-GB" sz="1100" b="1" i="0" u="none" strike="noStrike">
                        <a:solidFill>
                          <a:srgbClr val="FFFFFF"/>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a:txBody>
                    <a:bodyPr/>
                    <a:lstStyle/>
                    <a:p>
                      <a:pPr algn="ctr" rtl="0" fontAlgn="ctr"/>
                      <a:r>
                        <a:rPr lang="en-GB" sz="1100" b="1" i="0" u="none" strike="noStrike">
                          <a:solidFill>
                            <a:srgbClr val="FFFFFF"/>
                          </a:solidFill>
                          <a:effectLst/>
                          <a:latin typeface="+mj-lt"/>
                        </a:rPr>
                        <a:t>Q1</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a:txBody>
                    <a:bodyPr/>
                    <a:lstStyle/>
                    <a:p>
                      <a:pPr algn="ctr" rtl="0" fontAlgn="ctr"/>
                      <a:r>
                        <a:rPr lang="en-GB" sz="1100" b="1" i="0" u="none" strike="noStrike">
                          <a:solidFill>
                            <a:srgbClr val="FFFFFF"/>
                          </a:solidFill>
                          <a:effectLst/>
                          <a:latin typeface="+mj-lt"/>
                        </a:rPr>
                        <a:t>Q2</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a:txBody>
                    <a:bodyPr/>
                    <a:lstStyle/>
                    <a:p>
                      <a:pPr algn="ctr" rtl="0" fontAlgn="ctr"/>
                      <a:r>
                        <a:rPr lang="en-GB" sz="1100" b="1" i="0" u="none" strike="noStrike">
                          <a:solidFill>
                            <a:srgbClr val="FFFFFF"/>
                          </a:solidFill>
                          <a:effectLst/>
                          <a:latin typeface="+mj-lt"/>
                        </a:rPr>
                        <a:t>Q3</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a:txBody>
                    <a:bodyPr/>
                    <a:lstStyle/>
                    <a:p>
                      <a:pPr algn="ctr" rtl="0" fontAlgn="ctr"/>
                      <a:r>
                        <a:rPr lang="en-GB" sz="1100" b="1" i="0" u="none" strike="noStrike">
                          <a:solidFill>
                            <a:srgbClr val="FFFFFF"/>
                          </a:solidFill>
                          <a:effectLst/>
                          <a:latin typeface="+mj-lt"/>
                        </a:rPr>
                        <a:t>Q1</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a:txBody>
                    <a:bodyPr/>
                    <a:lstStyle/>
                    <a:p>
                      <a:pPr algn="ctr" rtl="0" fontAlgn="ctr"/>
                      <a:r>
                        <a:rPr lang="en-GB" sz="1100" b="1" i="0" u="none" strike="noStrike">
                          <a:solidFill>
                            <a:srgbClr val="FFFFFF"/>
                          </a:solidFill>
                          <a:effectLst/>
                          <a:latin typeface="+mj-lt"/>
                        </a:rPr>
                        <a:t>Q2</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a:txBody>
                    <a:bodyPr/>
                    <a:lstStyle/>
                    <a:p>
                      <a:pPr algn="ctr" rtl="0" fontAlgn="ctr"/>
                      <a:r>
                        <a:rPr lang="en-GB" sz="1100" b="1" i="0" u="none" strike="noStrike">
                          <a:solidFill>
                            <a:srgbClr val="FFFFFF"/>
                          </a:solidFill>
                          <a:effectLst/>
                          <a:latin typeface="+mj-lt"/>
                        </a:rPr>
                        <a:t>Q3</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a:txBody>
                    <a:bodyPr/>
                    <a:lstStyle/>
                    <a:p>
                      <a:pPr algn="ctr" rtl="0" fontAlgn="ctr"/>
                      <a:r>
                        <a:rPr lang="en-GB" sz="1100" b="1" i="0" u="none" strike="noStrike">
                          <a:solidFill>
                            <a:srgbClr val="FFFFFF"/>
                          </a:solidFill>
                          <a:effectLst/>
                          <a:latin typeface="+mj-lt"/>
                        </a:rPr>
                        <a:t>Q1</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a:txBody>
                    <a:bodyPr/>
                    <a:lstStyle/>
                    <a:p>
                      <a:pPr algn="ctr" rtl="0" fontAlgn="ctr"/>
                      <a:r>
                        <a:rPr lang="en-GB" sz="1100" b="1" i="0" u="none" strike="noStrike">
                          <a:solidFill>
                            <a:srgbClr val="FFFFFF"/>
                          </a:solidFill>
                          <a:effectLst/>
                          <a:latin typeface="+mj-lt"/>
                        </a:rPr>
                        <a:t>Q2</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a:txBody>
                    <a:bodyPr/>
                    <a:lstStyle/>
                    <a:p>
                      <a:pPr algn="ctr" rtl="0" fontAlgn="ctr"/>
                      <a:r>
                        <a:rPr lang="en-GB" sz="1100" b="1" i="0" u="none" strike="noStrike">
                          <a:solidFill>
                            <a:srgbClr val="FFFFFF"/>
                          </a:solidFill>
                          <a:effectLst/>
                          <a:latin typeface="+mj-lt"/>
                        </a:rPr>
                        <a:t>Q3</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extLst>
                  <a:ext uri="{0D108BD9-81ED-4DB2-BD59-A6C34878D82A}">
                    <a16:rowId xmlns:a16="http://schemas.microsoft.com/office/drawing/2014/main" val="1959224745"/>
                  </a:ext>
                </a:extLst>
              </a:tr>
              <a:tr h="252000">
                <a:tc>
                  <a:txBody>
                    <a:bodyPr/>
                    <a:lstStyle/>
                    <a:p>
                      <a:pPr marL="36000" algn="l" defTabSz="914400" rtl="0" eaLnBrk="1" fontAlgn="ctr" latinLnBrk="0" hangingPunct="1"/>
                      <a:r>
                        <a:rPr lang="fr-FR" sz="1100" b="0" i="0" u="none" strike="noStrike" kern="1200" dirty="0">
                          <a:solidFill>
                            <a:srgbClr val="000000"/>
                          </a:solidFill>
                          <a:effectLst/>
                          <a:latin typeface="+mn-lt"/>
                          <a:ea typeface="+mn-ea"/>
                          <a:cs typeface="+mn-cs"/>
                        </a:rPr>
                        <a:t>Action 1.1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fr-FR" sz="1100" b="0" i="0" u="none" strike="noStrike" kern="1200">
                          <a:solidFill>
                            <a:srgbClr val="000000"/>
                          </a:solidFill>
                          <a:effectLst/>
                          <a:latin typeface="+mn-lt"/>
                          <a:ea typeface="+mn-ea"/>
                          <a:cs typeface="+mn-cs"/>
                        </a:rPr>
                        <a:t>Opérationnalisation du projet de réécriture des communications écrites de la DG HAN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en-GB" sz="1100" b="1"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C5A7"/>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3236764163"/>
                  </a:ext>
                </a:extLst>
              </a:tr>
              <a:tr h="252000">
                <a:tc>
                  <a:txBody>
                    <a:bodyPr/>
                    <a:lstStyle/>
                    <a:p>
                      <a:pPr marL="36000" algn="l" rtl="0" fontAlgn="ctr"/>
                      <a:r>
                        <a:rPr lang="fr-FR" sz="1100" b="0" i="0" u="none" strike="noStrike" kern="1200" dirty="0">
                          <a:solidFill>
                            <a:srgbClr val="000000"/>
                          </a:solidFill>
                          <a:effectLst/>
                          <a:latin typeface="+mn-lt"/>
                          <a:ea typeface="+mn-ea"/>
                          <a:cs typeface="+mn-cs"/>
                        </a:rPr>
                        <a:t>Action 9.1</a:t>
                      </a:r>
                      <a:endParaRPr lang="fr-FR" sz="1100" b="0" i="0" u="none" strike="noStrike"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rtl="0" fontAlgn="ctr"/>
                      <a:r>
                        <a:rPr lang="fr-FR" sz="1100" b="0" i="0" u="none" strike="noStrike" dirty="0">
                          <a:solidFill>
                            <a:srgbClr val="000000"/>
                          </a:solidFill>
                          <a:effectLst/>
                          <a:latin typeface="+mj-lt"/>
                        </a:rPr>
                        <a:t>Formulation de recos pour l’équipe de projet en charge de la révision de la loi de 87</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en-GB" sz="1100" b="1"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C5A7"/>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3032312872"/>
                  </a:ext>
                </a:extLst>
              </a:tr>
              <a:tr h="252000">
                <a:tc>
                  <a:txBody>
                    <a:bodyPr/>
                    <a:lstStyle/>
                    <a:p>
                      <a:pPr marL="36000" algn="l" defTabSz="914400" rtl="0" eaLnBrk="1" fontAlgn="ctr" latinLnBrk="0" hangingPunct="1"/>
                      <a:r>
                        <a:rPr lang="fr-FR" sz="1100" b="0" i="0" u="none" strike="noStrike" kern="1200" dirty="0">
                          <a:solidFill>
                            <a:srgbClr val="000000"/>
                          </a:solidFill>
                          <a:effectLst/>
                          <a:latin typeface="+mn-lt"/>
                          <a:ea typeface="+mn-ea"/>
                          <a:cs typeface="+mn-cs"/>
                        </a:rPr>
                        <a:t>Action 3.3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fr-FR" sz="1100" b="0" i="0" u="none" strike="noStrike" kern="1200" dirty="0">
                          <a:solidFill>
                            <a:srgbClr val="000000"/>
                          </a:solidFill>
                          <a:effectLst/>
                          <a:latin typeface="+mn-lt"/>
                          <a:ea typeface="+mn-ea"/>
                          <a:cs typeface="+mn-cs"/>
                        </a:rPr>
                        <a:t>Etendre l’initiative d’organisation de journées d’information dans tous les centres régionaux</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en-GB" sz="1100" b="1"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rtl="0"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2418199296"/>
                  </a:ext>
                </a:extLst>
              </a:tr>
              <a:tr h="252000">
                <a:tc>
                  <a:txBody>
                    <a:bodyPr/>
                    <a:lstStyle/>
                    <a:p>
                      <a:pPr marL="36000" algn="l" defTabSz="914400" rtl="0" eaLnBrk="1" fontAlgn="ctr" latinLnBrk="0" hangingPunct="1"/>
                      <a:r>
                        <a:rPr lang="fr-FR" sz="1100" b="0" i="0" u="none" strike="noStrike" kern="1200" dirty="0">
                          <a:solidFill>
                            <a:srgbClr val="000000"/>
                          </a:solidFill>
                          <a:effectLst/>
                          <a:latin typeface="+mn-lt"/>
                          <a:ea typeface="+mn-ea"/>
                          <a:cs typeface="+mn-cs"/>
                        </a:rPr>
                        <a:t>Action 10.2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fr-FR" sz="1100" b="0" i="0" u="none" strike="noStrike" kern="1200" dirty="0">
                          <a:solidFill>
                            <a:srgbClr val="000000"/>
                          </a:solidFill>
                          <a:effectLst/>
                          <a:latin typeface="+mn-lt"/>
                          <a:ea typeface="+mn-ea"/>
                          <a:cs typeface="+mn-cs"/>
                        </a:rPr>
                        <a:t>Cartographie du degré de collaboration au niveau de l’</a:t>
                      </a:r>
                      <a:r>
                        <a:rPr lang="fr-FR" sz="1100" b="0" i="0" u="none" strike="noStrike" kern="1200" dirty="0" err="1">
                          <a:solidFill>
                            <a:srgbClr val="000000"/>
                          </a:solidFill>
                          <a:effectLst/>
                          <a:latin typeface="+mn-lt"/>
                          <a:ea typeface="+mn-ea"/>
                          <a:cs typeface="+mn-cs"/>
                        </a:rPr>
                        <a:t>intake</a:t>
                      </a:r>
                      <a:r>
                        <a:rPr lang="fr-FR" sz="1100" b="0" i="0" u="none" strike="noStrike" kern="1200" dirty="0">
                          <a:solidFill>
                            <a:srgbClr val="000000"/>
                          </a:solidFill>
                          <a:effectLst/>
                          <a:latin typeface="+mn-lt"/>
                          <a:ea typeface="+mn-ea"/>
                          <a:cs typeface="+mn-cs"/>
                        </a:rPr>
                        <a:t> par les partenaires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en-GB" sz="1100" b="1"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rtl="0"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1717503086"/>
                  </a:ext>
                </a:extLst>
              </a:tr>
              <a:tr h="252000">
                <a:tc>
                  <a:txBody>
                    <a:bodyPr/>
                    <a:lstStyle/>
                    <a:p>
                      <a:pPr marL="36000" algn="l" defTabSz="914400" rtl="0" eaLnBrk="1" fontAlgn="ctr" latinLnBrk="0" hangingPunct="1"/>
                      <a:r>
                        <a:rPr lang="fr-FR" sz="1100" b="0" i="0" u="none" strike="noStrike" kern="1200">
                          <a:solidFill>
                            <a:srgbClr val="000000"/>
                          </a:solidFill>
                          <a:effectLst/>
                          <a:latin typeface="+mn-lt"/>
                          <a:ea typeface="+mn-ea"/>
                          <a:cs typeface="+mn-cs"/>
                        </a:rPr>
                        <a:t>Action 5.4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fr-FR" sz="1100" b="0" i="0" u="none" strike="noStrike" kern="1200">
                          <a:solidFill>
                            <a:srgbClr val="000000"/>
                          </a:solidFill>
                          <a:effectLst/>
                          <a:latin typeface="+mn-lt"/>
                          <a:ea typeface="+mn-ea"/>
                          <a:cs typeface="+mn-cs"/>
                        </a:rPr>
                        <a:t>Définition d’un plan d’action par centre de reconnaissance du handicap</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en-GB" sz="1100" b="1"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3015798527"/>
                  </a:ext>
                </a:extLst>
              </a:tr>
              <a:tr h="252000">
                <a:tc>
                  <a:txBody>
                    <a:bodyPr/>
                    <a:lstStyle/>
                    <a:p>
                      <a:pPr marL="36000" algn="l" defTabSz="914400" rtl="0" eaLnBrk="1" fontAlgn="ctr" latinLnBrk="0" hangingPunct="1"/>
                      <a:r>
                        <a:rPr lang="fr-FR" sz="1100" b="0" i="0" u="none" strike="noStrike" kern="1200" dirty="0">
                          <a:solidFill>
                            <a:srgbClr val="000000"/>
                          </a:solidFill>
                          <a:effectLst/>
                          <a:latin typeface="+mn-lt"/>
                          <a:ea typeface="+mn-ea"/>
                          <a:cs typeface="+mn-cs"/>
                        </a:rPr>
                        <a:t>Action 10.1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fr-FR" sz="1100" b="0" i="0" u="none" strike="noStrike" kern="1200" dirty="0">
                          <a:solidFill>
                            <a:srgbClr val="000000"/>
                          </a:solidFill>
                          <a:effectLst/>
                          <a:latin typeface="+mn-lt"/>
                          <a:ea typeface="+mn-ea"/>
                          <a:cs typeface="+mn-cs"/>
                        </a:rPr>
                        <a:t>Clarifier le rôle de chaque institution et de chaque partenaire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en-GB" sz="1100" b="1"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3720413059"/>
                  </a:ext>
                </a:extLst>
              </a:tr>
              <a:tr h="252000">
                <a:tc>
                  <a:txBody>
                    <a:bodyPr/>
                    <a:lstStyle/>
                    <a:p>
                      <a:pPr marL="36000" algn="l" defTabSz="914400" rtl="0" eaLnBrk="1" fontAlgn="ctr" latinLnBrk="0" hangingPunct="1"/>
                      <a:r>
                        <a:rPr lang="fr-FR" sz="1100" b="0" i="0" u="none" strike="noStrike" kern="1200" dirty="0">
                          <a:solidFill>
                            <a:srgbClr val="000000"/>
                          </a:solidFill>
                          <a:effectLst/>
                          <a:latin typeface="+mn-lt"/>
                          <a:ea typeface="+mn-ea"/>
                          <a:cs typeface="+mn-cs"/>
                        </a:rPr>
                        <a:t>Action 2.1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fr-FR" sz="1100" b="0" i="0" u="none" strike="noStrike" kern="1200" dirty="0">
                          <a:solidFill>
                            <a:srgbClr val="000000"/>
                          </a:solidFill>
                          <a:effectLst/>
                          <a:latin typeface="+mn-lt"/>
                          <a:ea typeface="+mn-ea"/>
                          <a:cs typeface="+mn-cs"/>
                        </a:rPr>
                        <a:t>Renforcer l’expertise collective d’évaluation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en-GB" sz="1100" b="1"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3361713365"/>
                  </a:ext>
                </a:extLst>
              </a:tr>
              <a:tr h="252000">
                <a:tc>
                  <a:txBody>
                    <a:bodyPr/>
                    <a:lstStyle/>
                    <a:p>
                      <a:pPr marL="36000" algn="l" defTabSz="914400" rtl="0" eaLnBrk="1" fontAlgn="ctr" latinLnBrk="0" hangingPunct="1"/>
                      <a:r>
                        <a:rPr lang="fr-FR" sz="1100" b="0" i="0" u="none" strike="noStrike" kern="1200" dirty="0">
                          <a:solidFill>
                            <a:srgbClr val="000000"/>
                          </a:solidFill>
                          <a:effectLst/>
                          <a:latin typeface="+mn-lt"/>
                          <a:ea typeface="+mn-ea"/>
                          <a:cs typeface="+mn-cs"/>
                        </a:rPr>
                        <a:t>Action 1.3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fr-FR" sz="1100" b="0" i="0" u="none" strike="noStrike" kern="1200">
                          <a:solidFill>
                            <a:srgbClr val="000000"/>
                          </a:solidFill>
                          <a:effectLst/>
                          <a:latin typeface="+mn-lt"/>
                          <a:ea typeface="+mn-ea"/>
                          <a:cs typeface="+mn-cs"/>
                        </a:rPr>
                        <a:t>Continuer la réflexion d’optimisation des processus internes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en-GB" sz="1100" b="1"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3727008323"/>
                  </a:ext>
                </a:extLst>
              </a:tr>
              <a:tr h="252000">
                <a:tc>
                  <a:txBody>
                    <a:bodyPr/>
                    <a:lstStyle/>
                    <a:p>
                      <a:pPr marL="36000" algn="l" defTabSz="914400" rtl="0" eaLnBrk="1" fontAlgn="ctr" latinLnBrk="0" hangingPunct="1"/>
                      <a:r>
                        <a:rPr lang="fr-FR" sz="1100" b="0" i="0" u="none" strike="noStrike" kern="1200">
                          <a:solidFill>
                            <a:srgbClr val="000000"/>
                          </a:solidFill>
                          <a:effectLst/>
                          <a:latin typeface="+mn-lt"/>
                          <a:ea typeface="+mn-ea"/>
                          <a:cs typeface="+mn-cs"/>
                        </a:rPr>
                        <a:t>Action 1.2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fr-FR" sz="1100" b="0" i="0" u="none" strike="noStrike" kern="1200" dirty="0">
                          <a:solidFill>
                            <a:srgbClr val="000000"/>
                          </a:solidFill>
                          <a:effectLst/>
                          <a:latin typeface="+mn-lt"/>
                          <a:ea typeface="+mn-ea"/>
                          <a:cs typeface="+mn-cs"/>
                        </a:rPr>
                        <a:t>Mise en place d’un processus de re-contact des abandons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en-GB" sz="1100" b="1"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679859876"/>
                  </a:ext>
                </a:extLst>
              </a:tr>
              <a:tr h="252000">
                <a:tc>
                  <a:txBody>
                    <a:bodyPr/>
                    <a:lstStyle/>
                    <a:p>
                      <a:pPr marL="36000" algn="l" defTabSz="914400" rtl="0" eaLnBrk="1" fontAlgn="ctr" latinLnBrk="0" hangingPunct="1"/>
                      <a:r>
                        <a:rPr lang="fr-FR" sz="1100" b="0" i="0" u="none" strike="noStrike" kern="1200" dirty="0">
                          <a:solidFill>
                            <a:srgbClr val="000000"/>
                          </a:solidFill>
                          <a:effectLst/>
                          <a:latin typeface="+mn-lt"/>
                          <a:ea typeface="+mn-ea"/>
                          <a:cs typeface="+mn-cs"/>
                        </a:rPr>
                        <a:t>Action 3.1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fr-FR" sz="1100" b="0" i="0" u="none" strike="noStrike" kern="1200" dirty="0">
                          <a:solidFill>
                            <a:srgbClr val="000000"/>
                          </a:solidFill>
                          <a:effectLst/>
                          <a:latin typeface="+mn-lt"/>
                          <a:ea typeface="+mn-ea"/>
                          <a:cs typeface="+mn-cs"/>
                        </a:rPr>
                        <a:t>Intégration des formations axées sur le NTU dans le plan de développement de la DG HAN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en-GB" sz="1100" b="1"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774541780"/>
                  </a:ext>
                </a:extLst>
              </a:tr>
              <a:tr h="252000">
                <a:tc>
                  <a:txBody>
                    <a:bodyPr/>
                    <a:lstStyle/>
                    <a:p>
                      <a:pPr marL="36000" algn="l" defTabSz="914400" rtl="0" eaLnBrk="1" fontAlgn="ctr" latinLnBrk="0" hangingPunct="1"/>
                      <a:r>
                        <a:rPr lang="fr-FR" sz="1100" b="0" i="0" u="none" strike="noStrike" kern="1200" dirty="0">
                          <a:solidFill>
                            <a:srgbClr val="000000"/>
                          </a:solidFill>
                          <a:effectLst/>
                          <a:latin typeface="+mn-lt"/>
                          <a:ea typeface="+mn-ea"/>
                          <a:cs typeface="+mn-cs"/>
                        </a:rPr>
                        <a:t>Action 4.1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fr-FR" sz="1100" b="0" i="0" u="none" strike="noStrike" kern="1200" dirty="0">
                          <a:solidFill>
                            <a:srgbClr val="000000"/>
                          </a:solidFill>
                          <a:effectLst/>
                          <a:latin typeface="+mn-lt"/>
                          <a:ea typeface="+mn-ea"/>
                          <a:cs typeface="+mn-cs"/>
                        </a:rPr>
                        <a:t>Formaliser la veille des initiatives et bonnes pratiques de lutte contre le NTU de la DG HAN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en-GB" sz="1100" b="1" i="0" u="none" strike="noStrike"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428109103"/>
                  </a:ext>
                </a:extLst>
              </a:tr>
              <a:tr h="252000">
                <a:tc>
                  <a:txBody>
                    <a:bodyPr/>
                    <a:lstStyle/>
                    <a:p>
                      <a:pPr marL="36000" algn="l" defTabSz="914400" rtl="0" eaLnBrk="1" fontAlgn="ctr" latinLnBrk="0" hangingPunct="1"/>
                      <a:r>
                        <a:rPr lang="fr-FR" sz="1100" b="0" i="0" u="none" strike="noStrike" kern="1200" dirty="0">
                          <a:solidFill>
                            <a:srgbClr val="000000"/>
                          </a:solidFill>
                          <a:effectLst/>
                          <a:latin typeface="+mn-lt"/>
                          <a:ea typeface="+mn-ea"/>
                          <a:cs typeface="+mn-cs"/>
                        </a:rPr>
                        <a:t>Action 11.1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fr-FR" sz="1100" b="0" i="0" u="none" strike="noStrike" kern="1200" dirty="0">
                          <a:solidFill>
                            <a:srgbClr val="000000"/>
                          </a:solidFill>
                          <a:effectLst/>
                          <a:latin typeface="+mn-lt"/>
                          <a:ea typeface="+mn-ea"/>
                          <a:cs typeface="+mn-cs"/>
                        </a:rPr>
                        <a:t>Assurer la continuité de la conférence interministérielle (IMC) « Handicap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en-GB" sz="1100" b="1"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1093797766"/>
                  </a:ext>
                </a:extLst>
              </a:tr>
              <a:tr h="252000">
                <a:tc>
                  <a:txBody>
                    <a:bodyPr/>
                    <a:lstStyle/>
                    <a:p>
                      <a:pPr marL="36000" algn="l" defTabSz="914400" rtl="0" eaLnBrk="1" fontAlgn="ctr" latinLnBrk="0" hangingPunct="1"/>
                      <a:r>
                        <a:rPr lang="fr-FR" sz="1100" b="0" i="0" u="none" strike="noStrike" kern="1200" dirty="0">
                          <a:solidFill>
                            <a:srgbClr val="000000"/>
                          </a:solidFill>
                          <a:effectLst/>
                          <a:latin typeface="+mn-lt"/>
                          <a:ea typeface="+mn-ea"/>
                          <a:cs typeface="+mn-cs"/>
                        </a:rPr>
                        <a:t>Action 5.1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fr-FR" sz="1100" b="0" i="0" u="none" strike="noStrike" kern="1200" dirty="0">
                          <a:solidFill>
                            <a:srgbClr val="000000"/>
                          </a:solidFill>
                          <a:effectLst/>
                          <a:latin typeface="+mn-lt"/>
                          <a:ea typeface="+mn-ea"/>
                          <a:cs typeface="+mn-cs"/>
                        </a:rPr>
                        <a:t>Cartographie des publics cibles d’ayants droit à former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en-GB" sz="1100" b="1"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2356699992"/>
                  </a:ext>
                </a:extLst>
              </a:tr>
              <a:tr h="252000">
                <a:tc>
                  <a:txBody>
                    <a:bodyPr/>
                    <a:lstStyle/>
                    <a:p>
                      <a:pPr marL="36000" algn="l" defTabSz="914400" rtl="0" eaLnBrk="1" fontAlgn="ctr" latinLnBrk="0" hangingPunct="1"/>
                      <a:r>
                        <a:rPr lang="fr-FR" sz="1100" b="0" i="0" u="none" strike="noStrike" kern="1200" dirty="0">
                          <a:solidFill>
                            <a:srgbClr val="000000"/>
                          </a:solidFill>
                          <a:effectLst/>
                          <a:latin typeface="+mn-lt"/>
                          <a:ea typeface="+mn-ea"/>
                          <a:cs typeface="+mn-cs"/>
                        </a:rPr>
                        <a:t>Action 3.2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fr-FR" sz="1100" b="0" i="0" u="none" strike="noStrike" kern="1200" dirty="0">
                          <a:solidFill>
                            <a:srgbClr val="000000"/>
                          </a:solidFill>
                          <a:effectLst/>
                          <a:latin typeface="+mn-lt"/>
                          <a:ea typeface="+mn-ea"/>
                          <a:cs typeface="+mn-cs"/>
                        </a:rPr>
                        <a:t>Organisation de webinaires mis à disposition sur le site internet de la DG HAN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en-GB" sz="1100" b="1"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3487429049"/>
                  </a:ext>
                </a:extLst>
              </a:tr>
              <a:tr h="252000">
                <a:tc>
                  <a:txBody>
                    <a:bodyPr/>
                    <a:lstStyle/>
                    <a:p>
                      <a:pPr marL="36000" algn="l" defTabSz="914400" rtl="0" eaLnBrk="1" fontAlgn="ctr" latinLnBrk="0" hangingPunct="1"/>
                      <a:r>
                        <a:rPr lang="fr-FR" sz="1100" b="0" i="0" u="none" strike="noStrike" kern="1200">
                          <a:solidFill>
                            <a:srgbClr val="000000"/>
                          </a:solidFill>
                          <a:effectLst/>
                          <a:latin typeface="+mn-lt"/>
                          <a:ea typeface="+mn-ea"/>
                          <a:cs typeface="+mn-cs"/>
                        </a:rPr>
                        <a:t>Action 2.2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fr-FR" sz="1100" b="0" i="0" u="none" strike="noStrike" kern="1200" dirty="0">
                          <a:solidFill>
                            <a:srgbClr val="000000"/>
                          </a:solidFill>
                          <a:effectLst/>
                          <a:latin typeface="+mn-lt"/>
                          <a:ea typeface="+mn-ea"/>
                          <a:cs typeface="+mn-cs"/>
                        </a:rPr>
                        <a:t>Renforcer la compréhension des ayants droit du processus d’évaluation multidisciplinaire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r>
                        <a:rPr lang="en-GB" sz="1100" b="1" i="0" u="none" strike="noStrike">
                          <a:solidFill>
                            <a:srgbClr val="000000"/>
                          </a:solidFill>
                          <a:effectLst/>
                          <a:latin typeface="+mj-lt"/>
                        </a:rPr>
                        <a:t>Action 5.1</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1641578998"/>
                  </a:ext>
                </a:extLst>
              </a:tr>
              <a:tr h="252000">
                <a:tc>
                  <a:txBody>
                    <a:bodyPr/>
                    <a:lstStyle/>
                    <a:p>
                      <a:pPr marL="36000" algn="l" defTabSz="914400" rtl="0" eaLnBrk="1" fontAlgn="ctr" latinLnBrk="0" hangingPunct="1"/>
                      <a:r>
                        <a:rPr lang="fr-FR" sz="1100" b="0" i="0" u="none" strike="noStrike" kern="1200" dirty="0">
                          <a:solidFill>
                            <a:srgbClr val="000000"/>
                          </a:solidFill>
                          <a:effectLst/>
                          <a:latin typeface="+mn-lt"/>
                          <a:ea typeface="+mn-ea"/>
                          <a:cs typeface="+mn-cs"/>
                        </a:rPr>
                        <a:t>Action 8.3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fr-FR" sz="1100" b="0" i="0" u="none" strike="noStrike" kern="1200" dirty="0">
                          <a:solidFill>
                            <a:srgbClr val="000000"/>
                          </a:solidFill>
                          <a:effectLst/>
                          <a:latin typeface="+mn-lt"/>
                          <a:ea typeface="+mn-ea"/>
                          <a:cs typeface="+mn-cs"/>
                        </a:rPr>
                        <a:t>Développement d’un simulateur de droits numérique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en-GB" sz="1100" b="1"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2843662702"/>
                  </a:ext>
                </a:extLst>
              </a:tr>
              <a:tr h="252000">
                <a:tc>
                  <a:txBody>
                    <a:bodyPr/>
                    <a:lstStyle/>
                    <a:p>
                      <a:pPr marL="36000" algn="l" defTabSz="914400" rtl="0" eaLnBrk="1" fontAlgn="ctr" latinLnBrk="0" hangingPunct="1"/>
                      <a:r>
                        <a:rPr lang="fr-FR" sz="1100" b="0" i="0" u="none" strike="noStrike" kern="1200" dirty="0">
                          <a:solidFill>
                            <a:srgbClr val="000000"/>
                          </a:solidFill>
                          <a:effectLst/>
                          <a:latin typeface="+mn-lt"/>
                          <a:ea typeface="+mn-ea"/>
                          <a:cs typeface="+mn-cs"/>
                        </a:rPr>
                        <a:t>Action 10.4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fr-FR" sz="1100" b="0" i="0" u="none" strike="noStrike" kern="1200" dirty="0">
                          <a:solidFill>
                            <a:srgbClr val="000000"/>
                          </a:solidFill>
                          <a:effectLst/>
                          <a:latin typeface="+mn-lt"/>
                          <a:ea typeface="+mn-ea"/>
                          <a:cs typeface="+mn-cs"/>
                        </a:rPr>
                        <a:t>Partage des informations et des données des ayants droit entre les instances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r>
                        <a:rPr lang="en-GB" sz="1100" b="1" i="0" u="none" strike="noStrike">
                          <a:solidFill>
                            <a:srgbClr val="000000"/>
                          </a:solidFill>
                          <a:effectLst/>
                          <a:latin typeface="+mj-lt"/>
                        </a:rPr>
                        <a:t>Action 9.1</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2356761797"/>
                  </a:ext>
                </a:extLst>
              </a:tr>
              <a:tr h="252000">
                <a:tc>
                  <a:txBody>
                    <a:bodyPr/>
                    <a:lstStyle/>
                    <a:p>
                      <a:pPr marL="36000" algn="l" defTabSz="914400" rtl="0" eaLnBrk="1" fontAlgn="ctr" latinLnBrk="0" hangingPunct="1"/>
                      <a:r>
                        <a:rPr lang="fr-FR" sz="1100" b="0" i="0" u="none" strike="noStrike" kern="1200" dirty="0">
                          <a:solidFill>
                            <a:srgbClr val="000000"/>
                          </a:solidFill>
                          <a:effectLst/>
                          <a:latin typeface="+mn-lt"/>
                          <a:ea typeface="+mn-ea"/>
                          <a:cs typeface="+mn-cs"/>
                        </a:rPr>
                        <a:t>Action 1.4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fr-FR" sz="1100" b="0" i="0" u="none" strike="noStrike" kern="1200" dirty="0">
                          <a:solidFill>
                            <a:srgbClr val="000000"/>
                          </a:solidFill>
                          <a:effectLst/>
                          <a:latin typeface="+mn-lt"/>
                          <a:ea typeface="+mn-ea"/>
                          <a:cs typeface="+mn-cs"/>
                        </a:rPr>
                        <a:t>Repenser l’</a:t>
                      </a:r>
                      <a:r>
                        <a:rPr lang="fr-FR" sz="1100" b="0" i="0" u="none" strike="noStrike" kern="1200" dirty="0" err="1">
                          <a:solidFill>
                            <a:srgbClr val="000000"/>
                          </a:solidFill>
                          <a:effectLst/>
                          <a:latin typeface="+mn-lt"/>
                          <a:ea typeface="+mn-ea"/>
                          <a:cs typeface="+mn-cs"/>
                        </a:rPr>
                        <a:t>intake</a:t>
                      </a:r>
                      <a:endParaRPr lang="fr-FR" sz="1100" b="0" i="0" u="none" strike="noStrike" kern="1200" dirty="0">
                        <a:solidFill>
                          <a:srgbClr val="000000"/>
                        </a:solidFill>
                        <a:effectLst/>
                        <a:latin typeface="+mn-lt"/>
                        <a:ea typeface="+mn-ea"/>
                        <a:cs typeface="+mn-c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r>
                        <a:rPr lang="en-GB" sz="1100" b="1" i="0" u="none" strike="noStrike" dirty="0">
                          <a:solidFill>
                            <a:srgbClr val="000000"/>
                          </a:solidFill>
                          <a:effectLst/>
                          <a:latin typeface="+mj-lt"/>
                        </a:rPr>
                        <a:t>Action 9.1</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rtl="0"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rtl="0"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rtl="0"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rtl="0"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rtl="0"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rtl="0"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extLst>
                  <a:ext uri="{0D108BD9-81ED-4DB2-BD59-A6C34878D82A}">
                    <a16:rowId xmlns:a16="http://schemas.microsoft.com/office/drawing/2014/main" val="4122063407"/>
                  </a:ext>
                </a:extLst>
              </a:tr>
              <a:tr h="252000">
                <a:tc>
                  <a:txBody>
                    <a:bodyPr/>
                    <a:lstStyle/>
                    <a:p>
                      <a:pPr marL="36000" algn="l" defTabSz="914400" rtl="0" eaLnBrk="1" fontAlgn="ctr" latinLnBrk="0" hangingPunct="1"/>
                      <a:r>
                        <a:rPr lang="fr-FR" sz="1100" b="0" i="0" u="none" strike="noStrike" kern="1200" dirty="0">
                          <a:solidFill>
                            <a:srgbClr val="000000"/>
                          </a:solidFill>
                          <a:effectLst/>
                          <a:latin typeface="+mn-lt"/>
                          <a:ea typeface="+mn-ea"/>
                          <a:cs typeface="+mn-cs"/>
                        </a:rPr>
                        <a:t>Action 8.2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fr-FR" sz="1100" b="0" i="0" u="none" strike="noStrike" kern="1200" dirty="0">
                          <a:solidFill>
                            <a:srgbClr val="000000"/>
                          </a:solidFill>
                          <a:effectLst/>
                          <a:latin typeface="+mn-lt"/>
                          <a:ea typeface="+mn-ea"/>
                          <a:cs typeface="+mn-cs"/>
                        </a:rPr>
                        <a:t>Amélioration de </a:t>
                      </a:r>
                      <a:r>
                        <a:rPr lang="fr-FR" sz="1100" b="0" i="0" u="none" strike="noStrike" kern="1200" dirty="0" err="1">
                          <a:solidFill>
                            <a:srgbClr val="000000"/>
                          </a:solidFill>
                          <a:effectLst/>
                          <a:latin typeface="+mn-lt"/>
                          <a:ea typeface="+mn-ea"/>
                          <a:cs typeface="+mn-cs"/>
                        </a:rPr>
                        <a:t>MyHandicap</a:t>
                      </a:r>
                      <a:endParaRPr lang="fr-FR" sz="1100" b="0" i="0" u="none" strike="noStrike" kern="1200" dirty="0">
                        <a:solidFill>
                          <a:srgbClr val="000000"/>
                        </a:solidFill>
                        <a:effectLst/>
                        <a:latin typeface="+mn-lt"/>
                        <a:ea typeface="+mn-ea"/>
                        <a:cs typeface="+mn-c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en-GB" sz="1100" b="1"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tc>
                  <a:txBody>
                    <a:bodyPr/>
                    <a:lstStyle/>
                    <a:p>
                      <a:pPr algn="l" rtl="0" fontAlgn="ctr"/>
                      <a:r>
                        <a:rPr lang="en-GB" sz="1100" b="0" i="0" u="none" strike="noStrike">
                          <a:solidFill>
                            <a:srgbClr val="000000"/>
                          </a:solidFill>
                          <a:effectLst/>
                          <a:latin typeface="+mj-lt"/>
                        </a:rPr>
                        <a:t> </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extLst>
                  <a:ext uri="{0D108BD9-81ED-4DB2-BD59-A6C34878D82A}">
                    <a16:rowId xmlns:a16="http://schemas.microsoft.com/office/drawing/2014/main" val="709567262"/>
                  </a:ext>
                </a:extLst>
              </a:tr>
              <a:tr h="252000">
                <a:tc>
                  <a:txBody>
                    <a:bodyPr/>
                    <a:lstStyle/>
                    <a:p>
                      <a:pPr marL="36000" algn="l" defTabSz="914400" rtl="0" eaLnBrk="1" fontAlgn="ctr" latinLnBrk="0" hangingPunct="1"/>
                      <a:r>
                        <a:rPr lang="fr-FR" sz="1100" b="0" i="0" u="none" strike="noStrike" kern="1200" dirty="0">
                          <a:solidFill>
                            <a:srgbClr val="000000"/>
                          </a:solidFill>
                          <a:effectLst/>
                          <a:latin typeface="+mn-lt"/>
                          <a:ea typeface="+mn-ea"/>
                          <a:cs typeface="+mn-cs"/>
                        </a:rPr>
                        <a:t>Action 7.2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fr-FR" sz="1100" b="0" i="0" u="none" strike="noStrike" kern="1200" dirty="0">
                          <a:solidFill>
                            <a:srgbClr val="000000"/>
                          </a:solidFill>
                          <a:effectLst/>
                          <a:latin typeface="+mn-lt"/>
                          <a:ea typeface="+mn-ea"/>
                          <a:cs typeface="+mn-cs"/>
                        </a:rPr>
                        <a:t>Automatiser l’attribution de droits secondaires ou dérivés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r>
                        <a:rPr lang="en-GB" sz="1100" b="1" i="0" u="none" strike="noStrike">
                          <a:solidFill>
                            <a:srgbClr val="000000"/>
                          </a:solidFill>
                          <a:effectLst/>
                          <a:latin typeface="+mj-lt"/>
                        </a:rPr>
                        <a:t>Action 9.1 Action 10.4</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fontAlgn="ctr"/>
                      <a:endParaRPr lang="en-GB" sz="1100" b="0" i="0" u="none" strike="noStrike">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EEED"/>
                    </a:solidFill>
                  </a:tcPr>
                </a:tc>
                <a:tc>
                  <a:txBody>
                    <a:bodyPr/>
                    <a:lstStyle/>
                    <a:p>
                      <a:pPr algn="l" rtl="0" fontAlgn="ctr"/>
                      <a:endParaRPr lang="en-GB" sz="1100" b="0" i="0" u="none" strike="noStrike"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solidFill>
                  </a:tcPr>
                </a:tc>
                <a:extLst>
                  <a:ext uri="{0D108BD9-81ED-4DB2-BD59-A6C34878D82A}">
                    <a16:rowId xmlns:a16="http://schemas.microsoft.com/office/drawing/2014/main" val="4078218310"/>
                  </a:ext>
                </a:extLst>
              </a:tr>
            </a:tbl>
          </a:graphicData>
        </a:graphic>
      </p:graphicFrame>
    </p:spTree>
    <p:extLst>
      <p:ext uri="{BB962C8B-B14F-4D97-AF65-F5344CB8AC3E}">
        <p14:creationId xmlns:p14="http://schemas.microsoft.com/office/powerpoint/2010/main" val="1591764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A9651-FD53-78EE-4F01-F246202CA2C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29DF7EC-49AF-82AA-D552-1A02D0A9047D}"/>
              </a:ext>
            </a:extLst>
          </p:cNvPr>
          <p:cNvSpPr>
            <a:spLocks noGrp="1"/>
          </p:cNvSpPr>
          <p:nvPr>
            <p:ph type="title"/>
          </p:nvPr>
        </p:nvSpPr>
        <p:spPr/>
        <p:txBody>
          <a:bodyPr/>
          <a:lstStyle/>
          <a:p>
            <a:r>
              <a:rPr lang="fr-FR"/>
              <a:t>Les actions évaluées comme moins prioritaires peuvent également être intégrées dans un planning à plus long terme</a:t>
            </a:r>
          </a:p>
        </p:txBody>
      </p:sp>
      <p:sp>
        <p:nvSpPr>
          <p:cNvPr id="17" name="Rectangle 4">
            <a:extLst>
              <a:ext uri="{FF2B5EF4-FFF2-40B4-BE49-F238E27FC236}">
                <a16:creationId xmlns:a16="http://schemas.microsoft.com/office/drawing/2014/main" id="{33DF4D69-2CA7-B1A8-31FD-CD58C6C32233}"/>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BE" altLang="es-ES" b="0">
                <a:solidFill>
                  <a:schemeClr val="tx2"/>
                </a:solidFill>
                <a:latin typeface="Calibri Light" panose="020F0302020204030204" pitchFamily="34" charset="0"/>
              </a:rPr>
              <a:t>Implémentation et suivi</a:t>
            </a:r>
          </a:p>
        </p:txBody>
      </p:sp>
      <p:sp>
        <p:nvSpPr>
          <p:cNvPr id="11" name="Marcador de contenido 3">
            <a:extLst>
              <a:ext uri="{FF2B5EF4-FFF2-40B4-BE49-F238E27FC236}">
                <a16:creationId xmlns:a16="http://schemas.microsoft.com/office/drawing/2014/main" id="{A5DA29D4-9352-6BD3-13B9-D71DC5A99C34}"/>
              </a:ext>
            </a:extLst>
          </p:cNvPr>
          <p:cNvSpPr>
            <a:spLocks noGrp="1"/>
          </p:cNvSpPr>
          <p:nvPr>
            <p:ph idx="1"/>
          </p:nvPr>
        </p:nvSpPr>
        <p:spPr>
          <a:xfrm>
            <a:off x="498889" y="1599639"/>
            <a:ext cx="8959121" cy="1061829"/>
          </a:xfrm>
        </p:spPr>
        <p:txBody>
          <a:bodyPr/>
          <a:lstStyle/>
          <a:p>
            <a:pPr marL="0" indent="0">
              <a:lnSpc>
                <a:spcPct val="100000"/>
              </a:lnSpc>
              <a:spcBef>
                <a:spcPts val="300"/>
              </a:spcBef>
              <a:spcAft>
                <a:spcPts val="300"/>
              </a:spcAft>
              <a:buNone/>
            </a:pPr>
            <a:r>
              <a:rPr lang="fr-FR"/>
              <a:t>Même si les actions du </a:t>
            </a:r>
            <a:r>
              <a:rPr lang="fr-FR">
                <a:highlight>
                  <a:srgbClr val="FFE593"/>
                </a:highlight>
              </a:rPr>
              <a:t>groupe de priorité 3</a:t>
            </a:r>
            <a:r>
              <a:rPr lang="fr-FR"/>
              <a:t>, et du </a:t>
            </a:r>
            <a:r>
              <a:rPr lang="fr-FR">
                <a:highlight>
                  <a:srgbClr val="F7BFA3"/>
                </a:highlight>
              </a:rPr>
              <a:t>groupe de priorité 4</a:t>
            </a:r>
            <a:r>
              <a:rPr lang="fr-FR"/>
              <a:t> ont été évalué à une moindre priorité au cours de cet exercice de priorisation, celles-ci peuvent toutefois être intégrées dans le planning à 3 ans ou ultérieurement dans un planning à plus long terme, suivant une détermination de la DG HAN.</a:t>
            </a:r>
          </a:p>
          <a:p>
            <a:pPr marL="0" indent="0">
              <a:lnSpc>
                <a:spcPct val="100000"/>
              </a:lnSpc>
              <a:spcBef>
                <a:spcPts val="300"/>
              </a:spcBef>
              <a:spcAft>
                <a:spcPts val="300"/>
              </a:spcAft>
              <a:buNone/>
            </a:pPr>
            <a:r>
              <a:rPr lang="fr-FR"/>
              <a:t>Ci-dessous la liste de ces actions avec leur dépendance à considérer :</a:t>
            </a:r>
          </a:p>
        </p:txBody>
      </p:sp>
      <p:graphicFrame>
        <p:nvGraphicFramePr>
          <p:cNvPr id="5" name="Tableau 5">
            <a:extLst>
              <a:ext uri="{FF2B5EF4-FFF2-40B4-BE49-F238E27FC236}">
                <a16:creationId xmlns:a16="http://schemas.microsoft.com/office/drawing/2014/main" id="{C25D04D7-E151-FAE2-DA71-B67702739C7B}"/>
              </a:ext>
            </a:extLst>
          </p:cNvPr>
          <p:cNvGraphicFramePr>
            <a:graphicFrameLocks noGrp="1"/>
          </p:cNvGraphicFramePr>
          <p:nvPr>
            <p:extLst>
              <p:ext uri="{D42A27DB-BD31-4B8C-83A1-F6EECF244321}">
                <p14:modId xmlns:p14="http://schemas.microsoft.com/office/powerpoint/2010/main" val="1498139827"/>
              </p:ext>
            </p:extLst>
          </p:nvPr>
        </p:nvGraphicFramePr>
        <p:xfrm>
          <a:off x="1036253" y="2797775"/>
          <a:ext cx="7848000" cy="3629857"/>
        </p:xfrm>
        <a:graphic>
          <a:graphicData uri="http://schemas.openxmlformats.org/drawingml/2006/table">
            <a:tbl>
              <a:tblPr/>
              <a:tblGrid>
                <a:gridCol w="504000">
                  <a:extLst>
                    <a:ext uri="{9D8B030D-6E8A-4147-A177-3AD203B41FA5}">
                      <a16:colId xmlns:a16="http://schemas.microsoft.com/office/drawing/2014/main" val="3926936249"/>
                    </a:ext>
                  </a:extLst>
                </a:gridCol>
                <a:gridCol w="720000">
                  <a:extLst>
                    <a:ext uri="{9D8B030D-6E8A-4147-A177-3AD203B41FA5}">
                      <a16:colId xmlns:a16="http://schemas.microsoft.com/office/drawing/2014/main" val="4027886627"/>
                    </a:ext>
                  </a:extLst>
                </a:gridCol>
                <a:gridCol w="5688000">
                  <a:extLst>
                    <a:ext uri="{9D8B030D-6E8A-4147-A177-3AD203B41FA5}">
                      <a16:colId xmlns:a16="http://schemas.microsoft.com/office/drawing/2014/main" val="29079117"/>
                    </a:ext>
                  </a:extLst>
                </a:gridCol>
                <a:gridCol w="936000">
                  <a:extLst>
                    <a:ext uri="{9D8B030D-6E8A-4147-A177-3AD203B41FA5}">
                      <a16:colId xmlns:a16="http://schemas.microsoft.com/office/drawing/2014/main" val="3210815080"/>
                    </a:ext>
                  </a:extLst>
                </a:gridCol>
              </a:tblGrid>
              <a:tr h="252000">
                <a:tc>
                  <a:txBody>
                    <a:bodyPr/>
                    <a:lstStyle/>
                    <a:p>
                      <a:pPr algn="ctr" rtl="0" fontAlgn="ctr"/>
                      <a:r>
                        <a:rPr lang="fr-FR" sz="1100" b="1" i="0" u="none" strike="noStrike" noProof="0" dirty="0">
                          <a:solidFill>
                            <a:srgbClr val="FFFFFF"/>
                          </a:solidFill>
                          <a:effectLst/>
                          <a:latin typeface="+mj-lt"/>
                        </a:rPr>
                        <a:t>Priorité</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gridSpan="2">
                  <a:txBody>
                    <a:bodyPr/>
                    <a:lstStyle/>
                    <a:p>
                      <a:pPr algn="ctr" rtl="0" fontAlgn="ctr"/>
                      <a:r>
                        <a:rPr lang="fr-FR" sz="1100" b="1" i="0" u="none" strike="noStrike" noProof="0">
                          <a:solidFill>
                            <a:srgbClr val="FFFFFF"/>
                          </a:solidFill>
                          <a:effectLst/>
                          <a:latin typeface="+mj-lt"/>
                        </a:rPr>
                        <a:t>Actions</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hMerge="1">
                  <a:txBody>
                    <a:bodyPr/>
                    <a:lstStyle/>
                    <a:p>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tc>
                  <a:txBody>
                    <a:bodyPr/>
                    <a:lstStyle/>
                    <a:p>
                      <a:pPr algn="ctr" rtl="0" fontAlgn="ctr"/>
                      <a:r>
                        <a:rPr lang="fr-FR" sz="1100" b="1" i="0" u="none" strike="noStrike" noProof="0">
                          <a:solidFill>
                            <a:srgbClr val="FFFFFF"/>
                          </a:solidFill>
                          <a:effectLst/>
                          <a:latin typeface="+mj-lt"/>
                        </a:rPr>
                        <a:t>Dépendances</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234A"/>
                    </a:solidFill>
                  </a:tcPr>
                </a:tc>
                <a:extLst>
                  <a:ext uri="{0D108BD9-81ED-4DB2-BD59-A6C34878D82A}">
                    <a16:rowId xmlns:a16="http://schemas.microsoft.com/office/drawing/2014/main" val="897600051"/>
                  </a:ext>
                </a:extLst>
              </a:tr>
              <a:tr h="234000">
                <a:tc>
                  <a:txBody>
                    <a:bodyPr/>
                    <a:lstStyle/>
                    <a:p>
                      <a:pPr marL="36000" algn="ctr" defTabSz="914400" rtl="0" eaLnBrk="1" fontAlgn="ctr" latinLnBrk="0" hangingPunct="1"/>
                      <a:r>
                        <a:rPr lang="fr-FR" sz="1100" b="0" i="0" u="none" strike="noStrike" kern="1200" noProof="0">
                          <a:solidFill>
                            <a:srgbClr val="000000"/>
                          </a:solidFill>
                          <a:effectLst/>
                          <a:latin typeface="+mn-lt"/>
                          <a:ea typeface="+mn-ea"/>
                          <a:cs typeface="+mn-cs"/>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3"/>
                    </a:solidFill>
                  </a:tcPr>
                </a:tc>
                <a:tc>
                  <a:txBody>
                    <a:bodyPr/>
                    <a:lstStyle/>
                    <a:p>
                      <a:pPr marL="36000" algn="l" defTabSz="914400" rtl="0" eaLnBrk="1" fontAlgn="ctr" latinLnBrk="0" hangingPunct="1"/>
                      <a:r>
                        <a:rPr lang="fr-FR" sz="1100" b="0" i="0" u="none" strike="noStrike" kern="1200" noProof="0">
                          <a:solidFill>
                            <a:srgbClr val="000000"/>
                          </a:solidFill>
                          <a:effectLst/>
                          <a:latin typeface="+mn-lt"/>
                          <a:ea typeface="+mn-ea"/>
                          <a:cs typeface="+mn-cs"/>
                        </a:rPr>
                        <a:t>Action 3.4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fr-FR" sz="1100" b="0" i="0" u="none" strike="noStrike" kern="1200" noProof="0" dirty="0">
                          <a:solidFill>
                            <a:srgbClr val="000000"/>
                          </a:solidFill>
                          <a:effectLst/>
                          <a:latin typeface="+mn-lt"/>
                          <a:ea typeface="+mn-ea"/>
                          <a:cs typeface="+mn-cs"/>
                        </a:rPr>
                        <a:t>Développement d’un </a:t>
                      </a:r>
                      <a:r>
                        <a:rPr lang="fr-FR" sz="1100" b="0" i="0" u="none" strike="noStrike" kern="1200" noProof="0" dirty="0" err="1">
                          <a:solidFill>
                            <a:srgbClr val="000000"/>
                          </a:solidFill>
                          <a:effectLst/>
                          <a:latin typeface="+mn-lt"/>
                          <a:ea typeface="+mn-ea"/>
                          <a:cs typeface="+mn-cs"/>
                        </a:rPr>
                        <a:t>chatbot</a:t>
                      </a:r>
                      <a:r>
                        <a:rPr lang="fr-FR" sz="1100" b="0" i="0" u="none" strike="noStrike" kern="1200" noProof="0" dirty="0">
                          <a:solidFill>
                            <a:srgbClr val="000000"/>
                          </a:solidFill>
                          <a:effectLst/>
                          <a:latin typeface="+mn-lt"/>
                          <a:ea typeface="+mn-ea"/>
                          <a:cs typeface="+mn-cs"/>
                        </a:rPr>
                        <a:t> de recensement des informations disponibles en interne à la DG HAN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fr-FR" sz="1100" b="1" i="0" u="none" strike="noStrike" noProof="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extLst>
                  <a:ext uri="{0D108BD9-81ED-4DB2-BD59-A6C34878D82A}">
                    <a16:rowId xmlns:a16="http://schemas.microsoft.com/office/drawing/2014/main" val="3236764163"/>
                  </a:ext>
                </a:extLst>
              </a:tr>
              <a:tr h="234000">
                <a:tc>
                  <a:txBody>
                    <a:bodyPr/>
                    <a:lstStyle/>
                    <a:p>
                      <a:pPr marL="36000" algn="ctr" defTabSz="914400" rtl="0" eaLnBrk="1" fontAlgn="ctr" latinLnBrk="0" hangingPunct="1"/>
                      <a:r>
                        <a:rPr lang="fr-FR" sz="1100" b="0" i="0" u="none" strike="noStrike" kern="1200" noProof="0">
                          <a:solidFill>
                            <a:srgbClr val="000000"/>
                          </a:solidFill>
                          <a:effectLst/>
                          <a:latin typeface="+mn-lt"/>
                          <a:ea typeface="+mn-ea"/>
                          <a:cs typeface="+mn-cs"/>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3"/>
                    </a:solidFill>
                  </a:tcPr>
                </a:tc>
                <a:tc>
                  <a:txBody>
                    <a:bodyPr/>
                    <a:lstStyle/>
                    <a:p>
                      <a:pPr marL="36000" algn="l" defTabSz="914400" rtl="0" eaLnBrk="1" fontAlgn="ctr" latinLnBrk="0" hangingPunct="1"/>
                      <a:r>
                        <a:rPr lang="fr-FR" sz="1100" b="0" i="0" u="none" strike="noStrike" kern="1200" noProof="0">
                          <a:solidFill>
                            <a:srgbClr val="000000"/>
                          </a:solidFill>
                          <a:effectLst/>
                          <a:latin typeface="+mn-lt"/>
                          <a:ea typeface="+mn-ea"/>
                          <a:cs typeface="+mn-cs"/>
                        </a:rPr>
                        <a:t>Action 3.5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fr-FR" sz="1100" b="0" i="0" u="none" strike="noStrike" kern="1200" noProof="0">
                          <a:solidFill>
                            <a:srgbClr val="000000"/>
                          </a:solidFill>
                          <a:effectLst/>
                          <a:latin typeface="+mn-lt"/>
                          <a:ea typeface="+mn-ea"/>
                          <a:cs typeface="+mn-cs"/>
                        </a:rPr>
                        <a:t>Formation des professionnels externes en fin d’études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fr-FR" sz="1100" b="1" i="0" u="none" strike="noStrike" noProof="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extLst>
                  <a:ext uri="{0D108BD9-81ED-4DB2-BD59-A6C34878D82A}">
                    <a16:rowId xmlns:a16="http://schemas.microsoft.com/office/drawing/2014/main" val="3032312872"/>
                  </a:ext>
                </a:extLst>
              </a:tr>
              <a:tr h="234000">
                <a:tc>
                  <a:txBody>
                    <a:bodyPr/>
                    <a:lstStyle/>
                    <a:p>
                      <a:pPr marL="36000" algn="ctr" defTabSz="914400" rtl="0" eaLnBrk="1" fontAlgn="ctr" latinLnBrk="0" hangingPunct="1"/>
                      <a:r>
                        <a:rPr lang="fr-FR" sz="1100" b="0" i="0" u="none" strike="noStrike" kern="1200" noProof="0">
                          <a:solidFill>
                            <a:srgbClr val="000000"/>
                          </a:solidFill>
                          <a:effectLst/>
                          <a:latin typeface="+mn-lt"/>
                          <a:ea typeface="+mn-ea"/>
                          <a:cs typeface="+mn-cs"/>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3"/>
                    </a:solidFill>
                  </a:tcPr>
                </a:tc>
                <a:tc>
                  <a:txBody>
                    <a:bodyPr/>
                    <a:lstStyle/>
                    <a:p>
                      <a:pPr marL="36000" algn="l" defTabSz="914400" rtl="0" eaLnBrk="1" fontAlgn="ctr" latinLnBrk="0" hangingPunct="1"/>
                      <a:r>
                        <a:rPr lang="fr-FR" sz="1100" b="0" i="0" u="none" strike="noStrike" kern="1200" noProof="0">
                          <a:solidFill>
                            <a:srgbClr val="000000"/>
                          </a:solidFill>
                          <a:effectLst/>
                          <a:latin typeface="+mn-lt"/>
                          <a:ea typeface="+mn-ea"/>
                          <a:cs typeface="+mn-cs"/>
                        </a:rPr>
                        <a:t>Action 5.2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fr-FR" sz="1100" b="0" i="0" u="none" strike="noStrike" kern="1200" noProof="0">
                          <a:solidFill>
                            <a:srgbClr val="000000"/>
                          </a:solidFill>
                          <a:effectLst/>
                          <a:latin typeface="+mn-lt"/>
                          <a:ea typeface="+mn-ea"/>
                          <a:cs typeface="+mn-cs"/>
                        </a:rPr>
                        <a:t>Entamer la réflexion sur un programme d’« Alliés administratifs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fr-FR" sz="1100" b="1" i="0" u="none" strike="noStrike" noProof="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extLst>
                  <a:ext uri="{0D108BD9-81ED-4DB2-BD59-A6C34878D82A}">
                    <a16:rowId xmlns:a16="http://schemas.microsoft.com/office/drawing/2014/main" val="2418199296"/>
                  </a:ext>
                </a:extLst>
              </a:tr>
              <a:tr h="234000">
                <a:tc>
                  <a:txBody>
                    <a:bodyPr/>
                    <a:lstStyle/>
                    <a:p>
                      <a:pPr marL="36000" algn="ctr" defTabSz="914400" rtl="0" eaLnBrk="1" fontAlgn="ctr" latinLnBrk="0" hangingPunct="1"/>
                      <a:r>
                        <a:rPr lang="fr-FR" sz="1100" b="0" i="0" u="none" strike="noStrike" kern="1200" noProof="0">
                          <a:solidFill>
                            <a:srgbClr val="000000"/>
                          </a:solidFill>
                          <a:effectLst/>
                          <a:latin typeface="+mn-lt"/>
                          <a:ea typeface="+mn-ea"/>
                          <a:cs typeface="+mn-cs"/>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3"/>
                    </a:solidFill>
                  </a:tcPr>
                </a:tc>
                <a:tc>
                  <a:txBody>
                    <a:bodyPr/>
                    <a:lstStyle/>
                    <a:p>
                      <a:pPr marL="36000" algn="l" defTabSz="914400" rtl="0" eaLnBrk="1" fontAlgn="ctr" latinLnBrk="0" hangingPunct="1"/>
                      <a:r>
                        <a:rPr lang="fr-FR" sz="1100" b="0" i="0" u="none" strike="noStrike" kern="1200" noProof="0">
                          <a:solidFill>
                            <a:srgbClr val="000000"/>
                          </a:solidFill>
                          <a:effectLst/>
                          <a:latin typeface="+mn-lt"/>
                          <a:ea typeface="+mn-ea"/>
                          <a:cs typeface="+mn-cs"/>
                        </a:rPr>
                        <a:t>Action 5.3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fr-FR" sz="1100" b="0" i="0" u="none" strike="noStrike" kern="1200" noProof="0">
                          <a:solidFill>
                            <a:srgbClr val="000000"/>
                          </a:solidFill>
                          <a:effectLst/>
                          <a:latin typeface="+mn-lt"/>
                          <a:ea typeface="+mn-ea"/>
                          <a:cs typeface="+mn-cs"/>
                        </a:rPr>
                        <a:t>Mise en place d’un référent unique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fr-FR" sz="1100" b="1" i="0" u="none" strike="noStrike" noProof="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extLst>
                  <a:ext uri="{0D108BD9-81ED-4DB2-BD59-A6C34878D82A}">
                    <a16:rowId xmlns:a16="http://schemas.microsoft.com/office/drawing/2014/main" val="1717503086"/>
                  </a:ext>
                </a:extLst>
              </a:tr>
              <a:tr h="234000">
                <a:tc>
                  <a:txBody>
                    <a:bodyPr/>
                    <a:lstStyle/>
                    <a:p>
                      <a:pPr marL="36000" algn="ctr" defTabSz="914400" rtl="0" eaLnBrk="1" fontAlgn="ctr" latinLnBrk="0" hangingPunct="1"/>
                      <a:r>
                        <a:rPr lang="fr-FR" sz="1100" b="0" i="0" u="none" strike="noStrike" kern="1200" noProof="0">
                          <a:solidFill>
                            <a:srgbClr val="000000"/>
                          </a:solidFill>
                          <a:effectLst/>
                          <a:latin typeface="+mn-lt"/>
                          <a:ea typeface="+mn-ea"/>
                          <a:cs typeface="+mn-cs"/>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3"/>
                    </a:solidFill>
                  </a:tcPr>
                </a:tc>
                <a:tc>
                  <a:txBody>
                    <a:bodyPr/>
                    <a:lstStyle/>
                    <a:p>
                      <a:pPr marL="36000" algn="l" defTabSz="914400" rtl="0" eaLnBrk="1" fontAlgn="ctr" latinLnBrk="0" hangingPunct="1"/>
                      <a:r>
                        <a:rPr lang="fr-FR" sz="1100" b="0" i="0" u="none" strike="noStrike" kern="1200" noProof="0">
                          <a:solidFill>
                            <a:srgbClr val="000000"/>
                          </a:solidFill>
                          <a:effectLst/>
                          <a:latin typeface="+mn-lt"/>
                          <a:ea typeface="+mn-ea"/>
                          <a:cs typeface="+mn-cs"/>
                        </a:rPr>
                        <a:t>Action 6.3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fr-FR" sz="1100" b="0" i="0" u="none" strike="noStrike" kern="1200" noProof="0">
                          <a:solidFill>
                            <a:srgbClr val="000000"/>
                          </a:solidFill>
                          <a:effectLst/>
                          <a:latin typeface="+mn-lt"/>
                          <a:ea typeface="+mn-ea"/>
                          <a:cs typeface="+mn-cs"/>
                        </a:rPr>
                        <a:t>Évaluer la pertinence de l’installation de kiosques interactifs dans les centres de la DG HAN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fr-FR" sz="1100" b="1" i="0" u="none" strike="noStrike" noProof="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extLst>
                  <a:ext uri="{0D108BD9-81ED-4DB2-BD59-A6C34878D82A}">
                    <a16:rowId xmlns:a16="http://schemas.microsoft.com/office/drawing/2014/main" val="3015798527"/>
                  </a:ext>
                </a:extLst>
              </a:tr>
              <a:tr h="234000">
                <a:tc>
                  <a:txBody>
                    <a:bodyPr/>
                    <a:lstStyle/>
                    <a:p>
                      <a:pPr marL="36000" algn="ctr" defTabSz="914400" rtl="0" eaLnBrk="1" fontAlgn="ctr" latinLnBrk="0" hangingPunct="1"/>
                      <a:r>
                        <a:rPr lang="fr-FR" sz="1100" b="0" i="0" u="none" strike="noStrike" kern="1200" noProof="0">
                          <a:solidFill>
                            <a:srgbClr val="000000"/>
                          </a:solidFill>
                          <a:effectLst/>
                          <a:latin typeface="+mn-lt"/>
                          <a:ea typeface="+mn-ea"/>
                          <a:cs typeface="+mn-cs"/>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3"/>
                    </a:solidFill>
                  </a:tcPr>
                </a:tc>
                <a:tc>
                  <a:txBody>
                    <a:bodyPr/>
                    <a:lstStyle/>
                    <a:p>
                      <a:pPr marL="36000" algn="l" defTabSz="914400" rtl="0" eaLnBrk="1" fontAlgn="ctr" latinLnBrk="0" hangingPunct="1"/>
                      <a:r>
                        <a:rPr lang="fr-FR" sz="1100" b="0" i="0" u="none" strike="noStrike" kern="1200" noProof="0">
                          <a:solidFill>
                            <a:srgbClr val="000000"/>
                          </a:solidFill>
                          <a:effectLst/>
                          <a:latin typeface="+mn-lt"/>
                          <a:ea typeface="+mn-ea"/>
                          <a:cs typeface="+mn-cs"/>
                        </a:rPr>
                        <a:t>Action 6.4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fr-FR" sz="1100" b="0" i="0" u="none" strike="noStrike" kern="1200" noProof="0">
                          <a:solidFill>
                            <a:srgbClr val="000000"/>
                          </a:solidFill>
                          <a:effectLst/>
                          <a:latin typeface="+mn-lt"/>
                          <a:ea typeface="+mn-ea"/>
                          <a:cs typeface="+mn-cs"/>
                        </a:rPr>
                        <a:t>Explorer la mise en place de partenariats avec des solutions innovantes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fr-FR" sz="1100" b="1" i="0" u="none" strike="noStrike" noProof="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extLst>
                  <a:ext uri="{0D108BD9-81ED-4DB2-BD59-A6C34878D82A}">
                    <a16:rowId xmlns:a16="http://schemas.microsoft.com/office/drawing/2014/main" val="3720413059"/>
                  </a:ext>
                </a:extLst>
              </a:tr>
              <a:tr h="234000">
                <a:tc>
                  <a:txBody>
                    <a:bodyPr/>
                    <a:lstStyle/>
                    <a:p>
                      <a:pPr marL="36000" algn="ctr" defTabSz="914400" rtl="0" eaLnBrk="1" fontAlgn="ctr" latinLnBrk="0" hangingPunct="1"/>
                      <a:r>
                        <a:rPr lang="fr-FR" sz="1100" b="0" i="0" u="none" strike="noStrike" kern="1200" noProof="0">
                          <a:solidFill>
                            <a:srgbClr val="000000"/>
                          </a:solidFill>
                          <a:effectLst/>
                          <a:latin typeface="+mn-lt"/>
                          <a:ea typeface="+mn-ea"/>
                          <a:cs typeface="+mn-cs"/>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3"/>
                    </a:solidFill>
                  </a:tcPr>
                </a:tc>
                <a:tc>
                  <a:txBody>
                    <a:bodyPr/>
                    <a:lstStyle/>
                    <a:p>
                      <a:pPr marL="36000" algn="l" defTabSz="914400" rtl="0" eaLnBrk="1" fontAlgn="ctr" latinLnBrk="0" hangingPunct="1"/>
                      <a:r>
                        <a:rPr lang="fr-FR" sz="1100" b="0" i="0" u="none" strike="noStrike" kern="1200" noProof="0">
                          <a:solidFill>
                            <a:srgbClr val="000000"/>
                          </a:solidFill>
                          <a:effectLst/>
                          <a:latin typeface="+mn-lt"/>
                          <a:ea typeface="+mn-ea"/>
                          <a:cs typeface="+mn-cs"/>
                        </a:rPr>
                        <a:t>Action 7.1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fr-FR" sz="1100" b="0" i="0" u="none" strike="noStrike" kern="1200" noProof="0">
                          <a:solidFill>
                            <a:srgbClr val="000000"/>
                          </a:solidFill>
                          <a:effectLst/>
                          <a:latin typeface="+mn-lt"/>
                          <a:ea typeface="+mn-ea"/>
                          <a:cs typeface="+mn-cs"/>
                        </a:rPr>
                        <a:t>Identifier de manière proactive les bénéficiaires potentiels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fr-FR" sz="1100" b="1" i="0" u="none" strike="noStrike" noProof="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extLst>
                  <a:ext uri="{0D108BD9-81ED-4DB2-BD59-A6C34878D82A}">
                    <a16:rowId xmlns:a16="http://schemas.microsoft.com/office/drawing/2014/main" val="3361713365"/>
                  </a:ext>
                </a:extLst>
              </a:tr>
              <a:tr h="234000">
                <a:tc>
                  <a:txBody>
                    <a:bodyPr/>
                    <a:lstStyle/>
                    <a:p>
                      <a:pPr marL="36000" algn="ctr" defTabSz="914400" rtl="0" eaLnBrk="1" fontAlgn="ctr" latinLnBrk="0" hangingPunct="1"/>
                      <a:r>
                        <a:rPr lang="fr-FR" sz="1100" b="0" i="0" u="none" strike="noStrike" kern="1200" noProof="0">
                          <a:solidFill>
                            <a:srgbClr val="000000"/>
                          </a:solidFill>
                          <a:effectLst/>
                          <a:latin typeface="+mn-lt"/>
                          <a:ea typeface="+mn-ea"/>
                          <a:cs typeface="+mn-cs"/>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3"/>
                    </a:solidFill>
                  </a:tcPr>
                </a:tc>
                <a:tc>
                  <a:txBody>
                    <a:bodyPr/>
                    <a:lstStyle/>
                    <a:p>
                      <a:pPr marL="36000" algn="l" defTabSz="914400" rtl="0" eaLnBrk="1" fontAlgn="ctr" latinLnBrk="0" hangingPunct="1"/>
                      <a:r>
                        <a:rPr lang="fr-FR" sz="1100" b="0" i="0" u="none" strike="noStrike" kern="1200" noProof="0">
                          <a:solidFill>
                            <a:srgbClr val="000000"/>
                          </a:solidFill>
                          <a:effectLst/>
                          <a:latin typeface="+mn-lt"/>
                          <a:ea typeface="+mn-ea"/>
                          <a:cs typeface="+mn-cs"/>
                        </a:rPr>
                        <a:t>Action 8.4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fr-FR" sz="1100" b="0" i="0" u="none" strike="noStrike" kern="1200" noProof="0">
                          <a:solidFill>
                            <a:srgbClr val="000000"/>
                          </a:solidFill>
                          <a:effectLst/>
                          <a:latin typeface="+mn-lt"/>
                          <a:ea typeface="+mn-ea"/>
                          <a:cs typeface="+mn-cs"/>
                        </a:rPr>
                        <a:t>Amélioration inclusive de TRIA</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fr-FR" sz="1100" b="1" i="0" u="none" strike="noStrike" noProof="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extLst>
                  <a:ext uri="{0D108BD9-81ED-4DB2-BD59-A6C34878D82A}">
                    <a16:rowId xmlns:a16="http://schemas.microsoft.com/office/drawing/2014/main" val="3727008323"/>
                  </a:ext>
                </a:extLst>
              </a:tr>
              <a:tr h="234000">
                <a:tc>
                  <a:txBody>
                    <a:bodyPr/>
                    <a:lstStyle/>
                    <a:p>
                      <a:pPr marL="36000" algn="ctr" defTabSz="914400" rtl="0" eaLnBrk="1" fontAlgn="ctr" latinLnBrk="0" hangingPunct="1"/>
                      <a:r>
                        <a:rPr lang="fr-FR" sz="1100" b="0" i="0" u="none" strike="noStrike" kern="1200" noProof="0">
                          <a:solidFill>
                            <a:srgbClr val="000000"/>
                          </a:solidFill>
                          <a:effectLst/>
                          <a:latin typeface="+mn-lt"/>
                          <a:ea typeface="+mn-ea"/>
                          <a:cs typeface="+mn-cs"/>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3"/>
                    </a:solidFill>
                  </a:tcPr>
                </a:tc>
                <a:tc>
                  <a:txBody>
                    <a:bodyPr/>
                    <a:lstStyle/>
                    <a:p>
                      <a:pPr marL="36000" algn="l" defTabSz="914400" rtl="0" eaLnBrk="1" fontAlgn="ctr" latinLnBrk="0" hangingPunct="1"/>
                      <a:r>
                        <a:rPr lang="fr-FR" sz="1100" b="0" i="0" u="none" strike="noStrike" kern="1200" noProof="0">
                          <a:solidFill>
                            <a:srgbClr val="000000"/>
                          </a:solidFill>
                          <a:effectLst/>
                          <a:latin typeface="+mn-lt"/>
                          <a:ea typeface="+mn-ea"/>
                          <a:cs typeface="+mn-cs"/>
                        </a:rPr>
                        <a:t>Action 10.3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fr-FR" sz="1100" b="0" i="0" u="none" strike="noStrike" kern="1200" noProof="0">
                          <a:solidFill>
                            <a:srgbClr val="000000"/>
                          </a:solidFill>
                          <a:effectLst/>
                          <a:latin typeface="+mn-lt"/>
                          <a:ea typeface="+mn-ea"/>
                          <a:cs typeface="+mn-cs"/>
                        </a:rPr>
                        <a:t>Faciliter l’accès à </a:t>
                      </a:r>
                      <a:r>
                        <a:rPr lang="fr-FR" sz="1100" b="0" i="0" u="none" strike="noStrike" kern="1200" noProof="0" err="1">
                          <a:solidFill>
                            <a:srgbClr val="000000"/>
                          </a:solidFill>
                          <a:effectLst/>
                          <a:latin typeface="+mn-lt"/>
                          <a:ea typeface="+mn-ea"/>
                          <a:cs typeface="+mn-cs"/>
                        </a:rPr>
                        <a:t>MyHandicap</a:t>
                      </a:r>
                      <a:r>
                        <a:rPr lang="fr-FR" sz="1100" b="0" i="0" u="none" strike="noStrike" kern="1200" noProof="0">
                          <a:solidFill>
                            <a:srgbClr val="000000"/>
                          </a:solidFill>
                          <a:effectLst/>
                          <a:latin typeface="+mn-lt"/>
                          <a:ea typeface="+mn-ea"/>
                          <a:cs typeface="+mn-cs"/>
                        </a:rPr>
                        <a:t> Professional à d’autres acteurs externes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r>
                        <a:rPr lang="fr-FR" sz="1100" b="1" i="0" u="none" strike="noStrike" noProof="0" dirty="0">
                          <a:solidFill>
                            <a:srgbClr val="000000"/>
                          </a:solidFill>
                          <a:effectLst/>
                          <a:latin typeface="+mj-lt"/>
                        </a:rPr>
                        <a:t>Action 9.1</a:t>
                      </a:r>
                    </a:p>
                    <a:p>
                      <a:pPr marL="36000" algn="ctr" fontAlgn="ctr"/>
                      <a:r>
                        <a:rPr lang="fr-FR" sz="1100" b="1" i="0" u="none" strike="noStrike" noProof="0" dirty="0">
                          <a:solidFill>
                            <a:srgbClr val="000000"/>
                          </a:solidFill>
                          <a:effectLst/>
                          <a:latin typeface="+mj-lt"/>
                        </a:rPr>
                        <a:t>Action 10.4</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extLst>
                  <a:ext uri="{0D108BD9-81ED-4DB2-BD59-A6C34878D82A}">
                    <a16:rowId xmlns:a16="http://schemas.microsoft.com/office/drawing/2014/main" val="679859876"/>
                  </a:ext>
                </a:extLst>
              </a:tr>
              <a:tr h="234000">
                <a:tc>
                  <a:txBody>
                    <a:bodyPr/>
                    <a:lstStyle/>
                    <a:p>
                      <a:pPr marL="36000" algn="ctr" defTabSz="914400" rtl="0" eaLnBrk="1" fontAlgn="ctr" latinLnBrk="0" hangingPunct="1"/>
                      <a:r>
                        <a:rPr lang="fr-FR" sz="1100" b="0" i="0" u="none" strike="noStrike" kern="1200" noProof="0">
                          <a:solidFill>
                            <a:srgbClr val="000000"/>
                          </a:solidFill>
                          <a:effectLst/>
                          <a:latin typeface="+mn-lt"/>
                          <a:ea typeface="+mn-ea"/>
                          <a:cs typeface="+mn-cs"/>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3"/>
                    </a:solidFill>
                  </a:tcPr>
                </a:tc>
                <a:tc>
                  <a:txBody>
                    <a:bodyPr/>
                    <a:lstStyle/>
                    <a:p>
                      <a:pPr marL="36000" algn="l" defTabSz="914400" rtl="0" eaLnBrk="1" fontAlgn="ctr" latinLnBrk="0" hangingPunct="1"/>
                      <a:r>
                        <a:rPr lang="fr-FR" sz="1100" b="0" i="0" u="none" strike="noStrike" kern="1200" noProof="0">
                          <a:solidFill>
                            <a:srgbClr val="000000"/>
                          </a:solidFill>
                          <a:effectLst/>
                          <a:latin typeface="+mn-lt"/>
                          <a:ea typeface="+mn-ea"/>
                          <a:cs typeface="+mn-cs"/>
                        </a:rPr>
                        <a:t>Action 11.2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l" defTabSz="914400" rtl="0" eaLnBrk="1" fontAlgn="ctr" latinLnBrk="0" hangingPunct="1"/>
                      <a:r>
                        <a:rPr lang="fr-FR" sz="1100" b="0" i="0" u="none" strike="noStrike" kern="1200" noProof="0">
                          <a:solidFill>
                            <a:srgbClr val="000000"/>
                          </a:solidFill>
                          <a:effectLst/>
                          <a:latin typeface="+mn-lt"/>
                          <a:ea typeface="+mn-ea"/>
                          <a:cs typeface="+mn-cs"/>
                        </a:rPr>
                        <a:t>Uniformiser les critères d’évaluation du handicap à l’échelle fédérale et régionale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r>
                        <a:rPr lang="fr-FR" sz="1100" b="1" i="0" u="none" strike="noStrike" noProof="0" dirty="0">
                          <a:solidFill>
                            <a:srgbClr val="000000"/>
                          </a:solidFill>
                          <a:effectLst/>
                          <a:latin typeface="+mj-lt"/>
                        </a:rPr>
                        <a:t>Action 9.1</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extLst>
                  <a:ext uri="{0D108BD9-81ED-4DB2-BD59-A6C34878D82A}">
                    <a16:rowId xmlns:a16="http://schemas.microsoft.com/office/drawing/2014/main" val="774541780"/>
                  </a:ext>
                </a:extLst>
              </a:tr>
              <a:tr h="234000">
                <a:tc>
                  <a:txBody>
                    <a:bodyPr/>
                    <a:lstStyle/>
                    <a:p>
                      <a:pPr algn="ctr" fontAlgn="b"/>
                      <a:r>
                        <a:rPr lang="fr-FR" sz="1100" b="0" i="0" u="none" strike="noStrike" kern="1200" noProof="0">
                          <a:solidFill>
                            <a:srgbClr val="000000"/>
                          </a:solidFill>
                          <a:effectLst/>
                          <a:latin typeface="+mn-lt"/>
                          <a:ea typeface="+mn-ea"/>
                          <a:cs typeface="+mn-cs"/>
                        </a:rPr>
                        <a:t>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BFA3"/>
                    </a:solidFill>
                  </a:tcPr>
                </a:tc>
                <a:tc>
                  <a:txBody>
                    <a:bodyPr/>
                    <a:lstStyle/>
                    <a:p>
                      <a:pPr algn="l" fontAlgn="b"/>
                      <a:r>
                        <a:rPr lang="fr-FR" sz="1100" b="0" i="0" u="none" strike="noStrike" kern="1200" noProof="0">
                          <a:solidFill>
                            <a:srgbClr val="000000"/>
                          </a:solidFill>
                          <a:effectLst/>
                          <a:latin typeface="+mn-lt"/>
                          <a:ea typeface="+mn-ea"/>
                          <a:cs typeface="+mn-cs"/>
                        </a:rPr>
                        <a:t>Action 5.5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b"/>
                      <a:r>
                        <a:rPr lang="fr-FR" sz="1100" b="0" i="0" u="none" strike="noStrike" kern="1200" noProof="0">
                          <a:solidFill>
                            <a:srgbClr val="000000"/>
                          </a:solidFill>
                          <a:effectLst/>
                          <a:latin typeface="+mn-lt"/>
                          <a:ea typeface="+mn-ea"/>
                          <a:cs typeface="+mn-cs"/>
                        </a:rPr>
                        <a:t>Opérationnaliser l’accompagnement rapproché des ayants droit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fr-FR" sz="1100" b="1"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extLst>
                  <a:ext uri="{0D108BD9-81ED-4DB2-BD59-A6C34878D82A}">
                    <a16:rowId xmlns:a16="http://schemas.microsoft.com/office/drawing/2014/main" val="1093797766"/>
                  </a:ext>
                </a:extLst>
              </a:tr>
              <a:tr h="234000">
                <a:tc>
                  <a:txBody>
                    <a:bodyPr/>
                    <a:lstStyle/>
                    <a:p>
                      <a:pPr algn="ctr" fontAlgn="b"/>
                      <a:r>
                        <a:rPr lang="fr-FR" sz="1100" b="0" i="0" u="none" strike="noStrike" kern="1200" noProof="0">
                          <a:solidFill>
                            <a:srgbClr val="000000"/>
                          </a:solidFill>
                          <a:effectLst/>
                          <a:latin typeface="+mn-lt"/>
                          <a:ea typeface="+mn-ea"/>
                          <a:cs typeface="+mn-cs"/>
                        </a:rPr>
                        <a:t>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BFA3"/>
                    </a:solidFill>
                  </a:tcPr>
                </a:tc>
                <a:tc>
                  <a:txBody>
                    <a:bodyPr/>
                    <a:lstStyle/>
                    <a:p>
                      <a:pPr algn="l" fontAlgn="b"/>
                      <a:r>
                        <a:rPr lang="fr-FR" sz="1100" b="0" i="0" u="none" strike="noStrike" kern="1200" noProof="0">
                          <a:solidFill>
                            <a:srgbClr val="000000"/>
                          </a:solidFill>
                          <a:effectLst/>
                          <a:latin typeface="+mn-lt"/>
                          <a:ea typeface="+mn-ea"/>
                          <a:cs typeface="+mn-cs"/>
                        </a:rPr>
                        <a:t>Action 6.1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b"/>
                      <a:r>
                        <a:rPr lang="fr-FR" sz="1100" b="0" i="0" u="none" strike="noStrike" kern="1200" noProof="0">
                          <a:solidFill>
                            <a:srgbClr val="000000"/>
                          </a:solidFill>
                          <a:effectLst/>
                          <a:latin typeface="+mn-lt"/>
                          <a:ea typeface="+mn-ea"/>
                          <a:cs typeface="+mn-cs"/>
                        </a:rPr>
                        <a:t>Valorisation et développement de supports d’information alternatifs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fr-FR" sz="1100" b="1"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extLst>
                  <a:ext uri="{0D108BD9-81ED-4DB2-BD59-A6C34878D82A}">
                    <a16:rowId xmlns:a16="http://schemas.microsoft.com/office/drawing/2014/main" val="2356699992"/>
                  </a:ext>
                </a:extLst>
              </a:tr>
              <a:tr h="234000">
                <a:tc>
                  <a:txBody>
                    <a:bodyPr/>
                    <a:lstStyle/>
                    <a:p>
                      <a:pPr algn="ctr" fontAlgn="b"/>
                      <a:r>
                        <a:rPr lang="fr-FR" sz="1100" b="0" i="0" u="none" strike="noStrike" kern="1200" noProof="0">
                          <a:solidFill>
                            <a:srgbClr val="000000"/>
                          </a:solidFill>
                          <a:effectLst/>
                          <a:latin typeface="+mn-lt"/>
                          <a:ea typeface="+mn-ea"/>
                          <a:cs typeface="+mn-cs"/>
                        </a:rPr>
                        <a:t>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BFA3"/>
                    </a:solidFill>
                  </a:tcPr>
                </a:tc>
                <a:tc>
                  <a:txBody>
                    <a:bodyPr/>
                    <a:lstStyle/>
                    <a:p>
                      <a:pPr algn="l" fontAlgn="b"/>
                      <a:r>
                        <a:rPr lang="fr-FR" sz="1100" b="0" i="0" u="none" strike="noStrike" kern="1200" noProof="0">
                          <a:solidFill>
                            <a:srgbClr val="000000"/>
                          </a:solidFill>
                          <a:effectLst/>
                          <a:latin typeface="+mn-lt"/>
                          <a:ea typeface="+mn-ea"/>
                          <a:cs typeface="+mn-cs"/>
                        </a:rPr>
                        <a:t>Action 6.2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b"/>
                      <a:r>
                        <a:rPr lang="fr-FR" sz="1100" b="0" i="0" u="none" strike="noStrike" kern="1200" noProof="0">
                          <a:solidFill>
                            <a:srgbClr val="000000"/>
                          </a:solidFill>
                          <a:effectLst/>
                          <a:latin typeface="+mn-lt"/>
                          <a:ea typeface="+mn-ea"/>
                          <a:cs typeface="+mn-cs"/>
                        </a:rPr>
                        <a:t>Création de la fonction de </a:t>
                      </a:r>
                      <a:r>
                        <a:rPr lang="fr-FR" sz="1100" b="0" i="0" u="none" strike="noStrike" kern="1200" noProof="0" err="1">
                          <a:solidFill>
                            <a:srgbClr val="000000"/>
                          </a:solidFill>
                          <a:effectLst/>
                          <a:latin typeface="+mn-lt"/>
                          <a:ea typeface="+mn-ea"/>
                          <a:cs typeface="+mn-cs"/>
                        </a:rPr>
                        <a:t>Digicoach</a:t>
                      </a:r>
                      <a:endParaRPr lang="fr-FR" sz="1100" b="0" i="0" u="none" strike="noStrike" kern="1200" noProof="0">
                        <a:solidFill>
                          <a:srgbClr val="000000"/>
                        </a:solidFill>
                        <a:effectLst/>
                        <a:latin typeface="+mn-lt"/>
                        <a:ea typeface="+mn-ea"/>
                        <a:cs typeface="+mn-cs"/>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r>
                        <a:rPr lang="fr-FR" sz="1100" b="1" i="0" u="none" strike="noStrike" noProof="0" dirty="0">
                          <a:solidFill>
                            <a:srgbClr val="000000"/>
                          </a:solidFill>
                          <a:effectLst/>
                          <a:latin typeface="+mj-lt"/>
                        </a:rPr>
                        <a:t>Action 6.4</a:t>
                      </a: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extLst>
                  <a:ext uri="{0D108BD9-81ED-4DB2-BD59-A6C34878D82A}">
                    <a16:rowId xmlns:a16="http://schemas.microsoft.com/office/drawing/2014/main" val="3487429049"/>
                  </a:ext>
                </a:extLst>
              </a:tr>
              <a:tr h="234000">
                <a:tc>
                  <a:txBody>
                    <a:bodyPr/>
                    <a:lstStyle/>
                    <a:p>
                      <a:pPr algn="ctr" fontAlgn="b"/>
                      <a:r>
                        <a:rPr lang="fr-FR" sz="1100" b="0" i="0" u="none" strike="noStrike" kern="1200" noProof="0">
                          <a:solidFill>
                            <a:srgbClr val="000000"/>
                          </a:solidFill>
                          <a:effectLst/>
                          <a:latin typeface="+mn-lt"/>
                          <a:ea typeface="+mn-ea"/>
                          <a:cs typeface="+mn-cs"/>
                        </a:rPr>
                        <a:t>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BFA3"/>
                    </a:solidFill>
                  </a:tcPr>
                </a:tc>
                <a:tc>
                  <a:txBody>
                    <a:bodyPr/>
                    <a:lstStyle/>
                    <a:p>
                      <a:pPr algn="l" fontAlgn="b"/>
                      <a:r>
                        <a:rPr lang="fr-FR" sz="1100" b="0" i="0" u="none" strike="noStrike" kern="1200" noProof="0">
                          <a:solidFill>
                            <a:srgbClr val="000000"/>
                          </a:solidFill>
                          <a:effectLst/>
                          <a:latin typeface="+mn-lt"/>
                          <a:ea typeface="+mn-ea"/>
                          <a:cs typeface="+mn-cs"/>
                        </a:rPr>
                        <a:t>Action 8.1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algn="l" fontAlgn="b"/>
                      <a:r>
                        <a:rPr lang="fr-FR" sz="1100" b="0" i="0" u="none" strike="noStrike" kern="1200" noProof="0">
                          <a:solidFill>
                            <a:srgbClr val="000000"/>
                          </a:solidFill>
                          <a:effectLst/>
                          <a:latin typeface="+mn-lt"/>
                          <a:ea typeface="+mn-ea"/>
                          <a:cs typeface="+mn-cs"/>
                        </a:rPr>
                        <a:t>Intégration d’un assistant virtuel sur le site internet de la DG HAN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tc>
                  <a:txBody>
                    <a:bodyPr/>
                    <a:lstStyle/>
                    <a:p>
                      <a:pPr marL="36000" algn="ctr" fontAlgn="ctr"/>
                      <a:endParaRPr lang="fr-FR" sz="1100" b="1" i="0" u="none" strike="noStrike" noProof="0" dirty="0">
                        <a:solidFill>
                          <a:srgbClr val="000000"/>
                        </a:solidFill>
                        <a:effectLst/>
                        <a:latin typeface="+mj-lt"/>
                      </a:endParaRPr>
                    </a:p>
                  </a:txBody>
                  <a:tcPr marL="577" marR="577" marT="57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6D4"/>
                    </a:solidFill>
                  </a:tcPr>
                </a:tc>
                <a:extLst>
                  <a:ext uri="{0D108BD9-81ED-4DB2-BD59-A6C34878D82A}">
                    <a16:rowId xmlns:a16="http://schemas.microsoft.com/office/drawing/2014/main" val="1641578998"/>
                  </a:ext>
                </a:extLst>
              </a:tr>
            </a:tbl>
          </a:graphicData>
        </a:graphic>
      </p:graphicFrame>
    </p:spTree>
    <p:extLst>
      <p:ext uri="{BB962C8B-B14F-4D97-AF65-F5344CB8AC3E}">
        <p14:creationId xmlns:p14="http://schemas.microsoft.com/office/powerpoint/2010/main" val="20590717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0CE88-F3DA-95B7-A86C-63F58A09A83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F841DF9-40C2-5712-8379-DFFF81354F6E}"/>
              </a:ext>
            </a:extLst>
          </p:cNvPr>
          <p:cNvSpPr>
            <a:spLocks noGrp="1"/>
          </p:cNvSpPr>
          <p:nvPr>
            <p:ph type="title"/>
          </p:nvPr>
        </p:nvSpPr>
        <p:spPr/>
        <p:txBody>
          <a:bodyPr/>
          <a:lstStyle/>
          <a:p>
            <a:r>
              <a:rPr lang="fr-FR"/>
              <a:t>Parallèlement aux indicateurs de suivi spécifiques identifiés pour chaque action (détaillés dans les fiches de projet), des indicateurs de mesure du NTU ont été défini pour un suivi de l’impact général du plan d’action sur la réduction du NTU</a:t>
            </a:r>
          </a:p>
        </p:txBody>
      </p:sp>
      <p:sp>
        <p:nvSpPr>
          <p:cNvPr id="17" name="Rectangle 4">
            <a:extLst>
              <a:ext uri="{FF2B5EF4-FFF2-40B4-BE49-F238E27FC236}">
                <a16:creationId xmlns:a16="http://schemas.microsoft.com/office/drawing/2014/main" id="{0C2B3815-C4B1-847A-A751-E9144B44701B}"/>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BE" altLang="es-ES" b="0">
                <a:solidFill>
                  <a:schemeClr val="tx2"/>
                </a:solidFill>
                <a:latin typeface="Calibri Light" panose="020F0302020204030204" pitchFamily="34" charset="0"/>
              </a:rPr>
              <a:t>Implémentation et suivi</a:t>
            </a:r>
          </a:p>
        </p:txBody>
      </p:sp>
      <p:sp>
        <p:nvSpPr>
          <p:cNvPr id="10" name="Arrow: Right 9">
            <a:extLst>
              <a:ext uri="{FF2B5EF4-FFF2-40B4-BE49-F238E27FC236}">
                <a16:creationId xmlns:a16="http://schemas.microsoft.com/office/drawing/2014/main" id="{A62ADB9B-F7F4-5D56-BDA3-606990772ECC}"/>
              </a:ext>
            </a:extLst>
          </p:cNvPr>
          <p:cNvSpPr/>
          <p:nvPr/>
        </p:nvSpPr>
        <p:spPr bwMode="auto">
          <a:xfrm>
            <a:off x="977537" y="2241550"/>
            <a:ext cx="3924300" cy="2595563"/>
          </a:xfrm>
          <a:prstGeom prst="rightArrow">
            <a:avLst/>
          </a:prstGeom>
          <a:solidFill>
            <a:srgbClr val="00638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fr-BE" sz="2000">
                <a:solidFill>
                  <a:schemeClr val="bg1"/>
                </a:solidFill>
                <a:latin typeface="Calibri Light" panose="020F0302020204030204" pitchFamily="34" charset="0"/>
              </a:rPr>
              <a:t>Indicateurs spécifiques de suivi des actions</a:t>
            </a:r>
          </a:p>
        </p:txBody>
      </p:sp>
      <p:sp>
        <p:nvSpPr>
          <p:cNvPr id="14" name="Arrow: Left 13">
            <a:extLst>
              <a:ext uri="{FF2B5EF4-FFF2-40B4-BE49-F238E27FC236}">
                <a16:creationId xmlns:a16="http://schemas.microsoft.com/office/drawing/2014/main" id="{729E1719-30A0-4BAE-0C0E-1AD950C0AC27}"/>
              </a:ext>
            </a:extLst>
          </p:cNvPr>
          <p:cNvSpPr/>
          <p:nvPr/>
        </p:nvSpPr>
        <p:spPr bwMode="auto">
          <a:xfrm>
            <a:off x="5004165" y="2241550"/>
            <a:ext cx="3924298" cy="2595563"/>
          </a:xfrm>
          <a:prstGeom prst="leftArrow">
            <a:avLst/>
          </a:prstGeom>
          <a:solidFill>
            <a:schemeClr val="bg2">
              <a:lumMod val="60000"/>
              <a:lumOff val="40000"/>
            </a:schemeClr>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fr-BE" sz="2000">
                <a:solidFill>
                  <a:schemeClr val="bg1"/>
                </a:solidFill>
                <a:latin typeface="Calibri Light" panose="020F0302020204030204" pitchFamily="34" charset="0"/>
              </a:rPr>
              <a:t>Indicateurs globaux de mesure du NTU</a:t>
            </a:r>
          </a:p>
        </p:txBody>
      </p:sp>
    </p:spTree>
    <p:extLst>
      <p:ext uri="{BB962C8B-B14F-4D97-AF65-F5344CB8AC3E}">
        <p14:creationId xmlns:p14="http://schemas.microsoft.com/office/powerpoint/2010/main" val="21192446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01CA7-C762-F7FE-504D-F7F5869EE20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E592C0F-710D-A74B-2D0A-F57579B38A08}"/>
              </a:ext>
            </a:extLst>
          </p:cNvPr>
          <p:cNvSpPr>
            <a:spLocks noGrp="1"/>
          </p:cNvSpPr>
          <p:nvPr>
            <p:ph type="title"/>
          </p:nvPr>
        </p:nvSpPr>
        <p:spPr/>
        <p:txBody>
          <a:bodyPr/>
          <a:lstStyle/>
          <a:p>
            <a:r>
              <a:rPr lang="fr-FR"/>
              <a:t>Cette liste d’indicateurs de mesure du NTU ont été définis en collaboration avec la Cellule Data</a:t>
            </a:r>
          </a:p>
        </p:txBody>
      </p:sp>
      <p:sp>
        <p:nvSpPr>
          <p:cNvPr id="17" name="Rectangle 4">
            <a:extLst>
              <a:ext uri="{FF2B5EF4-FFF2-40B4-BE49-F238E27FC236}">
                <a16:creationId xmlns:a16="http://schemas.microsoft.com/office/drawing/2014/main" id="{DAF3B681-250E-A265-5668-B6AE45DE9782}"/>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BE" altLang="es-ES" b="0">
                <a:solidFill>
                  <a:schemeClr val="tx2"/>
                </a:solidFill>
                <a:latin typeface="Calibri Light" panose="020F0302020204030204" pitchFamily="34" charset="0"/>
              </a:rPr>
              <a:t>Implémentation et suivi</a:t>
            </a:r>
          </a:p>
        </p:txBody>
      </p:sp>
      <p:sp>
        <p:nvSpPr>
          <p:cNvPr id="11" name="Marcador de contenido 3">
            <a:extLst>
              <a:ext uri="{FF2B5EF4-FFF2-40B4-BE49-F238E27FC236}">
                <a16:creationId xmlns:a16="http://schemas.microsoft.com/office/drawing/2014/main" id="{3B4BD497-BFEC-750F-F786-04C23CE2BE4E}"/>
              </a:ext>
            </a:extLst>
          </p:cNvPr>
          <p:cNvSpPr>
            <a:spLocks noGrp="1"/>
          </p:cNvSpPr>
          <p:nvPr>
            <p:ph idx="1"/>
          </p:nvPr>
        </p:nvSpPr>
        <p:spPr>
          <a:xfrm>
            <a:off x="498889" y="1599639"/>
            <a:ext cx="8959121" cy="1384995"/>
          </a:xfrm>
        </p:spPr>
        <p:txBody>
          <a:bodyPr/>
          <a:lstStyle/>
          <a:p>
            <a:pPr marL="0" indent="0">
              <a:lnSpc>
                <a:spcPct val="100000"/>
              </a:lnSpc>
              <a:spcBef>
                <a:spcPts val="300"/>
              </a:spcBef>
              <a:spcAft>
                <a:spcPts val="300"/>
              </a:spcAft>
              <a:buNone/>
            </a:pPr>
            <a:r>
              <a:rPr lang="fr-FR"/>
              <a:t>Ces indicateurs ont été présentés et discutés </a:t>
            </a:r>
            <a:r>
              <a:rPr lang="fr-FR" b="1"/>
              <a:t>avec la Cellule Data au cours de 2 séances de travail </a:t>
            </a:r>
            <a:r>
              <a:rPr lang="fr-FR"/>
              <a:t>afin de les spécifier au maximum dans le cadre du NTU, mais aussi d’évaluer leur faisabilité et leur intérêt pour le suivi du plan d’action.</a:t>
            </a:r>
          </a:p>
          <a:p>
            <a:pPr marL="0" indent="0">
              <a:lnSpc>
                <a:spcPct val="100000"/>
              </a:lnSpc>
              <a:spcBef>
                <a:spcPts val="300"/>
              </a:spcBef>
              <a:spcAft>
                <a:spcPts val="300"/>
              </a:spcAft>
              <a:buNone/>
            </a:pPr>
            <a:r>
              <a:rPr lang="fr-FR"/>
              <a:t>Tous les indicateurs (</a:t>
            </a:r>
            <a:r>
              <a:rPr lang="fr-FR" b="1"/>
              <a:t>36 indicateurs identifiés</a:t>
            </a:r>
            <a:r>
              <a:rPr lang="fr-FR"/>
              <a:t>) ont été regroupés dans un tableau sous la forme suivante :</a:t>
            </a:r>
          </a:p>
          <a:p>
            <a:pPr marL="0" indent="0">
              <a:lnSpc>
                <a:spcPct val="100000"/>
              </a:lnSpc>
              <a:spcBef>
                <a:spcPts val="300"/>
              </a:spcBef>
              <a:spcAft>
                <a:spcPts val="300"/>
              </a:spcAft>
              <a:buNone/>
            </a:pPr>
            <a:endParaRPr lang="fr-FR"/>
          </a:p>
        </p:txBody>
      </p:sp>
      <p:pic>
        <p:nvPicPr>
          <p:cNvPr id="4" name="Picture 3">
            <a:extLst>
              <a:ext uri="{FF2B5EF4-FFF2-40B4-BE49-F238E27FC236}">
                <a16:creationId xmlns:a16="http://schemas.microsoft.com/office/drawing/2014/main" id="{0EE3CB41-158C-38A6-78DB-E299F196C00D}"/>
              </a:ext>
            </a:extLst>
          </p:cNvPr>
          <p:cNvPicPr>
            <a:picLocks noChangeAspect="1"/>
          </p:cNvPicPr>
          <p:nvPr/>
        </p:nvPicPr>
        <p:blipFill>
          <a:blip r:embed="rId2"/>
          <a:stretch>
            <a:fillRect/>
          </a:stretch>
        </p:blipFill>
        <p:spPr>
          <a:xfrm>
            <a:off x="863710" y="3440709"/>
            <a:ext cx="7318265" cy="1581407"/>
          </a:xfrm>
          <a:prstGeom prst="rect">
            <a:avLst/>
          </a:prstGeom>
        </p:spPr>
      </p:pic>
      <p:sp>
        <p:nvSpPr>
          <p:cNvPr id="5" name="Speech Bubble: Rectangle 4">
            <a:extLst>
              <a:ext uri="{FF2B5EF4-FFF2-40B4-BE49-F238E27FC236}">
                <a16:creationId xmlns:a16="http://schemas.microsoft.com/office/drawing/2014/main" id="{774DE331-5C67-E036-82BB-CBBBE7D40191}"/>
              </a:ext>
            </a:extLst>
          </p:cNvPr>
          <p:cNvSpPr/>
          <p:nvPr/>
        </p:nvSpPr>
        <p:spPr bwMode="auto">
          <a:xfrm>
            <a:off x="2971799" y="4803041"/>
            <a:ext cx="2524125" cy="757737"/>
          </a:xfrm>
          <a:prstGeom prst="wedgeRectCallout">
            <a:avLst>
              <a:gd name="adj1" fmla="val 64342"/>
              <a:gd name="adj2" fmla="val -47646"/>
            </a:avLst>
          </a:prstGeom>
          <a:solidFill>
            <a:schemeClr val="bg1"/>
          </a:solidFill>
          <a:ln w="9525">
            <a:solidFill>
              <a:schemeClr val="tx2"/>
            </a:solidFill>
            <a:prstDash val="dashDot"/>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BE" sz="1400">
                <a:latin typeface="Calibri Light" panose="020F0302020204030204" pitchFamily="34" charset="0"/>
              </a:rPr>
              <a:t>Quel type de NTU est-ce que l’indicateur permet de mesurer (primaire / secondaire / tertiaire)</a:t>
            </a:r>
          </a:p>
        </p:txBody>
      </p:sp>
      <p:sp>
        <p:nvSpPr>
          <p:cNvPr id="6" name="Speech Bubble: Rectangle 5">
            <a:extLst>
              <a:ext uri="{FF2B5EF4-FFF2-40B4-BE49-F238E27FC236}">
                <a16:creationId xmlns:a16="http://schemas.microsoft.com/office/drawing/2014/main" id="{DCC28C62-24A7-F577-CD04-D6B45C1D8A6C}"/>
              </a:ext>
            </a:extLst>
          </p:cNvPr>
          <p:cNvSpPr/>
          <p:nvPr/>
        </p:nvSpPr>
        <p:spPr bwMode="auto">
          <a:xfrm>
            <a:off x="5972175" y="5125011"/>
            <a:ext cx="2705099" cy="969109"/>
          </a:xfrm>
          <a:prstGeom prst="wedgeRectCallout">
            <a:avLst>
              <a:gd name="adj1" fmla="val -13618"/>
              <a:gd name="adj2" fmla="val -76929"/>
            </a:avLst>
          </a:prstGeom>
          <a:solidFill>
            <a:schemeClr val="bg1"/>
          </a:solidFill>
          <a:ln w="9525">
            <a:solidFill>
              <a:schemeClr val="tx2"/>
            </a:solidFill>
            <a:prstDash val="dashDot"/>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BE" sz="1400">
                <a:latin typeface="Calibri Light" panose="020F0302020204030204" pitchFamily="34" charset="0"/>
              </a:rPr>
              <a:t>Périodicité à laquelle l’indicateur est mesuré. Ceci peut varier en fonction de la disponibilité des données, mais aussi des besoins des équipes.</a:t>
            </a:r>
          </a:p>
        </p:txBody>
      </p:sp>
      <p:sp>
        <p:nvSpPr>
          <p:cNvPr id="7" name="Speech Bubble: Rectangle 6">
            <a:extLst>
              <a:ext uri="{FF2B5EF4-FFF2-40B4-BE49-F238E27FC236}">
                <a16:creationId xmlns:a16="http://schemas.microsoft.com/office/drawing/2014/main" id="{F0FB93F6-5866-D7FD-F00A-DF21EA5C2654}"/>
              </a:ext>
            </a:extLst>
          </p:cNvPr>
          <p:cNvSpPr/>
          <p:nvPr/>
        </p:nvSpPr>
        <p:spPr bwMode="auto">
          <a:xfrm>
            <a:off x="8034181" y="3619900"/>
            <a:ext cx="1133474" cy="969109"/>
          </a:xfrm>
          <a:prstGeom prst="wedgeRectCallout">
            <a:avLst>
              <a:gd name="adj1" fmla="val -70952"/>
              <a:gd name="adj2" fmla="val 9360"/>
            </a:avLst>
          </a:prstGeom>
          <a:solidFill>
            <a:schemeClr val="bg1"/>
          </a:solidFill>
          <a:ln w="9525">
            <a:solidFill>
              <a:schemeClr val="tx2"/>
            </a:solidFill>
            <a:prstDash val="dashDot"/>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BE" sz="1400">
                <a:latin typeface="Calibri Light" panose="020F0302020204030204" pitchFamily="34" charset="0"/>
              </a:rPr>
              <a:t>La source des données pour mesurer l’indicateur</a:t>
            </a:r>
          </a:p>
        </p:txBody>
      </p:sp>
      <p:sp>
        <p:nvSpPr>
          <p:cNvPr id="8" name="Speech Bubble: Rectangle 7">
            <a:extLst>
              <a:ext uri="{FF2B5EF4-FFF2-40B4-BE49-F238E27FC236}">
                <a16:creationId xmlns:a16="http://schemas.microsoft.com/office/drawing/2014/main" id="{8B72D50C-0867-9AEC-CE28-B371BBCBCF99}"/>
              </a:ext>
            </a:extLst>
          </p:cNvPr>
          <p:cNvSpPr/>
          <p:nvPr/>
        </p:nvSpPr>
        <p:spPr bwMode="auto">
          <a:xfrm>
            <a:off x="2447925" y="3242447"/>
            <a:ext cx="2724149" cy="757737"/>
          </a:xfrm>
          <a:prstGeom prst="wedgeRectCallout">
            <a:avLst>
              <a:gd name="adj1" fmla="val 64342"/>
              <a:gd name="adj2" fmla="val -11192"/>
            </a:avLst>
          </a:prstGeom>
          <a:solidFill>
            <a:schemeClr val="bg1"/>
          </a:solidFill>
          <a:ln w="9525">
            <a:solidFill>
              <a:schemeClr val="tx2"/>
            </a:solidFill>
            <a:prstDash val="dashDot"/>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BE" sz="1400">
                <a:latin typeface="Calibri Light" panose="020F0302020204030204" pitchFamily="34" charset="0"/>
              </a:rPr>
              <a:t>Les indicateurs colorés en vert, sont ceux qui sont déjà disponibles et mesurés par la Cellule Data </a:t>
            </a:r>
          </a:p>
        </p:txBody>
      </p:sp>
    </p:spTree>
    <p:extLst>
      <p:ext uri="{BB962C8B-B14F-4D97-AF65-F5344CB8AC3E}">
        <p14:creationId xmlns:p14="http://schemas.microsoft.com/office/powerpoint/2010/main" val="40649589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8DF89-6DA2-243D-4B6D-0B9AE06B1D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F7E4E1-C51D-1F90-F436-ABD76833975E}"/>
              </a:ext>
            </a:extLst>
          </p:cNvPr>
          <p:cNvSpPr>
            <a:spLocks noGrp="1"/>
          </p:cNvSpPr>
          <p:nvPr>
            <p:ph type="title"/>
          </p:nvPr>
        </p:nvSpPr>
        <p:spPr/>
        <p:txBody>
          <a:bodyPr/>
          <a:lstStyle/>
          <a:p>
            <a:r>
              <a:rPr lang="fr-FR"/>
              <a:t>Liste d’indicateurs de mesure du NTU</a:t>
            </a:r>
          </a:p>
        </p:txBody>
      </p:sp>
      <p:sp>
        <p:nvSpPr>
          <p:cNvPr id="6" name="Rectangle 5">
            <a:extLst>
              <a:ext uri="{FF2B5EF4-FFF2-40B4-BE49-F238E27FC236}">
                <a16:creationId xmlns:a16="http://schemas.microsoft.com/office/drawing/2014/main" id="{DD2BBBD5-3DF4-A0D3-F388-60F87A3F940F}"/>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BE" altLang="es-ES" b="0">
                <a:solidFill>
                  <a:schemeClr val="tx2"/>
                </a:solidFill>
                <a:latin typeface="Calibri Light" panose="020F0302020204030204" pitchFamily="34" charset="0"/>
              </a:rPr>
              <a:t>Implémentation et suivi</a:t>
            </a:r>
          </a:p>
        </p:txBody>
      </p:sp>
      <p:graphicFrame>
        <p:nvGraphicFramePr>
          <p:cNvPr id="3" name="Table 2">
            <a:extLst>
              <a:ext uri="{FF2B5EF4-FFF2-40B4-BE49-F238E27FC236}">
                <a16:creationId xmlns:a16="http://schemas.microsoft.com/office/drawing/2014/main" id="{69C16C22-4D09-46D4-0054-5965C4948F9B}"/>
              </a:ext>
            </a:extLst>
          </p:cNvPr>
          <p:cNvGraphicFramePr>
            <a:graphicFrameLocks noGrp="1"/>
          </p:cNvGraphicFramePr>
          <p:nvPr/>
        </p:nvGraphicFramePr>
        <p:xfrm>
          <a:off x="484174" y="1592263"/>
          <a:ext cx="8928000" cy="4511040"/>
        </p:xfrm>
        <a:graphic>
          <a:graphicData uri="http://schemas.openxmlformats.org/drawingml/2006/table">
            <a:tbl>
              <a:tblPr firstRow="1" bandRow="1">
                <a:tableStyleId>{5940675A-B579-460E-94D1-54222C63F5DA}</a:tableStyleId>
              </a:tblPr>
              <a:tblGrid>
                <a:gridCol w="6048000">
                  <a:extLst>
                    <a:ext uri="{9D8B030D-6E8A-4147-A177-3AD203B41FA5}">
                      <a16:colId xmlns:a16="http://schemas.microsoft.com/office/drawing/2014/main" val="3324933802"/>
                    </a:ext>
                  </a:extLst>
                </a:gridCol>
                <a:gridCol w="1080000">
                  <a:extLst>
                    <a:ext uri="{9D8B030D-6E8A-4147-A177-3AD203B41FA5}">
                      <a16:colId xmlns:a16="http://schemas.microsoft.com/office/drawing/2014/main" val="1367226949"/>
                    </a:ext>
                  </a:extLst>
                </a:gridCol>
                <a:gridCol w="720000">
                  <a:extLst>
                    <a:ext uri="{9D8B030D-6E8A-4147-A177-3AD203B41FA5}">
                      <a16:colId xmlns:a16="http://schemas.microsoft.com/office/drawing/2014/main" val="603282105"/>
                    </a:ext>
                  </a:extLst>
                </a:gridCol>
                <a:gridCol w="1080000">
                  <a:extLst>
                    <a:ext uri="{9D8B030D-6E8A-4147-A177-3AD203B41FA5}">
                      <a16:colId xmlns:a16="http://schemas.microsoft.com/office/drawing/2014/main" val="2538544954"/>
                    </a:ext>
                  </a:extLst>
                </a:gridCol>
              </a:tblGrid>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1">
                          <a:solidFill>
                            <a:schemeClr val="bg1"/>
                          </a:solidFill>
                        </a:rPr>
                        <a:t>Indicateur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1">
                          <a:solidFill>
                            <a:schemeClr val="bg1"/>
                          </a:solidFill>
                        </a:rPr>
                        <a:t>Type NTU</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1">
                          <a:solidFill>
                            <a:schemeClr val="bg1"/>
                          </a:solidFill>
                        </a:rPr>
                        <a:t>Période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1">
                          <a:solidFill>
                            <a:schemeClr val="bg1"/>
                          </a:solidFill>
                        </a:rPr>
                        <a:t>Source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610502071"/>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1"/>
                        <a:t>Nombre de demandes déposées pour la reconnaissance de handicap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0"/>
                        <a:t>Évolution du volume de demandes de reconnaissance de handicap déposées dans une période donnée, par rapport à l’évolution de la population belge des 18-64 ans.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Primaire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300" b="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extLst>
                  <a:ext uri="{0D108BD9-81ED-4DB2-BD59-A6C34878D82A}">
                    <a16:rowId xmlns:a16="http://schemas.microsoft.com/office/drawing/2014/main" val="1341922090"/>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1"/>
                        <a:t>Nombre de demandes déposées pour la reconnaissance de handicap par centre régional</a:t>
                      </a:r>
                      <a:endParaRPr lang="fr-FR" sz="1300"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0"/>
                        <a:t>Évolution du volume de demandes de reconnaissance de handicap déposées dans une période donnée, par rapport à l’évolution de la population belge des 18-64 ans, par centre régional.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Primaire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300" b="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962483746"/>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1"/>
                        <a:t>Nombre de demandes déposées pour la reconnaissance de handicap par type de handicap</a:t>
                      </a:r>
                      <a:endParaRPr lang="fr-FR" sz="1300"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0"/>
                        <a:t>Évolution du volume de demandes de reconnaissance de handicap déposées dans une période donnée, par rapport à l’évolution de la population belge des 18-64 ans, par type de handicap.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Primaire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300" b="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extLst>
                  <a:ext uri="{0D108BD9-81ED-4DB2-BD59-A6C34878D82A}">
                    <a16:rowId xmlns:a16="http://schemas.microsoft.com/office/drawing/2014/main" val="2322321341"/>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1"/>
                        <a:t>Nombre total de demandes déposées pour les allocations (ARR et AI)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0"/>
                        <a:t>Évolution du volume de demandes pour les ARR et AI déposées dans une période donnée, par rapport à l’évolution de la population belge des 18-64 ans.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Primaire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300" b="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50534993"/>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1"/>
                        <a:t>Nombre total de demandes déposées pour les allocations (ARR et AI) par centre régional</a:t>
                      </a:r>
                      <a:endParaRPr lang="fr-FR" sz="1300"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0"/>
                        <a:t>Évolution du volume de demandes pour les ARR et AI déposées dans une période donnée, par rapport à l’évolution de la population belge des 18-64 ans, par centre régional.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Primaire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300" b="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598166390"/>
                  </a:ext>
                </a:extLst>
              </a:tr>
            </a:tbl>
          </a:graphicData>
        </a:graphic>
      </p:graphicFrame>
      <p:sp>
        <p:nvSpPr>
          <p:cNvPr id="5" name="Rectangle 4">
            <a:extLst>
              <a:ext uri="{FF2B5EF4-FFF2-40B4-BE49-F238E27FC236}">
                <a16:creationId xmlns:a16="http://schemas.microsoft.com/office/drawing/2014/main" id="{9DCFA8CC-72C0-EF82-E346-A7C0BE7148DE}"/>
              </a:ext>
            </a:extLst>
          </p:cNvPr>
          <p:cNvSpPr/>
          <p:nvPr/>
        </p:nvSpPr>
        <p:spPr bwMode="auto">
          <a:xfrm>
            <a:off x="6534150" y="1366960"/>
            <a:ext cx="180000" cy="180000"/>
          </a:xfrm>
          <a:prstGeom prst="rect">
            <a:avLst/>
          </a:prstGeom>
          <a:solidFill>
            <a:srgbClr val="EDF7E1"/>
          </a:solidFill>
          <a:ln>
            <a:solidFill>
              <a:srgbClr val="DDF0C6"/>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err="1">
              <a:latin typeface="Calibri Light" panose="020F0302020204030204" pitchFamily="34" charset="0"/>
            </a:endParaRPr>
          </a:p>
        </p:txBody>
      </p:sp>
      <p:sp>
        <p:nvSpPr>
          <p:cNvPr id="7" name="TextBox 6">
            <a:extLst>
              <a:ext uri="{FF2B5EF4-FFF2-40B4-BE49-F238E27FC236}">
                <a16:creationId xmlns:a16="http://schemas.microsoft.com/office/drawing/2014/main" id="{99CB79D4-AB36-AFF3-D80C-E25F8471191F}"/>
              </a:ext>
            </a:extLst>
          </p:cNvPr>
          <p:cNvSpPr txBox="1"/>
          <p:nvPr/>
        </p:nvSpPr>
        <p:spPr>
          <a:xfrm>
            <a:off x="6685575" y="1344144"/>
            <a:ext cx="1646605" cy="244682"/>
          </a:xfrm>
          <a:prstGeom prst="rect">
            <a:avLst/>
          </a:prstGeom>
          <a:noFill/>
        </p:spPr>
        <p:txBody>
          <a:bodyPr wrap="none" rtlCol="0">
            <a:spAutoFit/>
          </a:bodyPr>
          <a:lstStyle/>
          <a:p>
            <a:pPr marL="0" indent="0">
              <a:buClr>
                <a:schemeClr val="tx2"/>
              </a:buClr>
              <a:buFont typeface="Arial" panose="020B0604020202020204" pitchFamily="34" charset="0"/>
              <a:buNone/>
            </a:pPr>
            <a:r>
              <a:rPr lang="fr-BE" sz="1100" b="0">
                <a:latin typeface="+mn-lt"/>
              </a:rPr>
              <a:t>Indicateur déjà disponible</a:t>
            </a:r>
          </a:p>
        </p:txBody>
      </p:sp>
    </p:spTree>
    <p:extLst>
      <p:ext uri="{BB962C8B-B14F-4D97-AF65-F5344CB8AC3E}">
        <p14:creationId xmlns:p14="http://schemas.microsoft.com/office/powerpoint/2010/main" val="659384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5B414-09C9-B45A-9F1C-D66BD528F2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2339C7-06F1-8DD7-06FD-921E3FCD7DE2}"/>
              </a:ext>
            </a:extLst>
          </p:cNvPr>
          <p:cNvSpPr>
            <a:spLocks noGrp="1"/>
          </p:cNvSpPr>
          <p:nvPr>
            <p:ph type="title"/>
          </p:nvPr>
        </p:nvSpPr>
        <p:spPr/>
        <p:txBody>
          <a:bodyPr/>
          <a:lstStyle/>
          <a:p>
            <a:r>
              <a:rPr lang="fr-FR"/>
              <a:t>Liste d’indicateurs de mesure du NTU</a:t>
            </a:r>
          </a:p>
        </p:txBody>
      </p:sp>
      <p:sp>
        <p:nvSpPr>
          <p:cNvPr id="6" name="Rectangle 5">
            <a:extLst>
              <a:ext uri="{FF2B5EF4-FFF2-40B4-BE49-F238E27FC236}">
                <a16:creationId xmlns:a16="http://schemas.microsoft.com/office/drawing/2014/main" id="{E12DAC15-FF0D-AD41-32C8-A7BC7397CAE5}"/>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BE" altLang="es-ES" b="0">
                <a:solidFill>
                  <a:schemeClr val="tx2"/>
                </a:solidFill>
                <a:latin typeface="Calibri Light" panose="020F0302020204030204" pitchFamily="34" charset="0"/>
              </a:rPr>
              <a:t>Implémentation et suivi</a:t>
            </a:r>
          </a:p>
        </p:txBody>
      </p:sp>
      <p:graphicFrame>
        <p:nvGraphicFramePr>
          <p:cNvPr id="3" name="Table 2">
            <a:extLst>
              <a:ext uri="{FF2B5EF4-FFF2-40B4-BE49-F238E27FC236}">
                <a16:creationId xmlns:a16="http://schemas.microsoft.com/office/drawing/2014/main" id="{E5229206-20F6-FD01-5CBD-106DFB4FED66}"/>
              </a:ext>
            </a:extLst>
          </p:cNvPr>
          <p:cNvGraphicFramePr>
            <a:graphicFrameLocks noGrp="1"/>
          </p:cNvGraphicFramePr>
          <p:nvPr/>
        </p:nvGraphicFramePr>
        <p:xfrm>
          <a:off x="484174" y="1592263"/>
          <a:ext cx="8928000" cy="4312920"/>
        </p:xfrm>
        <a:graphic>
          <a:graphicData uri="http://schemas.openxmlformats.org/drawingml/2006/table">
            <a:tbl>
              <a:tblPr firstRow="1" bandRow="1">
                <a:tableStyleId>{5940675A-B579-460E-94D1-54222C63F5DA}</a:tableStyleId>
              </a:tblPr>
              <a:tblGrid>
                <a:gridCol w="6048000">
                  <a:extLst>
                    <a:ext uri="{9D8B030D-6E8A-4147-A177-3AD203B41FA5}">
                      <a16:colId xmlns:a16="http://schemas.microsoft.com/office/drawing/2014/main" val="3324933802"/>
                    </a:ext>
                  </a:extLst>
                </a:gridCol>
                <a:gridCol w="1080000">
                  <a:extLst>
                    <a:ext uri="{9D8B030D-6E8A-4147-A177-3AD203B41FA5}">
                      <a16:colId xmlns:a16="http://schemas.microsoft.com/office/drawing/2014/main" val="1367226949"/>
                    </a:ext>
                  </a:extLst>
                </a:gridCol>
                <a:gridCol w="720000">
                  <a:extLst>
                    <a:ext uri="{9D8B030D-6E8A-4147-A177-3AD203B41FA5}">
                      <a16:colId xmlns:a16="http://schemas.microsoft.com/office/drawing/2014/main" val="603282105"/>
                    </a:ext>
                  </a:extLst>
                </a:gridCol>
                <a:gridCol w="1080000">
                  <a:extLst>
                    <a:ext uri="{9D8B030D-6E8A-4147-A177-3AD203B41FA5}">
                      <a16:colId xmlns:a16="http://schemas.microsoft.com/office/drawing/2014/main" val="2538544954"/>
                    </a:ext>
                  </a:extLst>
                </a:gridCol>
              </a:tblGrid>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1">
                          <a:solidFill>
                            <a:schemeClr val="bg1"/>
                          </a:solidFill>
                        </a:rPr>
                        <a:t>Indicateur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1">
                          <a:solidFill>
                            <a:schemeClr val="bg1"/>
                          </a:solidFill>
                        </a:rPr>
                        <a:t>Type NTU</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1">
                          <a:solidFill>
                            <a:schemeClr val="bg1"/>
                          </a:solidFill>
                        </a:rPr>
                        <a:t>Période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1">
                          <a:solidFill>
                            <a:schemeClr val="bg1"/>
                          </a:solidFill>
                        </a:rPr>
                        <a:t>Source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610502071"/>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1"/>
                        <a:t>Nombre total de demandes déposées pour les allocations (ARR et AI) par type de handicap</a:t>
                      </a:r>
                      <a:endParaRPr lang="fr-FR" sz="1300"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0"/>
                        <a:t>Évolution du volume de demandes pour les ARR et AI déposées dans une période donnée, par rapport à l’évolution de la population belge des 18-64 ans, par type de handicap.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Primaire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300" b="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86752075"/>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1"/>
                        <a:t>Nombre total de demandes déposées pour les cartes de parking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0"/>
                        <a:t>Évolution du volume de demandes pour les cartes de parking déposées dans une période donnée, par rapport à l’évolution de la population belge.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Primaire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300" b="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extLst>
                  <a:ext uri="{0D108BD9-81ED-4DB2-BD59-A6C34878D82A}">
                    <a16:rowId xmlns:a16="http://schemas.microsoft.com/office/drawing/2014/main" val="1028418176"/>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1"/>
                        <a:t>Nombre total de demandes déposées pour les cartes de parking par centre régional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0"/>
                        <a:t>Évolution du volume de demandes pour les cartes de parking déposées dans une période donnée, par rapport à l’évolution de la population belge par centre régional.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Primaire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300" b="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extLst>
                  <a:ext uri="{0D108BD9-81ED-4DB2-BD59-A6C34878D82A}">
                    <a16:rowId xmlns:a16="http://schemas.microsoft.com/office/drawing/2014/main" val="3931314665"/>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1"/>
                        <a:t>Nombre total de demandes déposées pour les cartes de parking par type de handicap</a:t>
                      </a:r>
                      <a:endParaRPr lang="fr-FR" sz="1300"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0"/>
                        <a:t>Évolution du volume de demandes pour les cartes de parking déposées dans une période donnée, par rapport à l’évolution de la population belge, par type de handicap. (Possible de le faire uniquement après évaluation médicale)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Primaire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050" b="0" i="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031483250"/>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1"/>
                        <a:t>Taux d’augmentation des personnes ayant obtenu une reconnaissance de handicap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0"/>
                        <a:t>Évolution du nombre de personnes ayant obtenu une reconnaissance de handicap dans une période donnée, par rapport à l’évolution de la population belge des 18-64 ans.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Primaire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300" b="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extLst>
                  <a:ext uri="{0D108BD9-81ED-4DB2-BD59-A6C34878D82A}">
                    <a16:rowId xmlns:a16="http://schemas.microsoft.com/office/drawing/2014/main" val="2535084387"/>
                  </a:ext>
                </a:extLst>
              </a:tr>
            </a:tbl>
          </a:graphicData>
        </a:graphic>
      </p:graphicFrame>
    </p:spTree>
    <p:extLst>
      <p:ext uri="{BB962C8B-B14F-4D97-AF65-F5344CB8AC3E}">
        <p14:creationId xmlns:p14="http://schemas.microsoft.com/office/powerpoint/2010/main" val="427747656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F45BB5C-8BBF-C175-A4F1-4B9D982074C1}"/>
              </a:ext>
            </a:extLst>
          </p:cNvPr>
          <p:cNvSpPr>
            <a:spLocks noGrp="1"/>
          </p:cNvSpPr>
          <p:nvPr>
            <p:ph type="body" sz="half" idx="1"/>
          </p:nvPr>
        </p:nvSpPr>
        <p:spPr/>
        <p:txBody>
          <a:bodyPr/>
          <a:lstStyle/>
          <a:p>
            <a:endParaRPr lang="fr-FR"/>
          </a:p>
        </p:txBody>
      </p:sp>
      <p:sp>
        <p:nvSpPr>
          <p:cNvPr id="4" name="Espace réservé du texte 3">
            <a:extLst>
              <a:ext uri="{FF2B5EF4-FFF2-40B4-BE49-F238E27FC236}">
                <a16:creationId xmlns:a16="http://schemas.microsoft.com/office/drawing/2014/main" id="{F65FCA6B-7F91-5D37-DF07-4B8C8B3672B5}"/>
              </a:ext>
            </a:extLst>
          </p:cNvPr>
          <p:cNvSpPr>
            <a:spLocks noGrp="1"/>
          </p:cNvSpPr>
          <p:nvPr>
            <p:ph type="body" sz="half" idx="10"/>
          </p:nvPr>
        </p:nvSpPr>
        <p:spPr/>
        <p:txBody>
          <a:bodyPr/>
          <a:lstStyle/>
          <a:p>
            <a:endParaRPr lang="fr-FR"/>
          </a:p>
        </p:txBody>
      </p:sp>
      <p:sp>
        <p:nvSpPr>
          <p:cNvPr id="5" name="Rectangle 4">
            <a:extLst>
              <a:ext uri="{FF2B5EF4-FFF2-40B4-BE49-F238E27FC236}">
                <a16:creationId xmlns:a16="http://schemas.microsoft.com/office/drawing/2014/main" id="{A8E96719-2B99-BD9A-C9E1-5682473C6A16}"/>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BE" altLang="es-ES" b="0">
                <a:solidFill>
                  <a:schemeClr val="tx2"/>
                </a:solidFill>
                <a:latin typeface="Calibri Light" panose="020F0302020204030204" pitchFamily="34" charset="0"/>
              </a:rPr>
              <a:t>Implémentation et suivi</a:t>
            </a:r>
          </a:p>
        </p:txBody>
      </p:sp>
      <p:graphicFrame>
        <p:nvGraphicFramePr>
          <p:cNvPr id="6" name="Table 2">
            <a:extLst>
              <a:ext uri="{FF2B5EF4-FFF2-40B4-BE49-F238E27FC236}">
                <a16:creationId xmlns:a16="http://schemas.microsoft.com/office/drawing/2014/main" id="{5D1CF87C-AC39-CEDF-C5EF-9686C765E95B}"/>
              </a:ext>
            </a:extLst>
          </p:cNvPr>
          <p:cNvGraphicFramePr>
            <a:graphicFrameLocks noGrp="1"/>
          </p:cNvGraphicFramePr>
          <p:nvPr/>
        </p:nvGraphicFramePr>
        <p:xfrm>
          <a:off x="484174" y="1592263"/>
          <a:ext cx="8928000" cy="4907280"/>
        </p:xfrm>
        <a:graphic>
          <a:graphicData uri="http://schemas.openxmlformats.org/drawingml/2006/table">
            <a:tbl>
              <a:tblPr firstRow="1" bandRow="1">
                <a:tableStyleId>{5940675A-B579-460E-94D1-54222C63F5DA}</a:tableStyleId>
              </a:tblPr>
              <a:tblGrid>
                <a:gridCol w="6048000">
                  <a:extLst>
                    <a:ext uri="{9D8B030D-6E8A-4147-A177-3AD203B41FA5}">
                      <a16:colId xmlns:a16="http://schemas.microsoft.com/office/drawing/2014/main" val="3324933802"/>
                    </a:ext>
                  </a:extLst>
                </a:gridCol>
                <a:gridCol w="1080000">
                  <a:extLst>
                    <a:ext uri="{9D8B030D-6E8A-4147-A177-3AD203B41FA5}">
                      <a16:colId xmlns:a16="http://schemas.microsoft.com/office/drawing/2014/main" val="1367226949"/>
                    </a:ext>
                  </a:extLst>
                </a:gridCol>
                <a:gridCol w="720000">
                  <a:extLst>
                    <a:ext uri="{9D8B030D-6E8A-4147-A177-3AD203B41FA5}">
                      <a16:colId xmlns:a16="http://schemas.microsoft.com/office/drawing/2014/main" val="603282105"/>
                    </a:ext>
                  </a:extLst>
                </a:gridCol>
                <a:gridCol w="1080000">
                  <a:extLst>
                    <a:ext uri="{9D8B030D-6E8A-4147-A177-3AD203B41FA5}">
                      <a16:colId xmlns:a16="http://schemas.microsoft.com/office/drawing/2014/main" val="2031884360"/>
                    </a:ext>
                  </a:extLst>
                </a:gridCol>
              </a:tblGrid>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1">
                          <a:solidFill>
                            <a:schemeClr val="bg1"/>
                          </a:solidFill>
                        </a:rPr>
                        <a:t>Indicateur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1">
                          <a:solidFill>
                            <a:schemeClr val="bg1"/>
                          </a:solidFill>
                        </a:rPr>
                        <a:t>Type NTU</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1">
                          <a:solidFill>
                            <a:schemeClr val="bg1"/>
                          </a:solidFill>
                        </a:rPr>
                        <a:t>Période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1">
                          <a:solidFill>
                            <a:schemeClr val="bg1"/>
                          </a:solidFill>
                        </a:rPr>
                        <a:t>Source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610502071"/>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1"/>
                        <a:t>Taux d’augmentation des personnes ayant obtenu une reconnaissance de handicap par centre régional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0"/>
                        <a:t>Évolution du nombre de personnes ayant obtenu une reconnaissance de handicap dans une période donnée, par rapport à l’évolution de la population belge des 18-64 ans par centre régional.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Primaire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300" b="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659386910"/>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1"/>
                        <a:t>Taux d’augmentation des personnes ayant obtenu une reconnaissance de handicap par type de handicap</a:t>
                      </a:r>
                      <a:endParaRPr lang="fr-FR" sz="1300"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0"/>
                        <a:t>Évolution du nombre de personnes ayant obtenu une reconnaissance de handicap déposées dans une période donnée, par rapport à l’évolution de la population belge des 18-64 ans, par type de handicap.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Primaire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300" b="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094215218"/>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1"/>
                        <a:t>Taux d’augmentation des bénéficiaires d’allocations de remplacement de revenus (ARR)</a:t>
                      </a:r>
                      <a:r>
                        <a:rPr lang="fr-FR" sz="1300" b="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0"/>
                        <a:t>Évolution du nombre de bénéficiaires d’ARR dans une période donnée, par rapport à l’évolution de la population belge des 18-64 ans.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Primaire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300" b="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21238955"/>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1"/>
                        <a:t>Taux d’augmentation des bénéficiaires d’allocations de remplacement de revenus (ARR)</a:t>
                      </a:r>
                      <a:r>
                        <a:rPr lang="fr-FR" sz="1300" b="0"/>
                        <a:t> </a:t>
                      </a:r>
                      <a:r>
                        <a:rPr lang="fr-FR" sz="1300" b="1"/>
                        <a:t>par centre régional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0"/>
                        <a:t>Évolution du nombre de bénéficiaires d’ARR dans une période donnée, par rapport à l’évolution de la population belge des 18-64 ans par centre régional.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Primaire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300" b="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948041429"/>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1"/>
                        <a:t>Taux d’augmentation des bénéficiaires d’allocations de remplacement de revenus (ARR)</a:t>
                      </a:r>
                      <a:r>
                        <a:rPr lang="fr-FR" sz="1300" b="0"/>
                        <a:t>  </a:t>
                      </a:r>
                      <a:r>
                        <a:rPr lang="fr-FR" sz="1300" b="1"/>
                        <a:t>par type de handicap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0"/>
                        <a:t>Évolution du nombre de bénéficiaires d’ARR dans une période donnée, par rapport à l’évolution de la population belge des 18-64 ans par type de handicap.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Primaire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300" b="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52979718"/>
                  </a:ext>
                </a:extLst>
              </a:tr>
            </a:tbl>
          </a:graphicData>
        </a:graphic>
      </p:graphicFrame>
      <p:sp>
        <p:nvSpPr>
          <p:cNvPr id="10" name="Title 1">
            <a:extLst>
              <a:ext uri="{FF2B5EF4-FFF2-40B4-BE49-F238E27FC236}">
                <a16:creationId xmlns:a16="http://schemas.microsoft.com/office/drawing/2014/main" id="{06611166-2186-23AE-33A1-B07BAA1E5CF1}"/>
              </a:ext>
            </a:extLst>
          </p:cNvPr>
          <p:cNvSpPr>
            <a:spLocks noGrp="1"/>
          </p:cNvSpPr>
          <p:nvPr>
            <p:ph type="title"/>
          </p:nvPr>
        </p:nvSpPr>
        <p:spPr>
          <a:xfrm>
            <a:off x="512749" y="502271"/>
            <a:ext cx="8935322" cy="889207"/>
          </a:xfrm>
        </p:spPr>
        <p:txBody>
          <a:bodyPr/>
          <a:lstStyle/>
          <a:p>
            <a:r>
              <a:rPr lang="fr-FR"/>
              <a:t>Liste d’indicateurs de mesure du NTU</a:t>
            </a:r>
          </a:p>
        </p:txBody>
      </p:sp>
    </p:spTree>
    <p:extLst>
      <p:ext uri="{BB962C8B-B14F-4D97-AF65-F5344CB8AC3E}">
        <p14:creationId xmlns:p14="http://schemas.microsoft.com/office/powerpoint/2010/main" val="22387327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ED6F8-CB4B-61AA-351D-B3DBA5DD5B9A}"/>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D35345E-D507-1DFE-5BAB-336E2DA0DD91}"/>
              </a:ext>
            </a:extLst>
          </p:cNvPr>
          <p:cNvSpPr>
            <a:spLocks noGrp="1"/>
          </p:cNvSpPr>
          <p:nvPr>
            <p:ph type="body" sz="half" idx="1"/>
          </p:nvPr>
        </p:nvSpPr>
        <p:spPr/>
        <p:txBody>
          <a:bodyPr/>
          <a:lstStyle/>
          <a:p>
            <a:endParaRPr lang="fr-FR"/>
          </a:p>
        </p:txBody>
      </p:sp>
      <p:sp>
        <p:nvSpPr>
          <p:cNvPr id="4" name="Espace réservé du texte 3">
            <a:extLst>
              <a:ext uri="{FF2B5EF4-FFF2-40B4-BE49-F238E27FC236}">
                <a16:creationId xmlns:a16="http://schemas.microsoft.com/office/drawing/2014/main" id="{10A26F93-A8A4-116C-C4C3-73C64DDC242C}"/>
              </a:ext>
            </a:extLst>
          </p:cNvPr>
          <p:cNvSpPr>
            <a:spLocks noGrp="1"/>
          </p:cNvSpPr>
          <p:nvPr>
            <p:ph type="body" sz="half" idx="10"/>
          </p:nvPr>
        </p:nvSpPr>
        <p:spPr/>
        <p:txBody>
          <a:bodyPr/>
          <a:lstStyle/>
          <a:p>
            <a:endParaRPr lang="fr-FR"/>
          </a:p>
        </p:txBody>
      </p:sp>
      <p:sp>
        <p:nvSpPr>
          <p:cNvPr id="5" name="Rectangle 4">
            <a:extLst>
              <a:ext uri="{FF2B5EF4-FFF2-40B4-BE49-F238E27FC236}">
                <a16:creationId xmlns:a16="http://schemas.microsoft.com/office/drawing/2014/main" id="{3A22D9DA-95DC-E8C4-5EFF-321B6651D7EC}"/>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BE" altLang="es-ES" b="0">
                <a:solidFill>
                  <a:schemeClr val="tx2"/>
                </a:solidFill>
                <a:latin typeface="Calibri Light" panose="020F0302020204030204" pitchFamily="34" charset="0"/>
              </a:rPr>
              <a:t>Implémentation et suivi</a:t>
            </a:r>
          </a:p>
        </p:txBody>
      </p:sp>
      <p:graphicFrame>
        <p:nvGraphicFramePr>
          <p:cNvPr id="6" name="Table 2">
            <a:extLst>
              <a:ext uri="{FF2B5EF4-FFF2-40B4-BE49-F238E27FC236}">
                <a16:creationId xmlns:a16="http://schemas.microsoft.com/office/drawing/2014/main" id="{4719D3EE-F12B-2360-B2A9-50B0F8015ABA}"/>
              </a:ext>
            </a:extLst>
          </p:cNvPr>
          <p:cNvGraphicFramePr>
            <a:graphicFrameLocks noGrp="1"/>
          </p:cNvGraphicFramePr>
          <p:nvPr/>
        </p:nvGraphicFramePr>
        <p:xfrm>
          <a:off x="484174" y="1592263"/>
          <a:ext cx="8928000" cy="4602480"/>
        </p:xfrm>
        <a:graphic>
          <a:graphicData uri="http://schemas.openxmlformats.org/drawingml/2006/table">
            <a:tbl>
              <a:tblPr firstRow="1" bandRow="1">
                <a:tableStyleId>{5940675A-B579-460E-94D1-54222C63F5DA}</a:tableStyleId>
              </a:tblPr>
              <a:tblGrid>
                <a:gridCol w="6048000">
                  <a:extLst>
                    <a:ext uri="{9D8B030D-6E8A-4147-A177-3AD203B41FA5}">
                      <a16:colId xmlns:a16="http://schemas.microsoft.com/office/drawing/2014/main" val="3324933802"/>
                    </a:ext>
                  </a:extLst>
                </a:gridCol>
                <a:gridCol w="1080000">
                  <a:extLst>
                    <a:ext uri="{9D8B030D-6E8A-4147-A177-3AD203B41FA5}">
                      <a16:colId xmlns:a16="http://schemas.microsoft.com/office/drawing/2014/main" val="1367226949"/>
                    </a:ext>
                  </a:extLst>
                </a:gridCol>
                <a:gridCol w="720000">
                  <a:extLst>
                    <a:ext uri="{9D8B030D-6E8A-4147-A177-3AD203B41FA5}">
                      <a16:colId xmlns:a16="http://schemas.microsoft.com/office/drawing/2014/main" val="603282105"/>
                    </a:ext>
                  </a:extLst>
                </a:gridCol>
                <a:gridCol w="1080000">
                  <a:extLst>
                    <a:ext uri="{9D8B030D-6E8A-4147-A177-3AD203B41FA5}">
                      <a16:colId xmlns:a16="http://schemas.microsoft.com/office/drawing/2014/main" val="2031884360"/>
                    </a:ext>
                  </a:extLst>
                </a:gridCol>
              </a:tblGrid>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1">
                          <a:solidFill>
                            <a:schemeClr val="bg1"/>
                          </a:solidFill>
                        </a:rPr>
                        <a:t>Indicateur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1">
                          <a:solidFill>
                            <a:schemeClr val="bg1"/>
                          </a:solidFill>
                        </a:rPr>
                        <a:t>Type NTU</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1">
                          <a:solidFill>
                            <a:schemeClr val="bg1"/>
                          </a:solidFill>
                        </a:rPr>
                        <a:t>Période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1">
                          <a:solidFill>
                            <a:schemeClr val="bg1"/>
                          </a:solidFill>
                        </a:rPr>
                        <a:t>Source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610502071"/>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1"/>
                        <a:t>Taux d’augmentation des bénéficiaires d’allocations d’intégration (AI)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0"/>
                        <a:t>Évolution du nombre de bénéficiaires d’AI dans une période donnée, par rapport à l’évolution de la population belge des 18-64 ans.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Primaire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300" b="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928050648"/>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1"/>
                        <a:t>Taux d’augmentation des bénéficiaires d’allocations d’intégration (AI) par centre régional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0"/>
                        <a:t>Évolution du nombre de bénéficiaires d’AI dans une période donnée, par rapport à l’évolution de la population belge des 18-64 ans par centre régional.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Primaire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300" b="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423273990"/>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1"/>
                        <a:t>Taux d’augmentation des bénéficiaires d’allocations d’intégration (AI) par type de handicap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0"/>
                        <a:t>Évolution du nombre de bénéficiaires d’AI dans une période donnée, par rapport à l’évolution de la population belge des 18-64 ans par type de handicap.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Primaire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300" b="0" kern="120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819385260"/>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1"/>
                        <a:t>Taux d’augmentation des bénéficiaires des cartes de parking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0"/>
                        <a:t>Évolution du nombre de bénéficiaires de cartes de parking dans une période donnée, par rapport à l’évolution de la population belge.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Primaire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latinLnBrk="0" hangingPunct="1"/>
                      <a:endParaRPr lang="fr-FR" sz="1300" b="0" kern="120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640632383"/>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1"/>
                        <a:t>Taux d’augmentation des bénéficiaires des cartes de parking par centre régional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0"/>
                        <a:t>Évolution du nombre de bénéficiaires de cartes de parking dans une période donnée, par rapport à l’évolution de la population belge par centre régional.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Primaire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latinLnBrk="0" hangingPunct="1"/>
                      <a:endParaRPr lang="fr-FR" sz="1300" b="0" kern="120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69102722"/>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1"/>
                        <a:t>Taux d’augmentation des bénéficiaires des cartes de parking par type de handicap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0"/>
                        <a:t>Évolution du nombre de bénéficiaires de cartes de parking dans une période donnée, par rapport à l’évolution de la population belge, par type de handicap.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Primaire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latinLnBrk="0" hangingPunct="1"/>
                      <a:endParaRPr lang="fr-FR" sz="1300" b="0" kern="120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528860823"/>
                  </a:ext>
                </a:extLst>
              </a:tr>
            </a:tbl>
          </a:graphicData>
        </a:graphic>
      </p:graphicFrame>
      <p:sp>
        <p:nvSpPr>
          <p:cNvPr id="8" name="Title 1">
            <a:extLst>
              <a:ext uri="{FF2B5EF4-FFF2-40B4-BE49-F238E27FC236}">
                <a16:creationId xmlns:a16="http://schemas.microsoft.com/office/drawing/2014/main" id="{0CCC4229-C6EA-46CB-B4E2-B504906530EA}"/>
              </a:ext>
            </a:extLst>
          </p:cNvPr>
          <p:cNvSpPr>
            <a:spLocks noGrp="1"/>
          </p:cNvSpPr>
          <p:nvPr>
            <p:ph type="title"/>
          </p:nvPr>
        </p:nvSpPr>
        <p:spPr>
          <a:xfrm>
            <a:off x="512749" y="502271"/>
            <a:ext cx="8935322" cy="889207"/>
          </a:xfrm>
        </p:spPr>
        <p:txBody>
          <a:bodyPr/>
          <a:lstStyle/>
          <a:p>
            <a:r>
              <a:rPr lang="fr-FR"/>
              <a:t>Liste d’indicateurs de mesure du NTU</a:t>
            </a:r>
          </a:p>
        </p:txBody>
      </p:sp>
    </p:spTree>
    <p:extLst>
      <p:ext uri="{BB962C8B-B14F-4D97-AF65-F5344CB8AC3E}">
        <p14:creationId xmlns:p14="http://schemas.microsoft.com/office/powerpoint/2010/main" val="23381397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8B1A6-A910-B871-5614-BB16CEF65788}"/>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4F63E27-3E5B-85AF-3709-481114EBBC4A}"/>
              </a:ext>
            </a:extLst>
          </p:cNvPr>
          <p:cNvSpPr>
            <a:spLocks noGrp="1"/>
          </p:cNvSpPr>
          <p:nvPr>
            <p:ph type="body" sz="half" idx="1"/>
          </p:nvPr>
        </p:nvSpPr>
        <p:spPr/>
        <p:txBody>
          <a:bodyPr/>
          <a:lstStyle/>
          <a:p>
            <a:endParaRPr lang="fr-FR"/>
          </a:p>
        </p:txBody>
      </p:sp>
      <p:sp>
        <p:nvSpPr>
          <p:cNvPr id="4" name="Espace réservé du texte 3">
            <a:extLst>
              <a:ext uri="{FF2B5EF4-FFF2-40B4-BE49-F238E27FC236}">
                <a16:creationId xmlns:a16="http://schemas.microsoft.com/office/drawing/2014/main" id="{3AB27ABD-91D5-1E93-C884-C0AE40F39A5B}"/>
              </a:ext>
            </a:extLst>
          </p:cNvPr>
          <p:cNvSpPr>
            <a:spLocks noGrp="1"/>
          </p:cNvSpPr>
          <p:nvPr>
            <p:ph type="body" sz="half" idx="10"/>
          </p:nvPr>
        </p:nvSpPr>
        <p:spPr/>
        <p:txBody>
          <a:bodyPr/>
          <a:lstStyle/>
          <a:p>
            <a:endParaRPr lang="fr-FR"/>
          </a:p>
        </p:txBody>
      </p:sp>
      <p:sp>
        <p:nvSpPr>
          <p:cNvPr id="5" name="Rectangle 4">
            <a:extLst>
              <a:ext uri="{FF2B5EF4-FFF2-40B4-BE49-F238E27FC236}">
                <a16:creationId xmlns:a16="http://schemas.microsoft.com/office/drawing/2014/main" id="{4CAF0A63-8874-C930-5CF8-32DD484EB9AC}"/>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BE" altLang="es-ES" b="0">
                <a:solidFill>
                  <a:schemeClr val="tx2"/>
                </a:solidFill>
                <a:latin typeface="Calibri Light" panose="020F0302020204030204" pitchFamily="34" charset="0"/>
              </a:rPr>
              <a:t>Implémentation et suivi</a:t>
            </a:r>
          </a:p>
        </p:txBody>
      </p:sp>
      <p:graphicFrame>
        <p:nvGraphicFramePr>
          <p:cNvPr id="6" name="Table 2">
            <a:extLst>
              <a:ext uri="{FF2B5EF4-FFF2-40B4-BE49-F238E27FC236}">
                <a16:creationId xmlns:a16="http://schemas.microsoft.com/office/drawing/2014/main" id="{67DE3F12-51D7-D74A-494F-1563BFF7D60F}"/>
              </a:ext>
            </a:extLst>
          </p:cNvPr>
          <p:cNvGraphicFramePr>
            <a:graphicFrameLocks noGrp="1"/>
          </p:cNvGraphicFramePr>
          <p:nvPr>
            <p:extLst>
              <p:ext uri="{D42A27DB-BD31-4B8C-83A1-F6EECF244321}">
                <p14:modId xmlns:p14="http://schemas.microsoft.com/office/powerpoint/2010/main" val="3837646238"/>
              </p:ext>
            </p:extLst>
          </p:nvPr>
        </p:nvGraphicFramePr>
        <p:xfrm>
          <a:off x="484174" y="1592263"/>
          <a:ext cx="8928000" cy="4602480"/>
        </p:xfrm>
        <a:graphic>
          <a:graphicData uri="http://schemas.openxmlformats.org/drawingml/2006/table">
            <a:tbl>
              <a:tblPr firstRow="1" bandRow="1">
                <a:tableStyleId>{5940675A-B579-460E-94D1-54222C63F5DA}</a:tableStyleId>
              </a:tblPr>
              <a:tblGrid>
                <a:gridCol w="6048000">
                  <a:extLst>
                    <a:ext uri="{9D8B030D-6E8A-4147-A177-3AD203B41FA5}">
                      <a16:colId xmlns:a16="http://schemas.microsoft.com/office/drawing/2014/main" val="3324933802"/>
                    </a:ext>
                  </a:extLst>
                </a:gridCol>
                <a:gridCol w="1080000">
                  <a:extLst>
                    <a:ext uri="{9D8B030D-6E8A-4147-A177-3AD203B41FA5}">
                      <a16:colId xmlns:a16="http://schemas.microsoft.com/office/drawing/2014/main" val="1367226949"/>
                    </a:ext>
                  </a:extLst>
                </a:gridCol>
                <a:gridCol w="720000">
                  <a:extLst>
                    <a:ext uri="{9D8B030D-6E8A-4147-A177-3AD203B41FA5}">
                      <a16:colId xmlns:a16="http://schemas.microsoft.com/office/drawing/2014/main" val="603282105"/>
                    </a:ext>
                  </a:extLst>
                </a:gridCol>
                <a:gridCol w="1080000">
                  <a:extLst>
                    <a:ext uri="{9D8B030D-6E8A-4147-A177-3AD203B41FA5}">
                      <a16:colId xmlns:a16="http://schemas.microsoft.com/office/drawing/2014/main" val="2031884360"/>
                    </a:ext>
                  </a:extLst>
                </a:gridCol>
              </a:tblGrid>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1">
                          <a:solidFill>
                            <a:schemeClr val="bg1"/>
                          </a:solidFill>
                        </a:rPr>
                        <a:t>Indicateur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1">
                          <a:solidFill>
                            <a:schemeClr val="bg1"/>
                          </a:solidFill>
                        </a:rPr>
                        <a:t>Type NTU</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1">
                          <a:solidFill>
                            <a:schemeClr val="bg1"/>
                          </a:solidFill>
                        </a:rPr>
                        <a:t>Période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1">
                          <a:solidFill>
                            <a:schemeClr val="bg1"/>
                          </a:solidFill>
                        </a:rPr>
                        <a:t>Source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610502071"/>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1"/>
                        <a:t>Taux d’abandon des demandes en cours d’</a:t>
                      </a:r>
                      <a:r>
                        <a:rPr lang="fr-FR" sz="1300" b="1" err="1"/>
                        <a:t>intake</a:t>
                      </a:r>
                      <a:r>
                        <a:rPr lang="fr-FR" sz="1300" b="1"/>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0"/>
                        <a:t>Proportion de demandes initiées dans </a:t>
                      </a:r>
                      <a:r>
                        <a:rPr lang="fr-FR" sz="1300" b="0" err="1"/>
                        <a:t>MyHandicap</a:t>
                      </a:r>
                      <a:r>
                        <a:rPr lang="fr-FR" sz="1300" b="0"/>
                        <a:t> mais non finalisées ou abandonnées en cours de traitement.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Secondaire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Calibri Light"/>
                          <a:ea typeface="+mn-ea"/>
                          <a:cs typeface="+mn-cs"/>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latinLnBrk="0" hangingPunct="1"/>
                      <a:endParaRPr lang="fr-FR" sz="1300" b="0" kern="120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989329494"/>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1"/>
                        <a:t>Taux d’abandon des demandes en cours d’</a:t>
                      </a:r>
                      <a:r>
                        <a:rPr lang="fr-FR" sz="1300" b="1" err="1"/>
                        <a:t>intake</a:t>
                      </a:r>
                      <a:r>
                        <a:rPr lang="fr-FR" sz="1300" b="1"/>
                        <a:t>, par centre régional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0"/>
                        <a:t>Proportion de demandes initiées dans </a:t>
                      </a:r>
                      <a:r>
                        <a:rPr lang="fr-FR" sz="1300" b="0" err="1"/>
                        <a:t>MyHandicap</a:t>
                      </a:r>
                      <a:r>
                        <a:rPr lang="fr-FR" sz="1300" b="0"/>
                        <a:t> mais non finalisées ou abandonnées en cours de traitement par centre régional de reconnaissance du handicap.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Secondaire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Calibri Light"/>
                          <a:ea typeface="+mn-ea"/>
                          <a:cs typeface="+mn-cs"/>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300" b="0" kern="120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98890359"/>
                  </a:ext>
                </a:extLst>
              </a:tr>
              <a:tr h="267947">
                <a:tc>
                  <a:txBody>
                    <a:bodyPr/>
                    <a:lstStyle/>
                    <a:p>
                      <a:pPr marL="0" indent="0">
                        <a:buFont typeface="Arial" panose="020B0604020202020204" pitchFamily="34" charset="0"/>
                        <a:buNone/>
                      </a:pPr>
                      <a:r>
                        <a:rPr lang="fr-FR" sz="1300" b="1"/>
                        <a:t>Taux de refus des demandes, par motif</a:t>
                      </a:r>
                    </a:p>
                    <a:p>
                      <a:pPr marL="0" indent="0">
                        <a:buFont typeface="Arial" panose="020B0604020202020204" pitchFamily="34" charset="0"/>
                        <a:buNone/>
                      </a:pPr>
                      <a:r>
                        <a:rPr lang="fr-FR" sz="1300" b="0"/>
                        <a:t>Evolution du nombre de dossiers refusés par type de motif (catégories à définir, ex : médical, administratif, etc.).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algn="ctr"/>
                      <a:r>
                        <a:rPr lang="fr-FR" sz="1300" b="0">
                          <a:solidFill>
                            <a:schemeClr val="tx1"/>
                          </a:solidFill>
                        </a:rPr>
                        <a:t>Secondaire / Tertiaire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algn="ct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algn="ctr" defTabSz="914400" rtl="0" eaLnBrk="1" latinLnBrk="0" hangingPunct="1"/>
                      <a:endParaRPr lang="fr-FR" sz="1300" b="0" kern="120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extLst>
                  <a:ext uri="{0D108BD9-81ED-4DB2-BD59-A6C34878D82A}">
                    <a16:rowId xmlns:a16="http://schemas.microsoft.com/office/drawing/2014/main" val="496956504"/>
                  </a:ext>
                </a:extLst>
              </a:tr>
              <a:tr h="267947">
                <a:tc>
                  <a:txBody>
                    <a:bodyPr/>
                    <a:lstStyle/>
                    <a:p>
                      <a:pPr marL="0" indent="0">
                        <a:buFont typeface="Arial" panose="020B0604020202020204" pitchFamily="34" charset="0"/>
                        <a:buNone/>
                      </a:pPr>
                      <a:r>
                        <a:rPr lang="fr-FR" sz="1300" b="1"/>
                        <a:t>Taux de refus des demandes, par motif, par centre régional</a:t>
                      </a:r>
                    </a:p>
                    <a:p>
                      <a:pPr marL="0" indent="0">
                        <a:buFont typeface="Arial" panose="020B0604020202020204" pitchFamily="34" charset="0"/>
                        <a:buNone/>
                      </a:pPr>
                      <a:r>
                        <a:rPr lang="fr-FR" sz="1300" b="0"/>
                        <a:t>Evolution du nombre de dossiers refusés par type de motif (catégories à définir, ex : médical, administratif, etc.) et par centre régional.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algn="ctr"/>
                      <a:r>
                        <a:rPr lang="fr-FR" sz="1300" b="0">
                          <a:solidFill>
                            <a:schemeClr val="tx1"/>
                          </a:solidFill>
                        </a:rPr>
                        <a:t>Secondaire / Tertiaire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algn="ct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algn="ctr" defTabSz="914400" rtl="0" eaLnBrk="1" latinLnBrk="0" hangingPunct="1"/>
                      <a:endParaRPr lang="fr-FR" sz="1300" b="0" kern="120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extLst>
                  <a:ext uri="{0D108BD9-81ED-4DB2-BD59-A6C34878D82A}">
                    <a16:rowId xmlns:a16="http://schemas.microsoft.com/office/drawing/2014/main" val="2853681026"/>
                  </a:ext>
                </a:extLst>
              </a:tr>
              <a:tr h="267947">
                <a:tc>
                  <a:txBody>
                    <a:bodyPr/>
                    <a:lstStyle/>
                    <a:p>
                      <a:pPr marL="0" indent="0">
                        <a:buFont typeface="Arial" panose="020B0604020202020204" pitchFamily="34" charset="0"/>
                        <a:buNone/>
                      </a:pPr>
                      <a:r>
                        <a:rPr lang="fr-FR" sz="1300" b="1"/>
                        <a:t>Délai moyen de traitement d'une demande, par centre régional</a:t>
                      </a:r>
                    </a:p>
                    <a:p>
                      <a:pPr marL="0" indent="0">
                        <a:buFont typeface="Arial" panose="020B0604020202020204" pitchFamily="34" charset="0"/>
                        <a:buNone/>
                      </a:pPr>
                      <a:r>
                        <a:rPr lang="fr-FR" sz="1300" b="0"/>
                        <a:t>Temps écoulé entre la soumission d’une demande et la prise de décision, par centre régional de reconnaissance du handicap.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algn="ctr"/>
                      <a:r>
                        <a:rPr lang="fr-FR" sz="1300" b="0">
                          <a:solidFill>
                            <a:schemeClr val="tx1"/>
                          </a:solidFill>
                        </a:rPr>
                        <a:t>Primaire / Secondaire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algn="ct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tc>
                  <a:txBody>
                    <a:bodyPr/>
                    <a:lstStyle/>
                    <a:p>
                      <a:pPr marL="0" algn="ctr" defTabSz="914400" rtl="0" eaLnBrk="1" latinLnBrk="0" hangingPunct="1"/>
                      <a:endParaRPr lang="fr-FR" sz="1300" b="0" kern="120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F7E1"/>
                    </a:solidFill>
                  </a:tcPr>
                </a:tc>
                <a:extLst>
                  <a:ext uri="{0D108BD9-81ED-4DB2-BD59-A6C34878D82A}">
                    <a16:rowId xmlns:a16="http://schemas.microsoft.com/office/drawing/2014/main" val="85351547"/>
                  </a:ext>
                </a:extLst>
              </a:tr>
              <a:tr h="267947">
                <a:tc>
                  <a:txBody>
                    <a:bodyPr/>
                    <a:lstStyle/>
                    <a:p>
                      <a:pPr marL="0" indent="0">
                        <a:buFont typeface="Arial" panose="020B0604020202020204" pitchFamily="34" charset="0"/>
                        <a:buNone/>
                      </a:pPr>
                      <a:r>
                        <a:rPr lang="fr-FR" sz="1300" b="1"/>
                        <a:t>Satisfaction des ayants droit</a:t>
                      </a:r>
                    </a:p>
                    <a:p>
                      <a:pPr marL="0" indent="0">
                        <a:buFont typeface="Arial" panose="020B0604020202020204" pitchFamily="34" charset="0"/>
                        <a:buNone/>
                      </a:pPr>
                      <a:r>
                        <a:rPr lang="fr-FR" sz="1300" b="0"/>
                        <a:t>Taux de satisfaction des usagers sur la clarté des démarches et l'accompagnement. A déterminer avec l’équipe du service qualité. </a:t>
                      </a:r>
                      <a:br>
                        <a:rPr lang="fr-FR" sz="1300" b="0"/>
                      </a:br>
                      <a:r>
                        <a:rPr lang="fr-FR" sz="1300" b="0" i="1"/>
                        <a:t>Faisabilité d’implémentation à déterminer.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fr-FR" sz="1300" b="0">
                          <a:solidFill>
                            <a:schemeClr val="tx1"/>
                          </a:solidFill>
                        </a:rPr>
                        <a:t>Primaire / Secondaire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kern="1200">
                          <a:solidFill>
                            <a:schemeClr val="tx1"/>
                          </a:solidFill>
                          <a:latin typeface="+mn-lt"/>
                          <a:ea typeface="+mn-ea"/>
                          <a:cs typeface="+mn-cs"/>
                        </a:rPr>
                        <a:t>Enquête de satisfaction et bornes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274892315"/>
                  </a:ext>
                </a:extLst>
              </a:tr>
            </a:tbl>
          </a:graphicData>
        </a:graphic>
      </p:graphicFrame>
      <p:sp>
        <p:nvSpPr>
          <p:cNvPr id="8" name="Title 1">
            <a:extLst>
              <a:ext uri="{FF2B5EF4-FFF2-40B4-BE49-F238E27FC236}">
                <a16:creationId xmlns:a16="http://schemas.microsoft.com/office/drawing/2014/main" id="{8E2710A4-3A91-5E43-1157-2DDEC1569471}"/>
              </a:ext>
            </a:extLst>
          </p:cNvPr>
          <p:cNvSpPr>
            <a:spLocks noGrp="1"/>
          </p:cNvSpPr>
          <p:nvPr>
            <p:ph type="title"/>
          </p:nvPr>
        </p:nvSpPr>
        <p:spPr>
          <a:xfrm>
            <a:off x="512749" y="502271"/>
            <a:ext cx="8935322" cy="889207"/>
          </a:xfrm>
        </p:spPr>
        <p:txBody>
          <a:bodyPr/>
          <a:lstStyle/>
          <a:p>
            <a:r>
              <a:rPr lang="fr-FR"/>
              <a:t>Liste d’indicateurs de mesure du NTU</a:t>
            </a:r>
          </a:p>
        </p:txBody>
      </p:sp>
    </p:spTree>
    <p:extLst>
      <p:ext uri="{BB962C8B-B14F-4D97-AF65-F5344CB8AC3E}">
        <p14:creationId xmlns:p14="http://schemas.microsoft.com/office/powerpoint/2010/main" val="137830601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31A6-D382-8B6A-EB8F-5238F97C58CB}"/>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475BAFC5-9E03-96CA-B38F-03A2E629CD97}"/>
              </a:ext>
            </a:extLst>
          </p:cNvPr>
          <p:cNvSpPr>
            <a:spLocks noGrp="1"/>
          </p:cNvSpPr>
          <p:nvPr>
            <p:ph type="body" sz="half" idx="1"/>
          </p:nvPr>
        </p:nvSpPr>
        <p:spPr/>
        <p:txBody>
          <a:bodyPr/>
          <a:lstStyle/>
          <a:p>
            <a:endParaRPr lang="fr-FR"/>
          </a:p>
        </p:txBody>
      </p:sp>
      <p:sp>
        <p:nvSpPr>
          <p:cNvPr id="4" name="Espace réservé du texte 3">
            <a:extLst>
              <a:ext uri="{FF2B5EF4-FFF2-40B4-BE49-F238E27FC236}">
                <a16:creationId xmlns:a16="http://schemas.microsoft.com/office/drawing/2014/main" id="{8E953EC0-76D9-E65A-5C72-47533B550C74}"/>
              </a:ext>
            </a:extLst>
          </p:cNvPr>
          <p:cNvSpPr>
            <a:spLocks noGrp="1"/>
          </p:cNvSpPr>
          <p:nvPr>
            <p:ph type="body" sz="half" idx="10"/>
          </p:nvPr>
        </p:nvSpPr>
        <p:spPr/>
        <p:txBody>
          <a:bodyPr/>
          <a:lstStyle/>
          <a:p>
            <a:endParaRPr lang="fr-FR"/>
          </a:p>
        </p:txBody>
      </p:sp>
      <p:sp>
        <p:nvSpPr>
          <p:cNvPr id="5" name="Rectangle 4">
            <a:extLst>
              <a:ext uri="{FF2B5EF4-FFF2-40B4-BE49-F238E27FC236}">
                <a16:creationId xmlns:a16="http://schemas.microsoft.com/office/drawing/2014/main" id="{E8F330A0-9FC8-4E1E-6312-36F3A325949C}"/>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BE" altLang="es-ES" b="0">
                <a:solidFill>
                  <a:schemeClr val="tx2"/>
                </a:solidFill>
                <a:latin typeface="Calibri Light" panose="020F0302020204030204" pitchFamily="34" charset="0"/>
              </a:rPr>
              <a:t>Implémentation et suivi</a:t>
            </a:r>
          </a:p>
        </p:txBody>
      </p:sp>
      <p:graphicFrame>
        <p:nvGraphicFramePr>
          <p:cNvPr id="6" name="Table 2">
            <a:extLst>
              <a:ext uri="{FF2B5EF4-FFF2-40B4-BE49-F238E27FC236}">
                <a16:creationId xmlns:a16="http://schemas.microsoft.com/office/drawing/2014/main" id="{FD2107F9-5C01-4E81-F1F6-A6808DB74E0F}"/>
              </a:ext>
            </a:extLst>
          </p:cNvPr>
          <p:cNvGraphicFramePr>
            <a:graphicFrameLocks noGrp="1"/>
          </p:cNvGraphicFramePr>
          <p:nvPr/>
        </p:nvGraphicFramePr>
        <p:xfrm>
          <a:off x="484174" y="1592263"/>
          <a:ext cx="8928000" cy="4998720"/>
        </p:xfrm>
        <a:graphic>
          <a:graphicData uri="http://schemas.openxmlformats.org/drawingml/2006/table">
            <a:tbl>
              <a:tblPr firstRow="1" bandRow="1">
                <a:tableStyleId>{5940675A-B579-460E-94D1-54222C63F5DA}</a:tableStyleId>
              </a:tblPr>
              <a:tblGrid>
                <a:gridCol w="6048000">
                  <a:extLst>
                    <a:ext uri="{9D8B030D-6E8A-4147-A177-3AD203B41FA5}">
                      <a16:colId xmlns:a16="http://schemas.microsoft.com/office/drawing/2014/main" val="3324933802"/>
                    </a:ext>
                  </a:extLst>
                </a:gridCol>
                <a:gridCol w="1080000">
                  <a:extLst>
                    <a:ext uri="{9D8B030D-6E8A-4147-A177-3AD203B41FA5}">
                      <a16:colId xmlns:a16="http://schemas.microsoft.com/office/drawing/2014/main" val="1367226949"/>
                    </a:ext>
                  </a:extLst>
                </a:gridCol>
                <a:gridCol w="720000">
                  <a:extLst>
                    <a:ext uri="{9D8B030D-6E8A-4147-A177-3AD203B41FA5}">
                      <a16:colId xmlns:a16="http://schemas.microsoft.com/office/drawing/2014/main" val="603282105"/>
                    </a:ext>
                  </a:extLst>
                </a:gridCol>
                <a:gridCol w="1080000">
                  <a:extLst>
                    <a:ext uri="{9D8B030D-6E8A-4147-A177-3AD203B41FA5}">
                      <a16:colId xmlns:a16="http://schemas.microsoft.com/office/drawing/2014/main" val="2031884360"/>
                    </a:ext>
                  </a:extLst>
                </a:gridCol>
              </a:tblGrid>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1" dirty="0">
                          <a:solidFill>
                            <a:schemeClr val="bg1"/>
                          </a:solidFill>
                        </a:rPr>
                        <a:t>Indicateur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1">
                          <a:solidFill>
                            <a:schemeClr val="bg1"/>
                          </a:solidFill>
                        </a:rPr>
                        <a:t>Type NTU</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1">
                          <a:solidFill>
                            <a:schemeClr val="bg1"/>
                          </a:solidFill>
                        </a:rPr>
                        <a:t>Période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1">
                          <a:solidFill>
                            <a:schemeClr val="bg1"/>
                          </a:solidFill>
                        </a:rPr>
                        <a:t>Source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610502071"/>
                  </a:ext>
                </a:extLst>
              </a:tr>
              <a:tr h="267947">
                <a:tc>
                  <a:txBody>
                    <a:bodyPr/>
                    <a:lstStyle/>
                    <a:p>
                      <a:pPr marL="0" indent="0">
                        <a:buFont typeface="Arial" panose="020B0604020202020204" pitchFamily="34" charset="0"/>
                        <a:buNone/>
                      </a:pPr>
                      <a:r>
                        <a:rPr lang="fr-FR" sz="1300" b="1" dirty="0"/>
                        <a:t>Nombre d’appels auprès des services d’information, par code « raison d’appel »</a:t>
                      </a:r>
                    </a:p>
                    <a:p>
                      <a:pPr marL="0" indent="0">
                        <a:buFont typeface="Arial" panose="020B0604020202020204" pitchFamily="34" charset="0"/>
                        <a:buNone/>
                      </a:pPr>
                      <a:r>
                        <a:rPr lang="fr-FR" sz="1300" b="0" dirty="0"/>
                        <a:t>Nombre d’appels liés à des demandes d’informations sur les droits par code de « raison d’appel » (liste des codes d’appels à revoir et regrouper voir Action 1.3.)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fr-FR" sz="1300" b="0">
                          <a:solidFill>
                            <a:schemeClr val="tx1"/>
                          </a:solidFill>
                        </a:rPr>
                        <a:t>Primaire / Secondaire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latinLnBrk="0" hangingPunct="1"/>
                      <a:r>
                        <a:rPr lang="fr-FR" sz="1300" b="0" kern="1200">
                          <a:solidFill>
                            <a:schemeClr val="tx1"/>
                          </a:solidFill>
                          <a:latin typeface="+mn-lt"/>
                          <a:ea typeface="+mn-ea"/>
                          <a:cs typeface="+mn-cs"/>
                        </a:rPr>
                        <a:t>Genesys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8985611"/>
                  </a:ext>
                </a:extLst>
              </a:tr>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1"/>
                        <a:t>Nombre de contacts écrits auprès des services d’information</a:t>
                      </a:r>
                    </a:p>
                    <a:p>
                      <a:pPr marL="0" indent="0">
                        <a:buFont typeface="Arial" panose="020B0604020202020204" pitchFamily="34" charset="0"/>
                        <a:buNone/>
                      </a:pPr>
                      <a:r>
                        <a:rPr lang="fr-FR" sz="1300" b="0"/>
                        <a:t>Nombre de demandes d’information via le formulaire de contact du site web de la DG HAN.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Primaire / Secondaire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latinLnBrk="0" hangingPunct="1"/>
                      <a:r>
                        <a:rPr lang="fr-FR" sz="1300" b="0" kern="1200">
                          <a:solidFill>
                            <a:schemeClr val="tx1"/>
                          </a:solidFill>
                          <a:latin typeface="+mn-lt"/>
                          <a:ea typeface="+mn-ea"/>
                          <a:cs typeface="+mn-cs"/>
                        </a:rPr>
                        <a:t>Genesys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236067949"/>
                  </a:ext>
                </a:extLst>
              </a:tr>
              <a:tr h="267947">
                <a:tc>
                  <a:txBody>
                    <a:bodyPr/>
                    <a:lstStyle/>
                    <a:p>
                      <a:pPr marL="0" indent="0">
                        <a:buFont typeface="Arial" panose="020B0604020202020204" pitchFamily="34" charset="0"/>
                        <a:buNone/>
                      </a:pPr>
                      <a:r>
                        <a:rPr lang="fr-FR" sz="1300" b="1"/>
                        <a:t>Taux d’usage des dispositifs d’accompagnement</a:t>
                      </a:r>
                    </a:p>
                    <a:p>
                      <a:pPr marL="0" indent="0">
                        <a:buFont typeface="Arial" panose="020B0604020202020204" pitchFamily="34" charset="0"/>
                        <a:buNone/>
                      </a:pPr>
                      <a:r>
                        <a:rPr lang="fr-FR" sz="1300" b="0"/>
                        <a:t>Proportion des ayants droit ayant bénéficié d’un service de soutien (Alliés administratifs, </a:t>
                      </a:r>
                      <a:r>
                        <a:rPr lang="fr-FR" sz="1300" b="0" err="1"/>
                        <a:t>Digicoach</a:t>
                      </a:r>
                      <a:r>
                        <a:rPr lang="fr-FR" sz="1300" b="0"/>
                        <a:t>, bouton « aide », etc.) </a:t>
                      </a:r>
                      <a:r>
                        <a:rPr lang="fr-FR" sz="1300" b="0" i="1"/>
                        <a:t>– en fonction de la validation du plan d’action</a:t>
                      </a:r>
                      <a:r>
                        <a:rPr lang="fr-FR" sz="1300" b="0"/>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fr-FR" sz="1300" b="0">
                          <a:solidFill>
                            <a:schemeClr val="tx1"/>
                          </a:solidFill>
                        </a:rPr>
                        <a:t>Primaire / Secondaire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latinLnBrk="0" hangingPunct="1"/>
                      <a:endParaRPr lang="fr-FR" sz="1300" b="0" kern="120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241393126"/>
                  </a:ext>
                </a:extLst>
              </a:tr>
              <a:tr h="267947">
                <a:tc>
                  <a:txBody>
                    <a:bodyPr/>
                    <a:lstStyle/>
                    <a:p>
                      <a:pPr marL="0" indent="0">
                        <a:buFontTx/>
                        <a:buNone/>
                      </a:pPr>
                      <a:r>
                        <a:rPr lang="fr-FR" sz="1300" b="1"/>
                        <a:t>Nombre de plaintes contre les décisions d’attribution </a:t>
                      </a:r>
                    </a:p>
                    <a:p>
                      <a:pPr marL="0" indent="0">
                        <a:buFontTx/>
                        <a:buNone/>
                      </a:pPr>
                      <a:r>
                        <a:rPr lang="fr-FR" sz="1300" b="0"/>
                        <a:t>Nombre total de plaintes reçues par le Service Plaintes de la DG HAN avec classification du fondement de la plainte (fondé/non fondé/partiellement fondé).</a:t>
                      </a:r>
                      <a:br>
                        <a:rPr lang="fr-FR" sz="1300" b="0"/>
                      </a:br>
                      <a:r>
                        <a:rPr lang="fr-FR" sz="1300" b="0"/>
                        <a:t>Pour les plaintes fondées, la raison de la plainte (ex : décision médicale pas assez motivée, incomprise, etc.) pourra être extraite pour analyse.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fr-FR" sz="1300" b="0">
                          <a:solidFill>
                            <a:schemeClr val="tx1"/>
                          </a:solidFill>
                        </a:rPr>
                        <a:t>Primaire / Secondaire / Tertiaire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latinLnBrk="0" hangingPunct="1"/>
                      <a:r>
                        <a:rPr lang="fr-FR" sz="1300" b="0" kern="1200">
                          <a:solidFill>
                            <a:schemeClr val="tx1"/>
                          </a:solidFill>
                          <a:latin typeface="+mn-lt"/>
                          <a:ea typeface="+mn-ea"/>
                          <a:cs typeface="+mn-cs"/>
                        </a:rPr>
                        <a:t>Outil de gestion des plaintes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73291178"/>
                  </a:ext>
                </a:extLst>
              </a:tr>
              <a:tr h="267947">
                <a:tc>
                  <a:txBody>
                    <a:bodyPr/>
                    <a:lstStyle/>
                    <a:p>
                      <a:pPr marL="0" indent="0">
                        <a:buFont typeface="Arial" panose="020B0604020202020204" pitchFamily="34" charset="0"/>
                        <a:buNone/>
                      </a:pPr>
                      <a:r>
                        <a:rPr lang="fr-FR" sz="1300" b="1"/>
                        <a:t>Nombre de plaintes contre les décisions d’attribution par centre régional</a:t>
                      </a:r>
                      <a:br>
                        <a:rPr lang="fr-FR" sz="1300" b="1"/>
                      </a:br>
                      <a:r>
                        <a:rPr lang="fr-FR" sz="1300" b="0"/>
                        <a:t>Volume total des plaintes reçues par le Service de Plaintes de la DG HAN contre les décisions médicales et administratives par centre régionale de reconnaissance du handicap.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fr-FR" sz="1300" b="0">
                          <a:solidFill>
                            <a:schemeClr val="tx1"/>
                          </a:solidFill>
                        </a:rPr>
                        <a:t>Primaire / Secondaire / Tertiaire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kern="1200">
                          <a:solidFill>
                            <a:schemeClr val="tx1"/>
                          </a:solidFill>
                          <a:latin typeface="+mn-lt"/>
                          <a:ea typeface="+mn-ea"/>
                          <a:cs typeface="+mn-cs"/>
                        </a:rPr>
                        <a:t>Outil de gestion des plaintes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51814739"/>
                  </a:ext>
                </a:extLst>
              </a:tr>
              <a:tr h="267947">
                <a:tc>
                  <a:txBody>
                    <a:bodyPr/>
                    <a:lstStyle/>
                    <a:p>
                      <a:pPr marL="0" indent="0">
                        <a:buFont typeface="Arial" panose="020B0604020202020204" pitchFamily="34" charset="0"/>
                        <a:buNone/>
                      </a:pPr>
                      <a:r>
                        <a:rPr lang="fr-FR" sz="1300" b="1"/>
                        <a:t>Nombre de recours déposés contre les décisions devant le tribunal, par centre régional</a:t>
                      </a:r>
                      <a:br>
                        <a:rPr lang="fr-FR" sz="1300" b="1"/>
                      </a:br>
                      <a:r>
                        <a:rPr lang="fr-FR" sz="1300" b="0"/>
                        <a:t>Volume de recours déposés contre les décisions devant le tribunal, par centre régional de reconnaissance du handicap.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fr-FR" sz="1300" b="0">
                          <a:solidFill>
                            <a:schemeClr val="tx1"/>
                          </a:solidFill>
                        </a:rPr>
                        <a:t>Primaire / Secondaire / Tertiaire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0" kern="1200">
                          <a:solidFill>
                            <a:schemeClr val="tx1"/>
                          </a:solidFill>
                          <a:latin typeface="+mn-lt"/>
                          <a:ea typeface="+mn-ea"/>
                          <a:cs typeface="+mn-cs"/>
                        </a:rPr>
                        <a:t>Outil de gestion des plaintes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413624460"/>
                  </a:ext>
                </a:extLst>
              </a:tr>
            </a:tbl>
          </a:graphicData>
        </a:graphic>
      </p:graphicFrame>
      <p:sp>
        <p:nvSpPr>
          <p:cNvPr id="8" name="Title 1">
            <a:extLst>
              <a:ext uri="{FF2B5EF4-FFF2-40B4-BE49-F238E27FC236}">
                <a16:creationId xmlns:a16="http://schemas.microsoft.com/office/drawing/2014/main" id="{8C95179F-1F14-8AE0-588F-9C1DBEC4B901}"/>
              </a:ext>
            </a:extLst>
          </p:cNvPr>
          <p:cNvSpPr>
            <a:spLocks noGrp="1"/>
          </p:cNvSpPr>
          <p:nvPr>
            <p:ph type="title"/>
          </p:nvPr>
        </p:nvSpPr>
        <p:spPr>
          <a:xfrm>
            <a:off x="512749" y="502271"/>
            <a:ext cx="8935322" cy="889207"/>
          </a:xfrm>
        </p:spPr>
        <p:txBody>
          <a:bodyPr/>
          <a:lstStyle/>
          <a:p>
            <a:r>
              <a:rPr lang="fr-FR"/>
              <a:t>Liste d’indicateurs de mesure du NTU</a:t>
            </a:r>
          </a:p>
        </p:txBody>
      </p:sp>
    </p:spTree>
    <p:extLst>
      <p:ext uri="{BB962C8B-B14F-4D97-AF65-F5344CB8AC3E}">
        <p14:creationId xmlns:p14="http://schemas.microsoft.com/office/powerpoint/2010/main" val="1553881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31F21-8E71-F6AB-C9C9-7FD93198F64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538F550-53DA-1C8C-67E8-4C0E5E7F3F95}"/>
              </a:ext>
            </a:extLst>
          </p:cNvPr>
          <p:cNvSpPr>
            <a:spLocks noGrp="1"/>
          </p:cNvSpPr>
          <p:nvPr>
            <p:ph type="title"/>
          </p:nvPr>
        </p:nvSpPr>
        <p:spPr/>
        <p:txBody>
          <a:bodyPr/>
          <a:lstStyle/>
          <a:p>
            <a:r>
              <a:rPr lang="fr-FR" noProof="0"/>
              <a:t>Rappel : Sur base des axes de réflexion identifiés une stratégie a été développée qui a été intégrée dans une carte stratégique</a:t>
            </a:r>
            <a:br>
              <a:rPr lang="fr-FR" noProof="0"/>
            </a:br>
            <a:endParaRPr lang="fr-FR" noProof="0"/>
          </a:p>
        </p:txBody>
      </p:sp>
      <p:sp>
        <p:nvSpPr>
          <p:cNvPr id="4" name="Marcador de contenido 3">
            <a:extLst>
              <a:ext uri="{FF2B5EF4-FFF2-40B4-BE49-F238E27FC236}">
                <a16:creationId xmlns:a16="http://schemas.microsoft.com/office/drawing/2014/main" id="{0C643B7E-6016-3504-3261-656653606ABF}"/>
              </a:ext>
            </a:extLst>
          </p:cNvPr>
          <p:cNvSpPr>
            <a:spLocks noGrp="1"/>
          </p:cNvSpPr>
          <p:nvPr>
            <p:ph idx="1"/>
          </p:nvPr>
        </p:nvSpPr>
        <p:spPr>
          <a:xfrm>
            <a:off x="497751" y="1595912"/>
            <a:ext cx="8950320" cy="1308050"/>
          </a:xfrm>
        </p:spPr>
        <p:txBody>
          <a:bodyPr/>
          <a:lstStyle/>
          <a:p>
            <a:pPr marL="0" indent="0" algn="just">
              <a:lnSpc>
                <a:spcPct val="100000"/>
              </a:lnSpc>
              <a:spcBef>
                <a:spcPts val="300"/>
              </a:spcBef>
              <a:spcAft>
                <a:spcPts val="300"/>
              </a:spcAft>
              <a:buNone/>
            </a:pPr>
            <a:r>
              <a:rPr lang="fr-FR" noProof="0"/>
              <a:t>En confrontant tous les éléments de la SWOT, nous avons réussi à définir </a:t>
            </a:r>
            <a:r>
              <a:rPr lang="fr-FR" b="1" noProof="0"/>
              <a:t>11 axes de réflexion</a:t>
            </a:r>
            <a:r>
              <a:rPr lang="fr-FR" noProof="0"/>
              <a:t>. Ces axes nous on permis de définir une </a:t>
            </a:r>
            <a:r>
              <a:rPr lang="fr-FR" b="1" noProof="0"/>
              <a:t>stratégie globale </a:t>
            </a:r>
            <a:r>
              <a:rPr lang="fr-FR" noProof="0"/>
              <a:t>pour le plan d’actions avec des </a:t>
            </a:r>
            <a:r>
              <a:rPr lang="fr-FR" b="1" noProof="0"/>
              <a:t>résultats</a:t>
            </a:r>
            <a:r>
              <a:rPr lang="fr-FR" noProof="0"/>
              <a:t> à obtenir, des </a:t>
            </a:r>
            <a:r>
              <a:rPr lang="fr-FR" b="1" noProof="0"/>
              <a:t>parties prenantes</a:t>
            </a:r>
            <a:r>
              <a:rPr lang="fr-FR" noProof="0"/>
              <a:t> à considérer et des </a:t>
            </a:r>
            <a:r>
              <a:rPr lang="fr-FR" b="1" noProof="0"/>
              <a:t>projets</a:t>
            </a:r>
            <a:r>
              <a:rPr lang="fr-FR" noProof="0"/>
              <a:t>, ainsi que des </a:t>
            </a:r>
            <a:r>
              <a:rPr lang="fr-FR" b="1" noProof="0"/>
              <a:t>actions</a:t>
            </a:r>
            <a:r>
              <a:rPr lang="fr-FR" noProof="0"/>
              <a:t> pour </a:t>
            </a:r>
            <a:r>
              <a:rPr lang="fr-FR" b="1" noProof="0"/>
              <a:t>opérationnaliser la stratégie</a:t>
            </a:r>
            <a:r>
              <a:rPr lang="fr-FR" noProof="0"/>
              <a:t>.</a:t>
            </a:r>
          </a:p>
          <a:p>
            <a:pPr marL="0" indent="0" algn="just">
              <a:lnSpc>
                <a:spcPct val="100000"/>
              </a:lnSpc>
              <a:spcBef>
                <a:spcPts val="300"/>
              </a:spcBef>
              <a:spcAft>
                <a:spcPts val="300"/>
              </a:spcAft>
              <a:buNone/>
            </a:pPr>
            <a:r>
              <a:rPr lang="fr-FR" noProof="0"/>
              <a:t>L’ensemble de ces éléments ont été transposé sous forme de </a:t>
            </a:r>
            <a:r>
              <a:rPr lang="fr-FR" b="1" noProof="0"/>
              <a:t>carte stratégique </a:t>
            </a:r>
            <a:r>
              <a:rPr lang="fr-FR" noProof="0"/>
              <a:t>qui permet de raconter l’histoire de la stratégie sous forme graphique.</a:t>
            </a:r>
          </a:p>
        </p:txBody>
      </p:sp>
      <p:sp>
        <p:nvSpPr>
          <p:cNvPr id="8" name="Rectangle 4">
            <a:extLst>
              <a:ext uri="{FF2B5EF4-FFF2-40B4-BE49-F238E27FC236}">
                <a16:creationId xmlns:a16="http://schemas.microsoft.com/office/drawing/2014/main" id="{99F94F39-8889-7E5C-50AA-45F47E77E316}"/>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Carte stratégique</a:t>
            </a:r>
          </a:p>
        </p:txBody>
      </p:sp>
      <p:pic>
        <p:nvPicPr>
          <p:cNvPr id="3" name="Picture 2">
            <a:extLst>
              <a:ext uri="{FF2B5EF4-FFF2-40B4-BE49-F238E27FC236}">
                <a16:creationId xmlns:a16="http://schemas.microsoft.com/office/drawing/2014/main" id="{B0CCBE2D-2443-D21B-8C03-8C119936DE4A}"/>
              </a:ext>
            </a:extLst>
          </p:cNvPr>
          <p:cNvPicPr>
            <a:picLocks noChangeAspect="1"/>
          </p:cNvPicPr>
          <p:nvPr/>
        </p:nvPicPr>
        <p:blipFill>
          <a:blip r:embed="rId2"/>
          <a:stretch>
            <a:fillRect/>
          </a:stretch>
        </p:blipFill>
        <p:spPr>
          <a:xfrm>
            <a:off x="576498" y="3283527"/>
            <a:ext cx="3263040" cy="2074299"/>
          </a:xfrm>
          <a:prstGeom prst="rect">
            <a:avLst/>
          </a:prstGeom>
        </p:spPr>
      </p:pic>
      <p:sp>
        <p:nvSpPr>
          <p:cNvPr id="5" name="Text Box 85">
            <a:extLst>
              <a:ext uri="{FF2B5EF4-FFF2-40B4-BE49-F238E27FC236}">
                <a16:creationId xmlns:a16="http://schemas.microsoft.com/office/drawing/2014/main" id="{34B246C3-CE00-5167-9C8D-6FE51812411F}"/>
              </a:ext>
            </a:extLst>
          </p:cNvPr>
          <p:cNvSpPr txBox="1">
            <a:spLocks noChangeArrowheads="1"/>
          </p:cNvSpPr>
          <p:nvPr/>
        </p:nvSpPr>
        <p:spPr bwMode="auto">
          <a:xfrm>
            <a:off x="4117932" y="3246723"/>
            <a:ext cx="2795588" cy="504000"/>
          </a:xfrm>
          <a:prstGeom prst="rect">
            <a:avLst/>
          </a:prstGeom>
          <a:noFill/>
          <a:ln>
            <a:solidFill>
              <a:schemeClr val="tx1"/>
            </a:solidFill>
          </a:ln>
        </p:spPr>
        <p:txBody>
          <a:bodyPr lIns="90000" tIns="46800" rIns="90000" bIns="46800" anchor="ct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eaLnBrk="0" fontAlgn="base" hangingPunct="0">
              <a:lnSpc>
                <a:spcPct val="90000"/>
              </a:lnSpc>
              <a:spcBef>
                <a:spcPct val="0"/>
              </a:spcBef>
              <a:spcAft>
                <a:spcPct val="0"/>
              </a:spcAft>
              <a:defRPr sz="1200" b="1">
                <a:solidFill>
                  <a:schemeClr val="tx1"/>
                </a:solidFill>
                <a:latin typeface="Verdana" pitchFamily="34" charset="0"/>
              </a:defRPr>
            </a:lvl6pPr>
            <a:lvl7pPr marL="2971800" indent="-228600" eaLnBrk="0" fontAlgn="base" hangingPunct="0">
              <a:lnSpc>
                <a:spcPct val="90000"/>
              </a:lnSpc>
              <a:spcBef>
                <a:spcPct val="0"/>
              </a:spcBef>
              <a:spcAft>
                <a:spcPct val="0"/>
              </a:spcAft>
              <a:defRPr sz="1200" b="1">
                <a:solidFill>
                  <a:schemeClr val="tx1"/>
                </a:solidFill>
                <a:latin typeface="Verdana" pitchFamily="34" charset="0"/>
              </a:defRPr>
            </a:lvl7pPr>
            <a:lvl8pPr marL="3429000" indent="-228600" eaLnBrk="0" fontAlgn="base" hangingPunct="0">
              <a:lnSpc>
                <a:spcPct val="90000"/>
              </a:lnSpc>
              <a:spcBef>
                <a:spcPct val="0"/>
              </a:spcBef>
              <a:spcAft>
                <a:spcPct val="0"/>
              </a:spcAft>
              <a:defRPr sz="1200" b="1">
                <a:solidFill>
                  <a:schemeClr val="tx1"/>
                </a:solidFill>
                <a:latin typeface="Verdana" pitchFamily="34" charset="0"/>
              </a:defRPr>
            </a:lvl8pPr>
            <a:lvl9pPr marL="3886200" indent="-228600" eaLnBrk="0" fontAlgn="base" hangingPunct="0">
              <a:lnSpc>
                <a:spcPct val="90000"/>
              </a:lnSpc>
              <a:spcBef>
                <a:spcPct val="0"/>
              </a:spcBef>
              <a:spcAft>
                <a:spcPct val="0"/>
              </a:spcAft>
              <a:defRPr sz="1200" b="1">
                <a:solidFill>
                  <a:schemeClr val="tx1"/>
                </a:solidFill>
                <a:latin typeface="Verdana" pitchFamily="34" charset="0"/>
              </a:defRPr>
            </a:lvl9pPr>
          </a:lstStyle>
          <a:p>
            <a:pPr marL="0" marR="0" lvl="0" indent="0" algn="ctr" defTabSz="914400" eaLnBrk="0" fontAlgn="base" latinLnBrk="0" hangingPunct="0">
              <a:lnSpc>
                <a:spcPct val="90000"/>
              </a:lnSpc>
              <a:spcBef>
                <a:spcPct val="50000"/>
              </a:spcBef>
              <a:spcAft>
                <a:spcPct val="0"/>
              </a:spcAft>
              <a:buClrTx/>
              <a:buSzTx/>
              <a:buFontTx/>
              <a:buNone/>
              <a:tabLst/>
              <a:defRPr/>
            </a:pPr>
            <a:r>
              <a:rPr kumimoji="0" lang="fr-FR" sz="1400" b="0" i="1" u="none" strike="noStrike" kern="0" cap="none" spc="0" normalizeH="0" baseline="0" noProof="0">
                <a:ln>
                  <a:noFill/>
                </a:ln>
                <a:solidFill>
                  <a:srgbClr val="000000"/>
                </a:solidFill>
                <a:effectLst/>
                <a:uLnTx/>
                <a:uFillTx/>
                <a:latin typeface="+mn-lt"/>
              </a:rPr>
              <a:t>Quels sont les </a:t>
            </a:r>
            <a:r>
              <a:rPr kumimoji="0" lang="fr-FR" sz="1400" b="1" i="1" u="none" strike="noStrike" kern="0" cap="none" spc="0" normalizeH="0" baseline="0" noProof="0">
                <a:ln>
                  <a:noFill/>
                </a:ln>
                <a:solidFill>
                  <a:srgbClr val="000000"/>
                </a:solidFill>
                <a:effectLst/>
                <a:uLnTx/>
                <a:uFillTx/>
                <a:latin typeface="+mn-lt"/>
              </a:rPr>
              <a:t>résultats</a:t>
            </a:r>
            <a:r>
              <a:rPr kumimoji="0" lang="fr-FR" sz="1400" b="1" i="1" u="none" strike="noStrike" kern="0" cap="none" spc="0" normalizeH="0" baseline="0" noProof="0">
                <a:ln>
                  <a:noFill/>
                </a:ln>
                <a:solidFill>
                  <a:srgbClr val="80234A"/>
                </a:solidFill>
                <a:effectLst/>
                <a:uLnTx/>
                <a:uFillTx/>
                <a:latin typeface="+mn-lt"/>
              </a:rPr>
              <a:t> </a:t>
            </a:r>
            <a:r>
              <a:rPr kumimoji="0" lang="fr-FR" sz="1400" b="0" i="1" u="none" strike="noStrike" kern="0" cap="none" spc="0" normalizeH="0" baseline="0" noProof="0">
                <a:ln>
                  <a:noFill/>
                </a:ln>
                <a:solidFill>
                  <a:srgbClr val="000000"/>
                </a:solidFill>
                <a:effectLst/>
                <a:uLnTx/>
                <a:uFillTx/>
                <a:latin typeface="+mn-lt"/>
              </a:rPr>
              <a:t>attendus ?</a:t>
            </a:r>
          </a:p>
        </p:txBody>
      </p:sp>
      <p:sp>
        <p:nvSpPr>
          <p:cNvPr id="10" name="Rectangle 86">
            <a:extLst>
              <a:ext uri="{FF2B5EF4-FFF2-40B4-BE49-F238E27FC236}">
                <a16:creationId xmlns:a16="http://schemas.microsoft.com/office/drawing/2014/main" id="{DC6CD68F-8212-2D23-0B20-1AA3A451D46D}"/>
              </a:ext>
            </a:extLst>
          </p:cNvPr>
          <p:cNvSpPr>
            <a:spLocks noChangeArrowheads="1"/>
          </p:cNvSpPr>
          <p:nvPr/>
        </p:nvSpPr>
        <p:spPr bwMode="auto">
          <a:xfrm>
            <a:off x="4117932" y="3815366"/>
            <a:ext cx="2795588" cy="504000"/>
          </a:xfrm>
          <a:prstGeom prst="rect">
            <a:avLst/>
          </a:prstGeom>
          <a:noFill/>
          <a:ln>
            <a:solidFill>
              <a:schemeClr val="tx1"/>
            </a:solidFill>
          </a:ln>
        </p:spPr>
        <p:txBody>
          <a:bodyPr lIns="90000" tIns="46800" rIns="90000" bIns="46800" anchor="ctr"/>
          <a:lstStyle/>
          <a:p>
            <a:pPr marL="0" marR="0" lvl="0" indent="0" algn="ctr" defTabSz="914400" eaLnBrk="0" fontAlgn="base" latinLnBrk="0" hangingPunct="0">
              <a:lnSpc>
                <a:spcPct val="90000"/>
              </a:lnSpc>
              <a:spcBef>
                <a:spcPct val="50000"/>
              </a:spcBef>
              <a:spcAft>
                <a:spcPct val="0"/>
              </a:spcAft>
              <a:buClrTx/>
              <a:buSzTx/>
              <a:buFontTx/>
              <a:buNone/>
              <a:tabLst/>
              <a:defRPr/>
            </a:pPr>
            <a:r>
              <a:rPr kumimoji="0" lang="fr-FR" sz="1400" b="0" i="1" u="none" strike="noStrike" kern="0" cap="none" spc="0" normalizeH="0" baseline="0" noProof="0">
                <a:ln>
                  <a:noFill/>
                </a:ln>
                <a:solidFill>
                  <a:srgbClr val="000000"/>
                </a:solidFill>
                <a:effectLst/>
                <a:uLnTx/>
                <a:uFillTx/>
                <a:latin typeface="+mn-lt"/>
              </a:rPr>
              <a:t>Quelles sont les </a:t>
            </a:r>
            <a:r>
              <a:rPr kumimoji="0" lang="fr-FR" sz="1400" i="1" u="none" strike="noStrike" kern="0" cap="none" spc="0" normalizeH="0" baseline="0" noProof="0">
                <a:ln>
                  <a:noFill/>
                </a:ln>
                <a:solidFill>
                  <a:srgbClr val="000000"/>
                </a:solidFill>
                <a:effectLst/>
                <a:uLnTx/>
                <a:uFillTx/>
                <a:latin typeface="+mn-lt"/>
              </a:rPr>
              <a:t>attentes/b</a:t>
            </a:r>
            <a:r>
              <a:rPr kumimoji="0" lang="fr-FR" sz="1400" b="1" i="1" u="none" strike="noStrike" kern="0" cap="none" spc="0" normalizeH="0" baseline="0" noProof="0">
                <a:ln>
                  <a:noFill/>
                </a:ln>
                <a:solidFill>
                  <a:srgbClr val="000000"/>
                </a:solidFill>
                <a:effectLst/>
                <a:uLnTx/>
                <a:uFillTx/>
                <a:latin typeface="+mn-lt"/>
              </a:rPr>
              <a:t>esoins de nos parties prenantes</a:t>
            </a:r>
            <a:r>
              <a:rPr kumimoji="0" lang="fr-FR" sz="1400" b="0" i="1" u="none" strike="noStrike" kern="0" cap="none" spc="0" normalizeH="0" baseline="0" noProof="0">
                <a:ln>
                  <a:noFill/>
                </a:ln>
                <a:solidFill>
                  <a:srgbClr val="000000"/>
                </a:solidFill>
                <a:effectLst/>
                <a:uLnTx/>
                <a:uFillTx/>
                <a:latin typeface="+mn-lt"/>
              </a:rPr>
              <a:t>?</a:t>
            </a:r>
          </a:p>
        </p:txBody>
      </p:sp>
      <p:sp>
        <p:nvSpPr>
          <p:cNvPr id="13" name="Rectangle 87">
            <a:extLst>
              <a:ext uri="{FF2B5EF4-FFF2-40B4-BE49-F238E27FC236}">
                <a16:creationId xmlns:a16="http://schemas.microsoft.com/office/drawing/2014/main" id="{606E03D1-D175-54A3-F339-331657714145}"/>
              </a:ext>
            </a:extLst>
          </p:cNvPr>
          <p:cNvSpPr>
            <a:spLocks noChangeArrowheads="1"/>
          </p:cNvSpPr>
          <p:nvPr/>
        </p:nvSpPr>
        <p:spPr bwMode="auto">
          <a:xfrm>
            <a:off x="4123255" y="4386512"/>
            <a:ext cx="2795588" cy="504000"/>
          </a:xfrm>
          <a:prstGeom prst="rect">
            <a:avLst/>
          </a:prstGeom>
          <a:noFill/>
          <a:ln>
            <a:solidFill>
              <a:schemeClr val="tx1"/>
            </a:solidFill>
          </a:ln>
        </p:spPr>
        <p:txBody>
          <a:bodyPr lIns="90000" tIns="46800" rIns="90000" bIns="46800" anchor="ctr"/>
          <a:lstStyle/>
          <a:p>
            <a:pPr marL="0" marR="0" lvl="0" indent="0" algn="ctr" defTabSz="914400" eaLnBrk="0" fontAlgn="base" latinLnBrk="0" hangingPunct="0">
              <a:lnSpc>
                <a:spcPct val="90000"/>
              </a:lnSpc>
              <a:spcBef>
                <a:spcPct val="50000"/>
              </a:spcBef>
              <a:spcAft>
                <a:spcPct val="0"/>
              </a:spcAft>
              <a:buClrTx/>
              <a:buSzTx/>
              <a:buFontTx/>
              <a:buNone/>
              <a:tabLst/>
              <a:defRPr/>
            </a:pPr>
            <a:r>
              <a:rPr kumimoji="0" lang="fr-FR" sz="1400" b="0" i="1" u="none" strike="noStrike" kern="0" cap="none" spc="0" normalizeH="0" baseline="0" noProof="0">
                <a:ln>
                  <a:noFill/>
                </a:ln>
                <a:solidFill>
                  <a:srgbClr val="000000"/>
                </a:solidFill>
                <a:effectLst/>
                <a:uLnTx/>
                <a:uFillTx/>
                <a:latin typeface="+mn-lt"/>
              </a:rPr>
              <a:t>Quels sont les </a:t>
            </a:r>
            <a:r>
              <a:rPr kumimoji="0" lang="fr-FR" sz="1400" b="1" i="1" u="none" strike="noStrike" kern="0" cap="none" spc="0" normalizeH="0" baseline="0" noProof="0">
                <a:ln>
                  <a:noFill/>
                </a:ln>
                <a:solidFill>
                  <a:srgbClr val="000000"/>
                </a:solidFill>
                <a:effectLst/>
                <a:uLnTx/>
                <a:uFillTx/>
                <a:latin typeface="+mn-lt"/>
              </a:rPr>
              <a:t>processus</a:t>
            </a:r>
            <a:r>
              <a:rPr kumimoji="0" lang="fr-FR" sz="1400" i="1" u="none" strike="noStrike" kern="0" cap="none" spc="0" normalizeH="0" baseline="0" noProof="0">
                <a:ln>
                  <a:noFill/>
                </a:ln>
                <a:solidFill>
                  <a:srgbClr val="000000"/>
                </a:solidFill>
                <a:effectLst/>
                <a:uLnTx/>
                <a:uFillTx/>
                <a:latin typeface="+mn-lt"/>
              </a:rPr>
              <a:t> internes</a:t>
            </a:r>
            <a:r>
              <a:rPr kumimoji="0" lang="fr-FR" sz="1400" b="0" i="1" u="none" strike="noStrike" kern="0" cap="none" spc="0" normalizeH="0" baseline="0" noProof="0">
                <a:ln>
                  <a:noFill/>
                </a:ln>
                <a:solidFill>
                  <a:srgbClr val="000000"/>
                </a:solidFill>
                <a:effectLst/>
                <a:uLnTx/>
                <a:uFillTx/>
                <a:latin typeface="+mn-lt"/>
              </a:rPr>
              <a:t> dans lesquels nous devons exceller ?</a:t>
            </a:r>
          </a:p>
        </p:txBody>
      </p:sp>
      <p:sp>
        <p:nvSpPr>
          <p:cNvPr id="14" name="Rectangle 88">
            <a:extLst>
              <a:ext uri="{FF2B5EF4-FFF2-40B4-BE49-F238E27FC236}">
                <a16:creationId xmlns:a16="http://schemas.microsoft.com/office/drawing/2014/main" id="{07ACEDC8-42B2-2350-3DF5-806EA4225684}"/>
              </a:ext>
            </a:extLst>
          </p:cNvPr>
          <p:cNvSpPr>
            <a:spLocks noChangeArrowheads="1"/>
          </p:cNvSpPr>
          <p:nvPr/>
        </p:nvSpPr>
        <p:spPr bwMode="auto">
          <a:xfrm>
            <a:off x="4123255" y="4955155"/>
            <a:ext cx="2795588" cy="504000"/>
          </a:xfrm>
          <a:prstGeom prst="rect">
            <a:avLst/>
          </a:prstGeom>
          <a:noFill/>
          <a:ln>
            <a:solidFill>
              <a:schemeClr val="tx1"/>
            </a:solidFill>
          </a:ln>
        </p:spPr>
        <p:txBody>
          <a:bodyPr lIns="90000" tIns="46800" rIns="90000" bIns="46800" anchor="ctr"/>
          <a:lstStyle/>
          <a:p>
            <a:pPr marL="0" marR="0" lvl="0" indent="0" algn="ctr" defTabSz="914400" eaLnBrk="0" fontAlgn="base" latinLnBrk="0" hangingPunct="0">
              <a:lnSpc>
                <a:spcPct val="90000"/>
              </a:lnSpc>
              <a:spcBef>
                <a:spcPct val="50000"/>
              </a:spcBef>
              <a:spcAft>
                <a:spcPct val="0"/>
              </a:spcAft>
              <a:buClrTx/>
              <a:buSzTx/>
              <a:buFontTx/>
              <a:buNone/>
              <a:tabLst/>
              <a:defRPr/>
            </a:pPr>
            <a:r>
              <a:rPr kumimoji="0" lang="fr-FR" sz="1400" b="0" i="1" u="none" strike="noStrike" kern="0" cap="none" spc="0" normalizeH="0" baseline="0" noProof="0">
                <a:ln>
                  <a:noFill/>
                </a:ln>
                <a:solidFill>
                  <a:srgbClr val="000000"/>
                </a:solidFill>
                <a:effectLst/>
                <a:uLnTx/>
                <a:uFillTx/>
                <a:latin typeface="+mn-lt"/>
              </a:rPr>
              <a:t>Quels sont les </a:t>
            </a:r>
            <a:r>
              <a:rPr kumimoji="0" lang="fr-FR" sz="1400" i="1" u="none" strike="noStrike" kern="0" cap="none" spc="0" normalizeH="0" baseline="0" noProof="0">
                <a:ln>
                  <a:noFill/>
                </a:ln>
                <a:solidFill>
                  <a:srgbClr val="000000"/>
                </a:solidFill>
                <a:effectLst/>
                <a:uLnTx/>
                <a:uFillTx/>
                <a:latin typeface="+mn-lt"/>
              </a:rPr>
              <a:t>axes critiques </a:t>
            </a:r>
            <a:r>
              <a:rPr kumimoji="0" lang="fr-FR" sz="1400" b="0" i="1" u="none" strike="noStrike" kern="0" cap="none" spc="0" normalizeH="0" baseline="0" noProof="0">
                <a:ln>
                  <a:noFill/>
                </a:ln>
                <a:solidFill>
                  <a:srgbClr val="000000"/>
                </a:solidFill>
                <a:effectLst/>
                <a:uLnTx/>
                <a:uFillTx/>
                <a:latin typeface="+mn-lt"/>
              </a:rPr>
              <a:t>qui dépendent de </a:t>
            </a:r>
            <a:r>
              <a:rPr kumimoji="0" lang="fr-FR" sz="1400" i="1" u="none" strike="noStrike" kern="0" cap="none" spc="0" normalizeH="0" baseline="0" noProof="0">
                <a:ln>
                  <a:noFill/>
                </a:ln>
                <a:solidFill>
                  <a:srgbClr val="000000"/>
                </a:solidFill>
                <a:effectLst/>
                <a:uLnTx/>
                <a:uFillTx/>
                <a:latin typeface="+mn-lt"/>
              </a:rPr>
              <a:t>facteurs externes </a:t>
            </a:r>
            <a:r>
              <a:rPr kumimoji="0" lang="fr-FR" sz="1400" b="0" i="1" u="none" strike="noStrike" kern="0" cap="none" spc="0" normalizeH="0" baseline="0" noProof="0">
                <a:ln>
                  <a:noFill/>
                </a:ln>
                <a:solidFill>
                  <a:srgbClr val="000000"/>
                </a:solidFill>
                <a:effectLst/>
                <a:uLnTx/>
                <a:uFillTx/>
                <a:latin typeface="+mn-lt"/>
              </a:rPr>
              <a:t>?</a:t>
            </a:r>
          </a:p>
        </p:txBody>
      </p:sp>
      <p:sp>
        <p:nvSpPr>
          <p:cNvPr id="15" name="Text Box 94">
            <a:extLst>
              <a:ext uri="{FF2B5EF4-FFF2-40B4-BE49-F238E27FC236}">
                <a16:creationId xmlns:a16="http://schemas.microsoft.com/office/drawing/2014/main" id="{73B29FA6-BEED-91E7-0E78-6B8F13759B26}"/>
              </a:ext>
            </a:extLst>
          </p:cNvPr>
          <p:cNvSpPr txBox="1">
            <a:spLocks noChangeArrowheads="1"/>
          </p:cNvSpPr>
          <p:nvPr/>
        </p:nvSpPr>
        <p:spPr bwMode="auto">
          <a:xfrm>
            <a:off x="7651296" y="3248727"/>
            <a:ext cx="1692000" cy="504000"/>
          </a:xfrm>
          <a:prstGeom prst="rect">
            <a:avLst/>
          </a:prstGeom>
          <a:solidFill>
            <a:schemeClr val="accent1">
              <a:lumMod val="20000"/>
              <a:lumOff val="80000"/>
            </a:schemeClr>
          </a:solidFill>
          <a:ln>
            <a:noFill/>
          </a:ln>
        </p:spPr>
        <p:txBody>
          <a:bodyPr wrap="square" lIns="90000" tIns="46800" rIns="90000" bIns="46800" anchor="ctr">
            <a:no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eaLnBrk="0" fontAlgn="base" hangingPunct="0">
              <a:lnSpc>
                <a:spcPct val="90000"/>
              </a:lnSpc>
              <a:spcBef>
                <a:spcPct val="0"/>
              </a:spcBef>
              <a:spcAft>
                <a:spcPct val="0"/>
              </a:spcAft>
              <a:defRPr sz="1200" b="1">
                <a:solidFill>
                  <a:schemeClr val="tx1"/>
                </a:solidFill>
                <a:latin typeface="Verdana" pitchFamily="34" charset="0"/>
              </a:defRPr>
            </a:lvl6pPr>
            <a:lvl7pPr marL="2971800" indent="-228600" eaLnBrk="0" fontAlgn="base" hangingPunct="0">
              <a:lnSpc>
                <a:spcPct val="90000"/>
              </a:lnSpc>
              <a:spcBef>
                <a:spcPct val="0"/>
              </a:spcBef>
              <a:spcAft>
                <a:spcPct val="0"/>
              </a:spcAft>
              <a:defRPr sz="1200" b="1">
                <a:solidFill>
                  <a:schemeClr val="tx1"/>
                </a:solidFill>
                <a:latin typeface="Verdana" pitchFamily="34" charset="0"/>
              </a:defRPr>
            </a:lvl7pPr>
            <a:lvl8pPr marL="3429000" indent="-228600" eaLnBrk="0" fontAlgn="base" hangingPunct="0">
              <a:lnSpc>
                <a:spcPct val="90000"/>
              </a:lnSpc>
              <a:spcBef>
                <a:spcPct val="0"/>
              </a:spcBef>
              <a:spcAft>
                <a:spcPct val="0"/>
              </a:spcAft>
              <a:defRPr sz="1200" b="1">
                <a:solidFill>
                  <a:schemeClr val="tx1"/>
                </a:solidFill>
                <a:latin typeface="Verdana" pitchFamily="34" charset="0"/>
              </a:defRPr>
            </a:lvl8pPr>
            <a:lvl9pPr marL="3886200" indent="-228600" eaLnBrk="0" fontAlgn="base" hangingPunct="0">
              <a:lnSpc>
                <a:spcPct val="90000"/>
              </a:lnSpc>
              <a:spcBef>
                <a:spcPct val="0"/>
              </a:spcBef>
              <a:spcAft>
                <a:spcPct val="0"/>
              </a:spcAft>
              <a:defRPr sz="1200" b="1">
                <a:solidFill>
                  <a:schemeClr val="tx1"/>
                </a:solidFill>
                <a:latin typeface="Verdana" pitchFamily="34" charset="0"/>
              </a:defRPr>
            </a:lvl9pPr>
          </a:lstStyle>
          <a:p>
            <a:pPr algn="ctr" defTabSz="914400" eaLnBrk="0" fontAlgn="base" hangingPunct="0">
              <a:lnSpc>
                <a:spcPct val="90000"/>
              </a:lnSpc>
              <a:spcBef>
                <a:spcPct val="50000"/>
              </a:spcBef>
              <a:spcAft>
                <a:spcPct val="0"/>
              </a:spcAft>
            </a:pPr>
            <a:r>
              <a:rPr lang="fr-FR" sz="1400" noProof="0">
                <a:solidFill>
                  <a:sysClr val="windowText" lastClr="000000"/>
                </a:solidFill>
                <a:latin typeface="Calibri Light"/>
              </a:rPr>
              <a:t>Vision</a:t>
            </a:r>
          </a:p>
        </p:txBody>
      </p:sp>
      <p:sp>
        <p:nvSpPr>
          <p:cNvPr id="16" name="Text Box 95">
            <a:extLst>
              <a:ext uri="{FF2B5EF4-FFF2-40B4-BE49-F238E27FC236}">
                <a16:creationId xmlns:a16="http://schemas.microsoft.com/office/drawing/2014/main" id="{FA97E839-37A9-EF97-3BBA-179B598183D8}"/>
              </a:ext>
            </a:extLst>
          </p:cNvPr>
          <p:cNvSpPr txBox="1">
            <a:spLocks noChangeArrowheads="1"/>
          </p:cNvSpPr>
          <p:nvPr/>
        </p:nvSpPr>
        <p:spPr bwMode="auto">
          <a:xfrm>
            <a:off x="7651296" y="3815366"/>
            <a:ext cx="1692000" cy="504000"/>
          </a:xfrm>
          <a:prstGeom prst="rect">
            <a:avLst/>
          </a:prstGeom>
          <a:solidFill>
            <a:schemeClr val="bg2">
              <a:lumMod val="20000"/>
              <a:lumOff val="80000"/>
            </a:schemeClr>
          </a:solidFill>
          <a:ln>
            <a:noFill/>
          </a:ln>
        </p:spPr>
        <p:txBody>
          <a:bodyPr lIns="90000" tIns="46800" rIns="90000" bIns="46800" anchor="ctr">
            <a:no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eaLnBrk="0" fontAlgn="base" hangingPunct="0">
              <a:lnSpc>
                <a:spcPct val="90000"/>
              </a:lnSpc>
              <a:spcBef>
                <a:spcPct val="0"/>
              </a:spcBef>
              <a:spcAft>
                <a:spcPct val="0"/>
              </a:spcAft>
              <a:defRPr sz="1200" b="1">
                <a:solidFill>
                  <a:schemeClr val="tx1"/>
                </a:solidFill>
                <a:latin typeface="Verdana" pitchFamily="34" charset="0"/>
              </a:defRPr>
            </a:lvl6pPr>
            <a:lvl7pPr marL="2971800" indent="-228600" eaLnBrk="0" fontAlgn="base" hangingPunct="0">
              <a:lnSpc>
                <a:spcPct val="90000"/>
              </a:lnSpc>
              <a:spcBef>
                <a:spcPct val="0"/>
              </a:spcBef>
              <a:spcAft>
                <a:spcPct val="0"/>
              </a:spcAft>
              <a:defRPr sz="1200" b="1">
                <a:solidFill>
                  <a:schemeClr val="tx1"/>
                </a:solidFill>
                <a:latin typeface="Verdana" pitchFamily="34" charset="0"/>
              </a:defRPr>
            </a:lvl7pPr>
            <a:lvl8pPr marL="3429000" indent="-228600" eaLnBrk="0" fontAlgn="base" hangingPunct="0">
              <a:lnSpc>
                <a:spcPct val="90000"/>
              </a:lnSpc>
              <a:spcBef>
                <a:spcPct val="0"/>
              </a:spcBef>
              <a:spcAft>
                <a:spcPct val="0"/>
              </a:spcAft>
              <a:defRPr sz="1200" b="1">
                <a:solidFill>
                  <a:schemeClr val="tx1"/>
                </a:solidFill>
                <a:latin typeface="Verdana" pitchFamily="34" charset="0"/>
              </a:defRPr>
            </a:lvl8pPr>
            <a:lvl9pPr marL="3886200" indent="-228600" eaLnBrk="0" fontAlgn="base" hangingPunct="0">
              <a:lnSpc>
                <a:spcPct val="90000"/>
              </a:lnSpc>
              <a:spcBef>
                <a:spcPct val="0"/>
              </a:spcBef>
              <a:spcAft>
                <a:spcPct val="0"/>
              </a:spcAft>
              <a:defRPr sz="1200" b="1">
                <a:solidFill>
                  <a:schemeClr val="tx1"/>
                </a:solidFill>
                <a:latin typeface="Verdana" pitchFamily="34" charset="0"/>
              </a:defRPr>
            </a:lvl9pPr>
          </a:lstStyle>
          <a:p>
            <a:pPr algn="ctr" defTabSz="914400" eaLnBrk="0" fontAlgn="base" hangingPunct="0">
              <a:lnSpc>
                <a:spcPct val="90000"/>
              </a:lnSpc>
              <a:spcBef>
                <a:spcPct val="50000"/>
              </a:spcBef>
              <a:spcAft>
                <a:spcPct val="0"/>
              </a:spcAft>
            </a:pPr>
            <a:r>
              <a:rPr lang="fr-FR" sz="1400" i="1" noProof="0">
                <a:solidFill>
                  <a:sysClr val="windowText" lastClr="000000"/>
                </a:solidFill>
                <a:latin typeface="Calibri Light"/>
              </a:rPr>
              <a:t>Valeur ajoutée</a:t>
            </a:r>
          </a:p>
        </p:txBody>
      </p:sp>
      <p:sp>
        <p:nvSpPr>
          <p:cNvPr id="18" name="Text Box 96">
            <a:extLst>
              <a:ext uri="{FF2B5EF4-FFF2-40B4-BE49-F238E27FC236}">
                <a16:creationId xmlns:a16="http://schemas.microsoft.com/office/drawing/2014/main" id="{D4BA2303-8D10-CAC2-146E-3F4FA2EA1A0D}"/>
              </a:ext>
            </a:extLst>
          </p:cNvPr>
          <p:cNvSpPr txBox="1">
            <a:spLocks noChangeArrowheads="1"/>
          </p:cNvSpPr>
          <p:nvPr/>
        </p:nvSpPr>
        <p:spPr bwMode="auto">
          <a:xfrm>
            <a:off x="7651296" y="4381616"/>
            <a:ext cx="1692000" cy="504000"/>
          </a:xfrm>
          <a:prstGeom prst="rect">
            <a:avLst/>
          </a:prstGeom>
          <a:solidFill>
            <a:srgbClr val="D1C5A7"/>
          </a:solidFill>
          <a:ln>
            <a:noFill/>
          </a:ln>
        </p:spPr>
        <p:txBody>
          <a:bodyPr lIns="90000" tIns="46800" rIns="90000" bIns="46800" anchor="ctr">
            <a:no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eaLnBrk="0" fontAlgn="base" hangingPunct="0">
              <a:lnSpc>
                <a:spcPct val="90000"/>
              </a:lnSpc>
              <a:spcBef>
                <a:spcPct val="0"/>
              </a:spcBef>
              <a:spcAft>
                <a:spcPct val="0"/>
              </a:spcAft>
              <a:defRPr sz="1200" b="1">
                <a:solidFill>
                  <a:schemeClr val="tx1"/>
                </a:solidFill>
                <a:latin typeface="Verdana" pitchFamily="34" charset="0"/>
              </a:defRPr>
            </a:lvl6pPr>
            <a:lvl7pPr marL="2971800" indent="-228600" eaLnBrk="0" fontAlgn="base" hangingPunct="0">
              <a:lnSpc>
                <a:spcPct val="90000"/>
              </a:lnSpc>
              <a:spcBef>
                <a:spcPct val="0"/>
              </a:spcBef>
              <a:spcAft>
                <a:spcPct val="0"/>
              </a:spcAft>
              <a:defRPr sz="1200" b="1">
                <a:solidFill>
                  <a:schemeClr val="tx1"/>
                </a:solidFill>
                <a:latin typeface="Verdana" pitchFamily="34" charset="0"/>
              </a:defRPr>
            </a:lvl7pPr>
            <a:lvl8pPr marL="3429000" indent="-228600" eaLnBrk="0" fontAlgn="base" hangingPunct="0">
              <a:lnSpc>
                <a:spcPct val="90000"/>
              </a:lnSpc>
              <a:spcBef>
                <a:spcPct val="0"/>
              </a:spcBef>
              <a:spcAft>
                <a:spcPct val="0"/>
              </a:spcAft>
              <a:defRPr sz="1200" b="1">
                <a:solidFill>
                  <a:schemeClr val="tx1"/>
                </a:solidFill>
                <a:latin typeface="Verdana" pitchFamily="34" charset="0"/>
              </a:defRPr>
            </a:lvl8pPr>
            <a:lvl9pPr marL="3886200" indent="-228600" eaLnBrk="0" fontAlgn="base" hangingPunct="0">
              <a:lnSpc>
                <a:spcPct val="90000"/>
              </a:lnSpc>
              <a:spcBef>
                <a:spcPct val="0"/>
              </a:spcBef>
              <a:spcAft>
                <a:spcPct val="0"/>
              </a:spcAft>
              <a:defRPr sz="1200" b="1">
                <a:solidFill>
                  <a:schemeClr val="tx1"/>
                </a:solidFill>
                <a:latin typeface="Verdana" pitchFamily="34" charset="0"/>
              </a:defRPr>
            </a:lvl9pPr>
          </a:lstStyle>
          <a:p>
            <a:pPr algn="ctr" defTabSz="914400" eaLnBrk="0" fontAlgn="base" hangingPunct="0">
              <a:lnSpc>
                <a:spcPct val="90000"/>
              </a:lnSpc>
              <a:spcBef>
                <a:spcPct val="50000"/>
              </a:spcBef>
              <a:spcAft>
                <a:spcPct val="0"/>
              </a:spcAft>
            </a:pPr>
            <a:r>
              <a:rPr lang="fr-FR" sz="1400" i="1" noProof="0">
                <a:solidFill>
                  <a:sysClr val="windowText" lastClr="000000"/>
                </a:solidFill>
                <a:latin typeface="Calibri Light"/>
              </a:rPr>
              <a:t>Axes</a:t>
            </a:r>
            <a:br>
              <a:rPr lang="fr-FR" sz="1400" i="1" noProof="0">
                <a:solidFill>
                  <a:sysClr val="windowText" lastClr="000000"/>
                </a:solidFill>
                <a:latin typeface="Calibri Light"/>
              </a:rPr>
            </a:br>
            <a:r>
              <a:rPr lang="fr-FR" sz="1400" i="1" noProof="0">
                <a:solidFill>
                  <a:sysClr val="windowText" lastClr="000000"/>
                </a:solidFill>
                <a:latin typeface="Calibri Light"/>
              </a:rPr>
              <a:t> opérationnels</a:t>
            </a:r>
          </a:p>
        </p:txBody>
      </p:sp>
      <p:sp>
        <p:nvSpPr>
          <p:cNvPr id="19" name="AutoShape 98">
            <a:extLst>
              <a:ext uri="{FF2B5EF4-FFF2-40B4-BE49-F238E27FC236}">
                <a16:creationId xmlns:a16="http://schemas.microsoft.com/office/drawing/2014/main" id="{DA1B567B-458B-1E0C-5D95-6A08B8207810}"/>
              </a:ext>
            </a:extLst>
          </p:cNvPr>
          <p:cNvSpPr>
            <a:spLocks noChangeArrowheads="1"/>
          </p:cNvSpPr>
          <p:nvPr/>
        </p:nvSpPr>
        <p:spPr bwMode="auto">
          <a:xfrm>
            <a:off x="6999791" y="4455846"/>
            <a:ext cx="552450" cy="365332"/>
          </a:xfrm>
          <a:prstGeom prst="leftArrow">
            <a:avLst>
              <a:gd name="adj1" fmla="val 50000"/>
              <a:gd name="adj2" fmla="val 31295"/>
            </a:avLst>
          </a:prstGeom>
          <a:solidFill>
            <a:srgbClr val="FFFFFF">
              <a:lumMod val="75000"/>
            </a:srgbClr>
          </a:solidFill>
          <a:ln>
            <a:noFill/>
          </a:ln>
        </p:spPr>
        <p:txBody>
          <a:bodyPr wrap="none" lIns="90000" tIns="46800" rIns="90000" bIns="46800" anchor="ctr"/>
          <a:lstStyle/>
          <a:p>
            <a:pPr marL="0" marR="0" lvl="0" indent="0" defTabSz="914400" eaLnBrk="0" fontAlgn="base" latinLnBrk="0" hangingPunct="0">
              <a:lnSpc>
                <a:spcPct val="90000"/>
              </a:lnSpc>
              <a:spcBef>
                <a:spcPct val="0"/>
              </a:spcBef>
              <a:spcAft>
                <a:spcPct val="0"/>
              </a:spcAft>
              <a:buClrTx/>
              <a:buSzTx/>
              <a:buFontTx/>
              <a:buNone/>
              <a:tabLst/>
              <a:defRPr/>
            </a:pPr>
            <a:endParaRPr kumimoji="0" lang="fr-FR" sz="1400" b="1" i="0" u="none" strike="noStrike" kern="0" cap="none" spc="0" normalizeH="0" baseline="0" noProof="0">
              <a:ln>
                <a:noFill/>
              </a:ln>
              <a:solidFill>
                <a:srgbClr val="000000"/>
              </a:solidFill>
              <a:effectLst/>
              <a:uLnTx/>
              <a:uFillTx/>
            </a:endParaRPr>
          </a:p>
        </p:txBody>
      </p:sp>
      <p:sp>
        <p:nvSpPr>
          <p:cNvPr id="32" name="AutoShape 99">
            <a:extLst>
              <a:ext uri="{FF2B5EF4-FFF2-40B4-BE49-F238E27FC236}">
                <a16:creationId xmlns:a16="http://schemas.microsoft.com/office/drawing/2014/main" id="{429BC668-5451-D5A6-7B16-76FD5A8B81FD}"/>
              </a:ext>
            </a:extLst>
          </p:cNvPr>
          <p:cNvSpPr>
            <a:spLocks noChangeArrowheads="1"/>
          </p:cNvSpPr>
          <p:nvPr/>
        </p:nvSpPr>
        <p:spPr bwMode="auto">
          <a:xfrm>
            <a:off x="7013016" y="3849800"/>
            <a:ext cx="552450" cy="365332"/>
          </a:xfrm>
          <a:prstGeom prst="leftArrow">
            <a:avLst>
              <a:gd name="adj1" fmla="val 50000"/>
              <a:gd name="adj2" fmla="val 31295"/>
            </a:avLst>
          </a:prstGeom>
          <a:solidFill>
            <a:srgbClr val="FFFFFF">
              <a:lumMod val="75000"/>
            </a:srgbClr>
          </a:solidFill>
          <a:ln>
            <a:noFill/>
          </a:ln>
        </p:spPr>
        <p:txBody>
          <a:bodyPr wrap="none" lIns="90000" tIns="46800" rIns="90000" bIns="46800" anchor="ctr"/>
          <a:lstStyle/>
          <a:p>
            <a:pPr marL="0" marR="0" lvl="0" indent="0" defTabSz="914400" eaLnBrk="0" fontAlgn="base" latinLnBrk="0" hangingPunct="0">
              <a:lnSpc>
                <a:spcPct val="90000"/>
              </a:lnSpc>
              <a:spcBef>
                <a:spcPct val="0"/>
              </a:spcBef>
              <a:spcAft>
                <a:spcPct val="0"/>
              </a:spcAft>
              <a:buClrTx/>
              <a:buSzTx/>
              <a:buFontTx/>
              <a:buNone/>
              <a:tabLst/>
              <a:defRPr/>
            </a:pPr>
            <a:endParaRPr kumimoji="0" lang="fr-FR" sz="1400" b="1" i="0" u="none" strike="noStrike" kern="0" cap="none" spc="0" normalizeH="0" baseline="0" noProof="0">
              <a:ln>
                <a:noFill/>
              </a:ln>
              <a:solidFill>
                <a:srgbClr val="000000"/>
              </a:solidFill>
              <a:effectLst/>
              <a:uLnTx/>
              <a:uFillTx/>
            </a:endParaRPr>
          </a:p>
        </p:txBody>
      </p:sp>
      <p:sp>
        <p:nvSpPr>
          <p:cNvPr id="33" name="AutoShape 100">
            <a:extLst>
              <a:ext uri="{FF2B5EF4-FFF2-40B4-BE49-F238E27FC236}">
                <a16:creationId xmlns:a16="http://schemas.microsoft.com/office/drawing/2014/main" id="{4496B5F6-C57C-419E-7CF6-C18AAA04AFEA}"/>
              </a:ext>
            </a:extLst>
          </p:cNvPr>
          <p:cNvSpPr>
            <a:spLocks noChangeArrowheads="1"/>
          </p:cNvSpPr>
          <p:nvPr/>
        </p:nvSpPr>
        <p:spPr bwMode="auto">
          <a:xfrm>
            <a:off x="6999791" y="3316057"/>
            <a:ext cx="552450" cy="365332"/>
          </a:xfrm>
          <a:prstGeom prst="leftArrow">
            <a:avLst>
              <a:gd name="adj1" fmla="val 50000"/>
              <a:gd name="adj2" fmla="val 31295"/>
            </a:avLst>
          </a:prstGeom>
          <a:solidFill>
            <a:srgbClr val="FFFFFF">
              <a:lumMod val="75000"/>
            </a:srgbClr>
          </a:solidFill>
          <a:ln>
            <a:noFill/>
          </a:ln>
        </p:spPr>
        <p:txBody>
          <a:bodyPr wrap="none" lIns="90000" tIns="46800" rIns="90000" bIns="46800" anchor="ctr"/>
          <a:lstStyle/>
          <a:p>
            <a:pPr marL="0" marR="0" lvl="0" indent="0" defTabSz="914400" eaLnBrk="0" fontAlgn="base" latinLnBrk="0" hangingPunct="0">
              <a:lnSpc>
                <a:spcPct val="90000"/>
              </a:lnSpc>
              <a:spcBef>
                <a:spcPct val="0"/>
              </a:spcBef>
              <a:spcAft>
                <a:spcPct val="0"/>
              </a:spcAft>
              <a:buClrTx/>
              <a:buSzTx/>
              <a:buFontTx/>
              <a:buNone/>
              <a:tabLst/>
              <a:defRPr/>
            </a:pPr>
            <a:endParaRPr kumimoji="0" lang="fr-FR" sz="1400" b="1" i="0" u="none" strike="noStrike" kern="0" cap="none" spc="0" normalizeH="0" baseline="0" noProof="0">
              <a:ln>
                <a:noFill/>
              </a:ln>
              <a:solidFill>
                <a:srgbClr val="000000"/>
              </a:solidFill>
              <a:effectLst/>
              <a:uLnTx/>
              <a:uFillTx/>
            </a:endParaRPr>
          </a:p>
        </p:txBody>
      </p:sp>
      <p:sp>
        <p:nvSpPr>
          <p:cNvPr id="34" name="Text Box 96">
            <a:extLst>
              <a:ext uri="{FF2B5EF4-FFF2-40B4-BE49-F238E27FC236}">
                <a16:creationId xmlns:a16="http://schemas.microsoft.com/office/drawing/2014/main" id="{8E51F954-BEA2-45F9-4D7B-5F8C461529F8}"/>
              </a:ext>
            </a:extLst>
          </p:cNvPr>
          <p:cNvSpPr txBox="1">
            <a:spLocks noChangeArrowheads="1"/>
          </p:cNvSpPr>
          <p:nvPr/>
        </p:nvSpPr>
        <p:spPr bwMode="auto">
          <a:xfrm>
            <a:off x="7651296" y="4952773"/>
            <a:ext cx="1692000" cy="504000"/>
          </a:xfrm>
          <a:prstGeom prst="rect">
            <a:avLst/>
          </a:prstGeom>
          <a:solidFill>
            <a:srgbClr val="A2D2EC"/>
          </a:solidFill>
          <a:ln>
            <a:noFill/>
          </a:ln>
        </p:spPr>
        <p:txBody>
          <a:bodyPr lIns="90000" tIns="46800" rIns="90000" bIns="46800" anchor="ctr">
            <a:noAutofit/>
          </a:bodyPr>
          <a:lstStyle>
            <a:lvl1pPr>
              <a:defRPr sz="1200" b="1">
                <a:solidFill>
                  <a:schemeClr val="tx1"/>
                </a:solidFill>
                <a:latin typeface="Verdana" pitchFamily="34" charset="0"/>
              </a:defRPr>
            </a:lvl1pPr>
            <a:lvl2pPr marL="742950" indent="-285750">
              <a:defRPr sz="1200" b="1">
                <a:solidFill>
                  <a:schemeClr val="tx1"/>
                </a:solidFill>
                <a:latin typeface="Verdana" pitchFamily="34" charset="0"/>
              </a:defRPr>
            </a:lvl2pPr>
            <a:lvl3pPr marL="1143000" indent="-228600">
              <a:defRPr sz="1200" b="1">
                <a:solidFill>
                  <a:schemeClr val="tx1"/>
                </a:solidFill>
                <a:latin typeface="Verdana" pitchFamily="34" charset="0"/>
              </a:defRPr>
            </a:lvl3pPr>
            <a:lvl4pPr marL="1600200" indent="-228600">
              <a:defRPr sz="1200" b="1">
                <a:solidFill>
                  <a:schemeClr val="tx1"/>
                </a:solidFill>
                <a:latin typeface="Verdana" pitchFamily="34" charset="0"/>
              </a:defRPr>
            </a:lvl4pPr>
            <a:lvl5pPr marL="2057400" indent="-228600">
              <a:defRPr sz="1200" b="1">
                <a:solidFill>
                  <a:schemeClr val="tx1"/>
                </a:solidFill>
                <a:latin typeface="Verdana" pitchFamily="34" charset="0"/>
              </a:defRPr>
            </a:lvl5pPr>
            <a:lvl6pPr marL="2514600" indent="-228600" eaLnBrk="0" fontAlgn="base" hangingPunct="0">
              <a:lnSpc>
                <a:spcPct val="90000"/>
              </a:lnSpc>
              <a:spcBef>
                <a:spcPct val="0"/>
              </a:spcBef>
              <a:spcAft>
                <a:spcPct val="0"/>
              </a:spcAft>
              <a:defRPr sz="1200" b="1">
                <a:solidFill>
                  <a:schemeClr val="tx1"/>
                </a:solidFill>
                <a:latin typeface="Verdana" pitchFamily="34" charset="0"/>
              </a:defRPr>
            </a:lvl6pPr>
            <a:lvl7pPr marL="2971800" indent="-228600" eaLnBrk="0" fontAlgn="base" hangingPunct="0">
              <a:lnSpc>
                <a:spcPct val="90000"/>
              </a:lnSpc>
              <a:spcBef>
                <a:spcPct val="0"/>
              </a:spcBef>
              <a:spcAft>
                <a:spcPct val="0"/>
              </a:spcAft>
              <a:defRPr sz="1200" b="1">
                <a:solidFill>
                  <a:schemeClr val="tx1"/>
                </a:solidFill>
                <a:latin typeface="Verdana" pitchFamily="34" charset="0"/>
              </a:defRPr>
            </a:lvl7pPr>
            <a:lvl8pPr marL="3429000" indent="-228600" eaLnBrk="0" fontAlgn="base" hangingPunct="0">
              <a:lnSpc>
                <a:spcPct val="90000"/>
              </a:lnSpc>
              <a:spcBef>
                <a:spcPct val="0"/>
              </a:spcBef>
              <a:spcAft>
                <a:spcPct val="0"/>
              </a:spcAft>
              <a:defRPr sz="1200" b="1">
                <a:solidFill>
                  <a:schemeClr val="tx1"/>
                </a:solidFill>
                <a:latin typeface="Verdana" pitchFamily="34" charset="0"/>
              </a:defRPr>
            </a:lvl8pPr>
            <a:lvl9pPr marL="3886200" indent="-228600" eaLnBrk="0" fontAlgn="base" hangingPunct="0">
              <a:lnSpc>
                <a:spcPct val="90000"/>
              </a:lnSpc>
              <a:spcBef>
                <a:spcPct val="0"/>
              </a:spcBef>
              <a:spcAft>
                <a:spcPct val="0"/>
              </a:spcAft>
              <a:defRPr sz="1200" b="1">
                <a:solidFill>
                  <a:schemeClr val="tx1"/>
                </a:solidFill>
                <a:latin typeface="Verdana" pitchFamily="34" charset="0"/>
              </a:defRPr>
            </a:lvl9pPr>
          </a:lstStyle>
          <a:p>
            <a:pPr algn="ctr" defTabSz="914400" eaLnBrk="0" fontAlgn="base" hangingPunct="0">
              <a:lnSpc>
                <a:spcPct val="90000"/>
              </a:lnSpc>
              <a:spcBef>
                <a:spcPct val="50000"/>
              </a:spcBef>
              <a:spcAft>
                <a:spcPct val="0"/>
              </a:spcAft>
            </a:pPr>
            <a:r>
              <a:rPr lang="fr-FR" sz="1400" i="1" noProof="0">
                <a:solidFill>
                  <a:sysClr val="windowText" lastClr="000000"/>
                </a:solidFill>
                <a:latin typeface="Calibri Light"/>
              </a:rPr>
              <a:t>Axes </a:t>
            </a:r>
            <a:br>
              <a:rPr lang="fr-FR" sz="1400" i="1" noProof="0">
                <a:solidFill>
                  <a:sysClr val="windowText" lastClr="000000"/>
                </a:solidFill>
                <a:latin typeface="Calibri Light"/>
              </a:rPr>
            </a:br>
            <a:r>
              <a:rPr lang="fr-FR" sz="1400" i="1" noProof="0">
                <a:solidFill>
                  <a:sysClr val="windowText" lastClr="000000"/>
                </a:solidFill>
                <a:latin typeface="Calibri Light"/>
              </a:rPr>
              <a:t>stratégiques</a:t>
            </a:r>
          </a:p>
        </p:txBody>
      </p:sp>
      <p:sp>
        <p:nvSpPr>
          <p:cNvPr id="35" name="AutoShape 98">
            <a:extLst>
              <a:ext uri="{FF2B5EF4-FFF2-40B4-BE49-F238E27FC236}">
                <a16:creationId xmlns:a16="http://schemas.microsoft.com/office/drawing/2014/main" id="{77EAB0BA-0AE6-9E17-83E0-CAFBE10BF18B}"/>
              </a:ext>
            </a:extLst>
          </p:cNvPr>
          <p:cNvSpPr>
            <a:spLocks noChangeArrowheads="1"/>
          </p:cNvSpPr>
          <p:nvPr/>
        </p:nvSpPr>
        <p:spPr bwMode="auto">
          <a:xfrm>
            <a:off x="7008844" y="5034516"/>
            <a:ext cx="552450" cy="365332"/>
          </a:xfrm>
          <a:prstGeom prst="leftArrow">
            <a:avLst>
              <a:gd name="adj1" fmla="val 50000"/>
              <a:gd name="adj2" fmla="val 31295"/>
            </a:avLst>
          </a:prstGeom>
          <a:solidFill>
            <a:srgbClr val="FFFFFF">
              <a:lumMod val="75000"/>
            </a:srgbClr>
          </a:solidFill>
          <a:ln>
            <a:noFill/>
          </a:ln>
        </p:spPr>
        <p:txBody>
          <a:bodyPr wrap="none" lIns="90000" tIns="46800" rIns="90000" bIns="46800" anchor="ctr"/>
          <a:lstStyle/>
          <a:p>
            <a:pPr marL="0" marR="0" lvl="0" indent="0" defTabSz="914400" eaLnBrk="0" fontAlgn="base" latinLnBrk="0" hangingPunct="0">
              <a:lnSpc>
                <a:spcPct val="90000"/>
              </a:lnSpc>
              <a:spcBef>
                <a:spcPct val="0"/>
              </a:spcBef>
              <a:spcAft>
                <a:spcPct val="0"/>
              </a:spcAft>
              <a:buClrTx/>
              <a:buSzTx/>
              <a:buFontTx/>
              <a:buNone/>
              <a:tabLst/>
              <a:defRPr/>
            </a:pPr>
            <a:endParaRPr kumimoji="0" lang="fr-FR" sz="1400" b="1" i="0" u="none" strike="noStrike" kern="0" cap="none" spc="0" normalizeH="0" baseline="0" noProof="0">
              <a:ln>
                <a:noFill/>
              </a:ln>
              <a:solidFill>
                <a:srgbClr val="000000"/>
              </a:solidFill>
              <a:effectLst/>
              <a:uLnTx/>
              <a:uFillTx/>
            </a:endParaRPr>
          </a:p>
        </p:txBody>
      </p:sp>
      <p:sp>
        <p:nvSpPr>
          <p:cNvPr id="36" name="Line 90">
            <a:extLst>
              <a:ext uri="{FF2B5EF4-FFF2-40B4-BE49-F238E27FC236}">
                <a16:creationId xmlns:a16="http://schemas.microsoft.com/office/drawing/2014/main" id="{86ECD952-DE92-3690-34E7-FB7AA4DEEE4E}"/>
              </a:ext>
            </a:extLst>
          </p:cNvPr>
          <p:cNvSpPr>
            <a:spLocks noChangeShapeType="1"/>
          </p:cNvSpPr>
          <p:nvPr/>
        </p:nvSpPr>
        <p:spPr bwMode="auto">
          <a:xfrm flipV="1">
            <a:off x="3654007" y="3922896"/>
            <a:ext cx="439737" cy="0"/>
          </a:xfrm>
          <a:prstGeom prst="line">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lIns="90000" tIns="46800" rIns="90000" bIns="46800" anchor="ctr"/>
          <a:lstStyle/>
          <a:p>
            <a:pPr marL="0" marR="0" lvl="0" indent="0" defTabSz="914400" eaLnBrk="0" fontAlgn="base" latinLnBrk="0" hangingPunct="0">
              <a:lnSpc>
                <a:spcPct val="90000"/>
              </a:lnSpc>
              <a:spcBef>
                <a:spcPct val="0"/>
              </a:spcBef>
              <a:spcAft>
                <a:spcPct val="0"/>
              </a:spcAft>
              <a:buClrTx/>
              <a:buSzTx/>
              <a:buFontTx/>
              <a:buNone/>
              <a:tabLst/>
              <a:defRPr/>
            </a:pPr>
            <a:endParaRPr kumimoji="0" lang="fr-FR" sz="1400" b="1" i="0" u="none" strike="noStrike" kern="0" cap="none" spc="0" normalizeH="0" baseline="0" noProof="0">
              <a:ln>
                <a:noFill/>
              </a:ln>
              <a:solidFill>
                <a:srgbClr val="000000"/>
              </a:solidFill>
              <a:effectLst/>
              <a:uLnTx/>
              <a:uFillTx/>
            </a:endParaRPr>
          </a:p>
        </p:txBody>
      </p:sp>
      <p:sp>
        <p:nvSpPr>
          <p:cNvPr id="37" name="12 Rectángulo">
            <a:extLst>
              <a:ext uri="{FF2B5EF4-FFF2-40B4-BE49-F238E27FC236}">
                <a16:creationId xmlns:a16="http://schemas.microsoft.com/office/drawing/2014/main" id="{4785B2AF-64DA-757E-43E5-80D6605D792F}"/>
              </a:ext>
            </a:extLst>
          </p:cNvPr>
          <p:cNvSpPr/>
          <p:nvPr/>
        </p:nvSpPr>
        <p:spPr bwMode="auto">
          <a:xfrm>
            <a:off x="580073" y="4032466"/>
            <a:ext cx="3259465" cy="1351706"/>
          </a:xfrm>
          <a:prstGeom prst="rect">
            <a:avLst/>
          </a:prstGeom>
          <a:noFill/>
          <a:ln w="19050" cap="flat" cmpd="sng" algn="ctr">
            <a:solidFill>
              <a:srgbClr val="000000"/>
            </a:solidFill>
            <a:prstDash val="dash"/>
            <a:round/>
            <a:headEnd type="none" w="sm" len="sm"/>
            <a:tailEnd type="none" w="sm" len="sm"/>
          </a:ln>
          <a:effectLst/>
        </p:spPr>
        <p:txBody>
          <a:bodyPr vert="horz" wrap="square" lIns="90000" tIns="46800" rIns="90000" bIns="46800" numCol="1" rtlCol="0" anchor="ctr" anchorCtr="0" compatLnSpc="1">
            <a:prstTxWarp prst="textNoShape">
              <a:avLst/>
            </a:prstTxWarp>
          </a:bodyPr>
          <a:lstStyle/>
          <a:p>
            <a:pPr marL="0" marR="0" lvl="0" indent="0" defTabSz="914400" eaLnBrk="0" fontAlgn="base" latinLnBrk="0" hangingPunct="0">
              <a:lnSpc>
                <a:spcPct val="90000"/>
              </a:lnSpc>
              <a:spcBef>
                <a:spcPct val="0"/>
              </a:spcBef>
              <a:spcAft>
                <a:spcPct val="0"/>
              </a:spcAft>
              <a:buClrTx/>
              <a:buSzTx/>
              <a:buFontTx/>
              <a:buNone/>
              <a:tabLst/>
              <a:defRPr/>
            </a:pPr>
            <a:endParaRPr kumimoji="0" lang="fr-FR" sz="1400" b="0" i="0" u="none" strike="noStrike" kern="0" cap="none" spc="0" normalizeH="0" baseline="0" noProof="0">
              <a:ln>
                <a:noFill/>
              </a:ln>
              <a:solidFill>
                <a:srgbClr val="000000"/>
              </a:solidFill>
              <a:effectLst/>
              <a:uLnTx/>
              <a:uFillTx/>
            </a:endParaRPr>
          </a:p>
        </p:txBody>
      </p:sp>
      <p:sp>
        <p:nvSpPr>
          <p:cNvPr id="38" name="Line 89">
            <a:extLst>
              <a:ext uri="{FF2B5EF4-FFF2-40B4-BE49-F238E27FC236}">
                <a16:creationId xmlns:a16="http://schemas.microsoft.com/office/drawing/2014/main" id="{2ADF10B1-03F2-D8C2-BDC0-58E9534E3EF7}"/>
              </a:ext>
            </a:extLst>
          </p:cNvPr>
          <p:cNvSpPr>
            <a:spLocks noChangeShapeType="1"/>
          </p:cNvSpPr>
          <p:nvPr/>
        </p:nvSpPr>
        <p:spPr bwMode="auto">
          <a:xfrm>
            <a:off x="3694951" y="3473952"/>
            <a:ext cx="422981" cy="11672"/>
          </a:xfrm>
          <a:prstGeom prst="line">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lIns="90000" tIns="46800" rIns="90000" bIns="46800" anchor="ctr"/>
          <a:lstStyle/>
          <a:p>
            <a:pPr marL="0" marR="0" lvl="0" indent="0" defTabSz="914400" eaLnBrk="0" fontAlgn="base" latinLnBrk="0" hangingPunct="0">
              <a:lnSpc>
                <a:spcPct val="90000"/>
              </a:lnSpc>
              <a:spcBef>
                <a:spcPct val="0"/>
              </a:spcBef>
              <a:spcAft>
                <a:spcPct val="0"/>
              </a:spcAft>
              <a:buClrTx/>
              <a:buSzTx/>
              <a:buFontTx/>
              <a:buNone/>
              <a:tabLst/>
              <a:defRPr/>
            </a:pPr>
            <a:endParaRPr kumimoji="0" lang="fr-FR" sz="1400" b="1" i="0" u="none" strike="noStrike" kern="0" cap="none" spc="0" normalizeH="0" baseline="0" noProof="0">
              <a:ln>
                <a:noFill/>
              </a:ln>
              <a:solidFill>
                <a:srgbClr val="000000"/>
              </a:solidFill>
              <a:effectLst/>
              <a:uLnTx/>
              <a:uFillTx/>
            </a:endParaRPr>
          </a:p>
        </p:txBody>
      </p:sp>
      <p:sp>
        <p:nvSpPr>
          <p:cNvPr id="39" name="Line 91">
            <a:extLst>
              <a:ext uri="{FF2B5EF4-FFF2-40B4-BE49-F238E27FC236}">
                <a16:creationId xmlns:a16="http://schemas.microsoft.com/office/drawing/2014/main" id="{B70371FC-FC89-63BC-44C6-6E4AD59FB056}"/>
              </a:ext>
            </a:extLst>
          </p:cNvPr>
          <p:cNvSpPr>
            <a:spLocks noChangeShapeType="1"/>
          </p:cNvSpPr>
          <p:nvPr/>
        </p:nvSpPr>
        <p:spPr bwMode="auto">
          <a:xfrm>
            <a:off x="3654007" y="4627596"/>
            <a:ext cx="451556" cy="0"/>
          </a:xfrm>
          <a:prstGeom prst="line">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lIns="90000" tIns="46800" rIns="90000" bIns="46800" anchor="ctr"/>
          <a:lstStyle/>
          <a:p>
            <a:pPr marL="0" marR="0" lvl="0" indent="0" defTabSz="914400" eaLnBrk="0" fontAlgn="base" latinLnBrk="0" hangingPunct="0">
              <a:lnSpc>
                <a:spcPct val="90000"/>
              </a:lnSpc>
              <a:spcBef>
                <a:spcPct val="0"/>
              </a:spcBef>
              <a:spcAft>
                <a:spcPct val="0"/>
              </a:spcAft>
              <a:buClrTx/>
              <a:buSzTx/>
              <a:buFontTx/>
              <a:buNone/>
              <a:tabLst/>
              <a:defRPr/>
            </a:pPr>
            <a:endParaRPr kumimoji="0" lang="fr-FR" sz="1400" b="1" i="0" u="none" strike="noStrike" kern="0" cap="none" spc="0" normalizeH="0" baseline="0" noProof="0">
              <a:ln>
                <a:noFill/>
              </a:ln>
              <a:solidFill>
                <a:srgbClr val="000000"/>
              </a:solidFill>
              <a:effectLst/>
              <a:uLnTx/>
              <a:uFillTx/>
            </a:endParaRPr>
          </a:p>
        </p:txBody>
      </p:sp>
      <p:sp>
        <p:nvSpPr>
          <p:cNvPr id="40" name="Line 92">
            <a:extLst>
              <a:ext uri="{FF2B5EF4-FFF2-40B4-BE49-F238E27FC236}">
                <a16:creationId xmlns:a16="http://schemas.microsoft.com/office/drawing/2014/main" id="{90A9795B-366A-DFFC-5A45-6D466FF4776F}"/>
              </a:ext>
            </a:extLst>
          </p:cNvPr>
          <p:cNvSpPr>
            <a:spLocks noChangeShapeType="1"/>
          </p:cNvSpPr>
          <p:nvPr/>
        </p:nvSpPr>
        <p:spPr bwMode="auto">
          <a:xfrm>
            <a:off x="3648097" y="5204773"/>
            <a:ext cx="451556" cy="24818"/>
          </a:xfrm>
          <a:prstGeom prst="line">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lIns="90000" tIns="46800" rIns="90000" bIns="46800" anchor="ctr"/>
          <a:lstStyle/>
          <a:p>
            <a:pPr marL="0" marR="0" lvl="0" indent="0" defTabSz="914400" eaLnBrk="0" fontAlgn="base" latinLnBrk="0" hangingPunct="0">
              <a:lnSpc>
                <a:spcPct val="90000"/>
              </a:lnSpc>
              <a:spcBef>
                <a:spcPct val="0"/>
              </a:spcBef>
              <a:spcAft>
                <a:spcPct val="0"/>
              </a:spcAft>
              <a:buClrTx/>
              <a:buSzTx/>
              <a:buFontTx/>
              <a:buNone/>
              <a:tabLst/>
              <a:defRPr/>
            </a:pPr>
            <a:endParaRPr kumimoji="0" lang="fr-FR" sz="1400" b="1"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19095480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E5674-5F36-D2AF-B200-9058E0E7B331}"/>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9B16DFF-90BB-97F0-8578-68C524C61DCF}"/>
              </a:ext>
            </a:extLst>
          </p:cNvPr>
          <p:cNvSpPr>
            <a:spLocks noGrp="1"/>
          </p:cNvSpPr>
          <p:nvPr>
            <p:ph type="body" sz="half" idx="1"/>
          </p:nvPr>
        </p:nvSpPr>
        <p:spPr/>
        <p:txBody>
          <a:bodyPr/>
          <a:lstStyle/>
          <a:p>
            <a:endParaRPr lang="fr-FR"/>
          </a:p>
        </p:txBody>
      </p:sp>
      <p:sp>
        <p:nvSpPr>
          <p:cNvPr id="4" name="Espace réservé du texte 3">
            <a:extLst>
              <a:ext uri="{FF2B5EF4-FFF2-40B4-BE49-F238E27FC236}">
                <a16:creationId xmlns:a16="http://schemas.microsoft.com/office/drawing/2014/main" id="{859502EF-809B-56AD-1ED3-710CEE567E5F}"/>
              </a:ext>
            </a:extLst>
          </p:cNvPr>
          <p:cNvSpPr>
            <a:spLocks noGrp="1"/>
          </p:cNvSpPr>
          <p:nvPr>
            <p:ph type="body" sz="half" idx="10"/>
          </p:nvPr>
        </p:nvSpPr>
        <p:spPr/>
        <p:txBody>
          <a:bodyPr/>
          <a:lstStyle/>
          <a:p>
            <a:endParaRPr lang="fr-FR"/>
          </a:p>
        </p:txBody>
      </p:sp>
      <p:sp>
        <p:nvSpPr>
          <p:cNvPr id="5" name="Rectangle 4">
            <a:extLst>
              <a:ext uri="{FF2B5EF4-FFF2-40B4-BE49-F238E27FC236}">
                <a16:creationId xmlns:a16="http://schemas.microsoft.com/office/drawing/2014/main" id="{1F820D08-2E7A-F2EA-26F8-66363B9CD3D2}"/>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BE" altLang="es-ES" b="0">
                <a:solidFill>
                  <a:schemeClr val="tx2"/>
                </a:solidFill>
                <a:latin typeface="Calibri Light" panose="020F0302020204030204" pitchFamily="34" charset="0"/>
              </a:rPr>
              <a:t>Implémentation et suivi</a:t>
            </a:r>
          </a:p>
        </p:txBody>
      </p:sp>
      <p:graphicFrame>
        <p:nvGraphicFramePr>
          <p:cNvPr id="6" name="Table 2">
            <a:extLst>
              <a:ext uri="{FF2B5EF4-FFF2-40B4-BE49-F238E27FC236}">
                <a16:creationId xmlns:a16="http://schemas.microsoft.com/office/drawing/2014/main" id="{49E9EEFC-96C0-242B-0E47-950AED39B0A6}"/>
              </a:ext>
            </a:extLst>
          </p:cNvPr>
          <p:cNvGraphicFramePr>
            <a:graphicFrameLocks noGrp="1"/>
          </p:cNvGraphicFramePr>
          <p:nvPr/>
        </p:nvGraphicFramePr>
        <p:xfrm>
          <a:off x="484174" y="1592263"/>
          <a:ext cx="8928000" cy="2941320"/>
        </p:xfrm>
        <a:graphic>
          <a:graphicData uri="http://schemas.openxmlformats.org/drawingml/2006/table">
            <a:tbl>
              <a:tblPr firstRow="1" bandRow="1">
                <a:tableStyleId>{5940675A-B579-460E-94D1-54222C63F5DA}</a:tableStyleId>
              </a:tblPr>
              <a:tblGrid>
                <a:gridCol w="6048000">
                  <a:extLst>
                    <a:ext uri="{9D8B030D-6E8A-4147-A177-3AD203B41FA5}">
                      <a16:colId xmlns:a16="http://schemas.microsoft.com/office/drawing/2014/main" val="3324933802"/>
                    </a:ext>
                  </a:extLst>
                </a:gridCol>
                <a:gridCol w="1080000">
                  <a:extLst>
                    <a:ext uri="{9D8B030D-6E8A-4147-A177-3AD203B41FA5}">
                      <a16:colId xmlns:a16="http://schemas.microsoft.com/office/drawing/2014/main" val="1367226949"/>
                    </a:ext>
                  </a:extLst>
                </a:gridCol>
                <a:gridCol w="720000">
                  <a:extLst>
                    <a:ext uri="{9D8B030D-6E8A-4147-A177-3AD203B41FA5}">
                      <a16:colId xmlns:a16="http://schemas.microsoft.com/office/drawing/2014/main" val="603282105"/>
                    </a:ext>
                  </a:extLst>
                </a:gridCol>
                <a:gridCol w="1080000">
                  <a:extLst>
                    <a:ext uri="{9D8B030D-6E8A-4147-A177-3AD203B41FA5}">
                      <a16:colId xmlns:a16="http://schemas.microsoft.com/office/drawing/2014/main" val="2031884360"/>
                    </a:ext>
                  </a:extLst>
                </a:gridCol>
              </a:tblGrid>
              <a:tr h="267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b="1">
                          <a:solidFill>
                            <a:schemeClr val="bg1"/>
                          </a:solidFill>
                        </a:rPr>
                        <a:t>Indicateur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1">
                          <a:solidFill>
                            <a:schemeClr val="bg1"/>
                          </a:solidFill>
                        </a:rPr>
                        <a:t>Type NTU</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1">
                          <a:solidFill>
                            <a:schemeClr val="bg1"/>
                          </a:solidFill>
                        </a:rPr>
                        <a:t>Période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1">
                          <a:solidFill>
                            <a:schemeClr val="bg1"/>
                          </a:solidFill>
                        </a:rPr>
                        <a:t>Source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610502071"/>
                  </a:ext>
                </a:extLst>
              </a:tr>
              <a:tr h="267947">
                <a:tc>
                  <a:txBody>
                    <a:bodyPr/>
                    <a:lstStyle/>
                    <a:p>
                      <a:pPr marL="0" indent="0">
                        <a:buFont typeface="Arial" panose="020B0604020202020204" pitchFamily="34" charset="0"/>
                        <a:buNone/>
                      </a:pPr>
                      <a:r>
                        <a:rPr lang="fr-FR" sz="1300" b="1"/>
                        <a:t>Nombre de recours déposés contre les décisions menant à une réouverture de dossier, par centre régional</a:t>
                      </a:r>
                    </a:p>
                    <a:p>
                      <a:pPr marL="0" indent="0">
                        <a:buFont typeface="Arial" panose="020B0604020202020204" pitchFamily="34" charset="0"/>
                        <a:buNone/>
                      </a:pPr>
                      <a:r>
                        <a:rPr lang="fr-FR" sz="1300" b="0"/>
                        <a:t>Volume de recours déposés devant le tribunal qui ont mené à une réouverture administrative/médicale du dossier, par centre régional de reconnaissance du handicap.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fr-FR" sz="1300" b="0">
                          <a:solidFill>
                            <a:schemeClr val="tx1"/>
                          </a:solidFill>
                        </a:rPr>
                        <a:t>Primaire / Secondaire / Tertiaire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latinLnBrk="0" hangingPunct="1"/>
                      <a:endParaRPr lang="fr-FR" sz="1300" b="0" kern="120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695059075"/>
                  </a:ext>
                </a:extLst>
              </a:tr>
              <a:tr h="267947">
                <a:tc>
                  <a:txBody>
                    <a:bodyPr/>
                    <a:lstStyle/>
                    <a:p>
                      <a:pPr marL="0" indent="0">
                        <a:buFont typeface="Arial" panose="020B0604020202020204" pitchFamily="34" charset="0"/>
                        <a:buNone/>
                      </a:pPr>
                      <a:r>
                        <a:rPr lang="fr-FR" sz="1300" b="1"/>
                        <a:t>Part des réouvertures de dossier menant à une décision différente, par centre régional</a:t>
                      </a:r>
                      <a:br>
                        <a:rPr lang="fr-FR" sz="1300" b="1"/>
                      </a:br>
                      <a:r>
                        <a:rPr lang="fr-FR" sz="1300" b="0"/>
                        <a:t>Volume de dossiers qui ont été réouvert, par centre régional, à la suite d’une plainte ou d’un recours devant le tribunal, menant à une décision différente, par centre régional de reconnaissance du handicap.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fr-FR" sz="1300" b="0">
                          <a:solidFill>
                            <a:schemeClr val="tx1"/>
                          </a:solidFill>
                        </a:rPr>
                        <a:t>Primaire / Secondaire / Tertiaire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latinLnBrk="0" hangingPunct="1"/>
                      <a:endParaRPr lang="fr-FR" sz="1300" b="0" kern="120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870859583"/>
                  </a:ext>
                </a:extLst>
              </a:tr>
              <a:tr h="267947">
                <a:tc>
                  <a:txBody>
                    <a:bodyPr/>
                    <a:lstStyle/>
                    <a:p>
                      <a:pPr marL="0" indent="0">
                        <a:buFont typeface="Arial" panose="020B0604020202020204" pitchFamily="34" charset="0"/>
                        <a:buNone/>
                      </a:pPr>
                      <a:r>
                        <a:rPr lang="fr-FR" sz="1300" b="1"/>
                        <a:t>Nombre de demandes répétées</a:t>
                      </a:r>
                    </a:p>
                    <a:p>
                      <a:pPr marL="0" indent="0">
                        <a:buFont typeface="Arial" panose="020B0604020202020204" pitchFamily="34" charset="0"/>
                        <a:buNone/>
                      </a:pPr>
                      <a:r>
                        <a:rPr lang="fr-FR" sz="1300" b="0"/>
                        <a:t>Proportion des demandes qui sont des demandes répétées pour le même demandeur et pour la même problématique. </a:t>
                      </a:r>
                      <a:br>
                        <a:rPr lang="fr-FR" sz="1300" b="0"/>
                      </a:br>
                      <a:r>
                        <a:rPr lang="fr-FR" sz="1300" b="0" i="1"/>
                        <a:t>Indicateur à affiner pour distinguer les demandes répétées justifiées ou non.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fr-FR" sz="1300" b="0">
                          <a:solidFill>
                            <a:schemeClr val="tx1"/>
                          </a:solidFill>
                        </a:rPr>
                        <a:t>Secondaire / Tertiaire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fr-FR" sz="1300" b="0">
                          <a:solidFill>
                            <a:schemeClr val="tx1"/>
                          </a:solidFill>
                        </a:rPr>
                        <a:t>Annuel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latinLnBrk="0" hangingPunct="1"/>
                      <a:endParaRPr lang="fr-FR" sz="1300" b="0" kern="120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399416811"/>
                  </a:ext>
                </a:extLst>
              </a:tr>
            </a:tbl>
          </a:graphicData>
        </a:graphic>
      </p:graphicFrame>
      <p:sp>
        <p:nvSpPr>
          <p:cNvPr id="8" name="Title 1">
            <a:extLst>
              <a:ext uri="{FF2B5EF4-FFF2-40B4-BE49-F238E27FC236}">
                <a16:creationId xmlns:a16="http://schemas.microsoft.com/office/drawing/2014/main" id="{7AD2B9FF-EFC6-A74E-62E1-0E1F17203E64}"/>
              </a:ext>
            </a:extLst>
          </p:cNvPr>
          <p:cNvSpPr>
            <a:spLocks noGrp="1"/>
          </p:cNvSpPr>
          <p:nvPr>
            <p:ph type="title"/>
          </p:nvPr>
        </p:nvSpPr>
        <p:spPr>
          <a:xfrm>
            <a:off x="512749" y="502271"/>
            <a:ext cx="8935322" cy="889207"/>
          </a:xfrm>
        </p:spPr>
        <p:txBody>
          <a:bodyPr/>
          <a:lstStyle/>
          <a:p>
            <a:r>
              <a:rPr lang="fr-FR"/>
              <a:t>Liste d’indicateurs de mesure du NTU</a:t>
            </a:r>
          </a:p>
        </p:txBody>
      </p:sp>
    </p:spTree>
    <p:extLst>
      <p:ext uri="{BB962C8B-B14F-4D97-AF65-F5344CB8AC3E}">
        <p14:creationId xmlns:p14="http://schemas.microsoft.com/office/powerpoint/2010/main" val="1346201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FDDF3-8F8C-C493-4E1C-2CCF9BD2C275}"/>
            </a:ext>
          </a:extLst>
        </p:cNvPr>
        <p:cNvGrpSpPr/>
        <p:nvPr/>
      </p:nvGrpSpPr>
      <p:grpSpPr>
        <a:xfrm>
          <a:off x="0" y="0"/>
          <a:ext cx="0" cy="0"/>
          <a:chOff x="0" y="0"/>
          <a:chExt cx="0" cy="0"/>
        </a:xfrm>
      </p:grpSpPr>
      <p:sp>
        <p:nvSpPr>
          <p:cNvPr id="11" name="Rectangle 6">
            <a:extLst>
              <a:ext uri="{FF2B5EF4-FFF2-40B4-BE49-F238E27FC236}">
                <a16:creationId xmlns:a16="http://schemas.microsoft.com/office/drawing/2014/main" id="{E2FC8EE9-CD99-C886-15A3-1443C79C5F9A}"/>
              </a:ext>
            </a:extLst>
          </p:cNvPr>
          <p:cNvSpPr>
            <a:spLocks noGrp="1" noChangeArrowheads="1"/>
          </p:cNvSpPr>
          <p:nvPr>
            <p:ph type="title"/>
          </p:nvPr>
        </p:nvSpPr>
        <p:spPr/>
        <p:txBody>
          <a:bodyPr anchor="t" anchorCtr="0"/>
          <a:lstStyle/>
          <a:p>
            <a:pPr>
              <a:lnSpc>
                <a:spcPts val="2800"/>
              </a:lnSpc>
            </a:pPr>
            <a:r>
              <a:rPr lang="fr-FR" altLang="es-ES" sz="2800">
                <a:solidFill>
                  <a:schemeClr val="tx2"/>
                </a:solidFill>
              </a:rPr>
              <a:t>7</a:t>
            </a:r>
            <a:br>
              <a:rPr lang="fr-FR" altLang="es-ES" sz="2800"/>
            </a:br>
            <a:r>
              <a:rPr lang="fr-FR" altLang="es-ES" sz="2800">
                <a:solidFill>
                  <a:srgbClr val="80234A"/>
                </a:solidFill>
                <a:latin typeface="Calibri Light"/>
                <a:cs typeface="Calibri Light"/>
              </a:rPr>
              <a:t>Annexes</a:t>
            </a:r>
            <a:br>
              <a:rPr lang="fr-FR" altLang="es-ES" sz="2800">
                <a:solidFill>
                  <a:srgbClr val="80234A"/>
                </a:solidFill>
                <a:latin typeface="Calibri Light"/>
                <a:cs typeface="Calibri Light"/>
              </a:rPr>
            </a:br>
            <a:endParaRPr lang="fr-FR" altLang="es-ES" sz="2800">
              <a:latin typeface="Calibri Light"/>
              <a:cs typeface="Calibri Light"/>
            </a:endParaRPr>
          </a:p>
        </p:txBody>
      </p:sp>
    </p:spTree>
    <p:extLst>
      <p:ext uri="{BB962C8B-B14F-4D97-AF65-F5344CB8AC3E}">
        <p14:creationId xmlns:p14="http://schemas.microsoft.com/office/powerpoint/2010/main" val="218655745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BBC38-FF66-1825-A49B-72D4F787D0DB}"/>
            </a:ext>
          </a:extLst>
        </p:cNvPr>
        <p:cNvGrpSpPr/>
        <p:nvPr/>
      </p:nvGrpSpPr>
      <p:grpSpPr>
        <a:xfrm>
          <a:off x="0" y="0"/>
          <a:ext cx="0" cy="0"/>
          <a:chOff x="0" y="0"/>
          <a:chExt cx="0" cy="0"/>
        </a:xfrm>
      </p:grpSpPr>
      <p:sp>
        <p:nvSpPr>
          <p:cNvPr id="11" name="Rectangle 6">
            <a:extLst>
              <a:ext uri="{FF2B5EF4-FFF2-40B4-BE49-F238E27FC236}">
                <a16:creationId xmlns:a16="http://schemas.microsoft.com/office/drawing/2014/main" id="{BA16C2D3-4E02-8C22-FDC4-666508FB5389}"/>
              </a:ext>
            </a:extLst>
          </p:cNvPr>
          <p:cNvSpPr>
            <a:spLocks noGrp="1" noChangeArrowheads="1"/>
          </p:cNvSpPr>
          <p:nvPr>
            <p:ph type="title"/>
          </p:nvPr>
        </p:nvSpPr>
        <p:spPr/>
        <p:txBody>
          <a:bodyPr anchor="t" anchorCtr="0"/>
          <a:lstStyle/>
          <a:p>
            <a:pPr>
              <a:lnSpc>
                <a:spcPts val="2800"/>
              </a:lnSpc>
            </a:pPr>
            <a:r>
              <a:rPr lang="fr-FR" altLang="es-ES" sz="2800">
                <a:solidFill>
                  <a:schemeClr val="tx2"/>
                </a:solidFill>
              </a:rPr>
              <a:t>7.1</a:t>
            </a:r>
            <a:br>
              <a:rPr lang="fr-FR" altLang="es-ES" sz="2800"/>
            </a:br>
            <a:r>
              <a:rPr lang="fr-FR" altLang="es-ES" sz="2800">
                <a:solidFill>
                  <a:srgbClr val="80234A"/>
                </a:solidFill>
                <a:latin typeface="Calibri Light"/>
                <a:cs typeface="Calibri Light"/>
              </a:rPr>
              <a:t>Annexes</a:t>
            </a:r>
            <a:br>
              <a:rPr lang="fr-FR" altLang="es-ES" sz="2800">
                <a:solidFill>
                  <a:srgbClr val="80234A"/>
                </a:solidFill>
                <a:latin typeface="Calibri Light"/>
                <a:cs typeface="Calibri Light"/>
              </a:rPr>
            </a:br>
            <a:r>
              <a:rPr lang="fr-FR" altLang="es-ES" sz="2800" b="0">
                <a:latin typeface="Calibri Light"/>
                <a:cs typeface="Calibri Light"/>
              </a:rPr>
              <a:t>Critères de faisabilité</a:t>
            </a:r>
            <a:br>
              <a:rPr lang="fr-FR" altLang="es-ES" sz="2800">
                <a:solidFill>
                  <a:srgbClr val="80234A"/>
                </a:solidFill>
                <a:latin typeface="Calibri Light"/>
                <a:cs typeface="Calibri Light"/>
              </a:rPr>
            </a:br>
            <a:endParaRPr lang="fr-FR" altLang="es-ES" sz="2800">
              <a:latin typeface="Calibri Light"/>
              <a:cs typeface="Calibri Light"/>
            </a:endParaRPr>
          </a:p>
        </p:txBody>
      </p:sp>
    </p:spTree>
    <p:extLst>
      <p:ext uri="{BB962C8B-B14F-4D97-AF65-F5344CB8AC3E}">
        <p14:creationId xmlns:p14="http://schemas.microsoft.com/office/powerpoint/2010/main" val="198135293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7405B-17DF-8A15-9200-9AE6021BAE6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EBA00D4-E18C-DF5B-C038-08FD304A2FB9}"/>
              </a:ext>
            </a:extLst>
          </p:cNvPr>
          <p:cNvSpPr>
            <a:spLocks noGrp="1"/>
          </p:cNvSpPr>
          <p:nvPr>
            <p:ph type="title"/>
          </p:nvPr>
        </p:nvSpPr>
        <p:spPr/>
        <p:txBody>
          <a:bodyPr/>
          <a:lstStyle/>
          <a:p>
            <a:r>
              <a:rPr lang="fr-FR"/>
              <a:t>L’évaluation de la faisabilité d’une action se fait en considérant plusieurs dimensions différentes</a:t>
            </a:r>
          </a:p>
        </p:txBody>
      </p:sp>
      <p:sp>
        <p:nvSpPr>
          <p:cNvPr id="4" name="Marcador de contenido 3">
            <a:extLst>
              <a:ext uri="{FF2B5EF4-FFF2-40B4-BE49-F238E27FC236}">
                <a16:creationId xmlns:a16="http://schemas.microsoft.com/office/drawing/2014/main" id="{90F22890-99C3-B3A6-ECBE-EE51C9759FB3}"/>
              </a:ext>
            </a:extLst>
          </p:cNvPr>
          <p:cNvSpPr>
            <a:spLocks noGrp="1"/>
          </p:cNvSpPr>
          <p:nvPr>
            <p:ph idx="1"/>
          </p:nvPr>
        </p:nvSpPr>
        <p:spPr>
          <a:xfrm>
            <a:off x="498475" y="1595912"/>
            <a:ext cx="8955088" cy="4447371"/>
          </a:xfrm>
        </p:spPr>
        <p:txBody>
          <a:bodyPr/>
          <a:lstStyle/>
          <a:p>
            <a:pPr marL="0" indent="0">
              <a:lnSpc>
                <a:spcPct val="100000"/>
              </a:lnSpc>
              <a:spcBef>
                <a:spcPts val="300"/>
              </a:spcBef>
              <a:spcAft>
                <a:spcPts val="300"/>
              </a:spcAft>
              <a:buNone/>
            </a:pPr>
            <a:r>
              <a:rPr lang="fr-FR"/>
              <a:t>Dans le cadre de ce projet, nous analyserons 6 dimensions pour l’évaluation de la faisabilité :</a:t>
            </a:r>
          </a:p>
          <a:p>
            <a:pPr marL="0" indent="0">
              <a:lnSpc>
                <a:spcPct val="100000"/>
              </a:lnSpc>
              <a:spcBef>
                <a:spcPts val="300"/>
              </a:spcBef>
              <a:spcAft>
                <a:spcPts val="300"/>
              </a:spcAft>
              <a:buNone/>
            </a:pPr>
            <a:endParaRPr lang="fr-FR"/>
          </a:p>
          <a:p>
            <a:pPr marL="0" indent="0">
              <a:lnSpc>
                <a:spcPct val="100000"/>
              </a:lnSpc>
              <a:spcBef>
                <a:spcPts val="300"/>
              </a:spcBef>
              <a:spcAft>
                <a:spcPts val="300"/>
              </a:spcAft>
              <a:buNone/>
            </a:pPr>
            <a:endParaRPr lang="fr-FR"/>
          </a:p>
          <a:p>
            <a:pPr marL="0" indent="0">
              <a:lnSpc>
                <a:spcPct val="100000"/>
              </a:lnSpc>
              <a:spcBef>
                <a:spcPts val="300"/>
              </a:spcBef>
              <a:spcAft>
                <a:spcPts val="300"/>
              </a:spcAft>
              <a:buNone/>
            </a:pPr>
            <a:endParaRPr lang="fr-FR"/>
          </a:p>
          <a:p>
            <a:pPr marL="0" indent="0">
              <a:lnSpc>
                <a:spcPct val="100000"/>
              </a:lnSpc>
              <a:spcBef>
                <a:spcPts val="300"/>
              </a:spcBef>
              <a:spcAft>
                <a:spcPts val="300"/>
              </a:spcAft>
              <a:buNone/>
            </a:pPr>
            <a:endParaRPr lang="fr-FR"/>
          </a:p>
          <a:p>
            <a:pPr marL="0" indent="0">
              <a:lnSpc>
                <a:spcPct val="100000"/>
              </a:lnSpc>
              <a:spcBef>
                <a:spcPts val="300"/>
              </a:spcBef>
              <a:spcAft>
                <a:spcPts val="300"/>
              </a:spcAft>
              <a:buNone/>
            </a:pPr>
            <a:endParaRPr lang="fr-FR"/>
          </a:p>
          <a:p>
            <a:pPr marL="0" indent="0">
              <a:lnSpc>
                <a:spcPct val="100000"/>
              </a:lnSpc>
              <a:spcBef>
                <a:spcPts val="300"/>
              </a:spcBef>
              <a:spcAft>
                <a:spcPts val="300"/>
              </a:spcAft>
              <a:buNone/>
            </a:pPr>
            <a:endParaRPr lang="fr-FR"/>
          </a:p>
          <a:p>
            <a:pPr marL="0" indent="0">
              <a:lnSpc>
                <a:spcPct val="100000"/>
              </a:lnSpc>
              <a:spcBef>
                <a:spcPts val="300"/>
              </a:spcBef>
              <a:spcAft>
                <a:spcPts val="300"/>
              </a:spcAft>
              <a:buNone/>
            </a:pPr>
            <a:endParaRPr lang="fr-FR"/>
          </a:p>
          <a:p>
            <a:pPr marL="0" indent="0">
              <a:lnSpc>
                <a:spcPct val="100000"/>
              </a:lnSpc>
              <a:spcBef>
                <a:spcPts val="300"/>
              </a:spcBef>
              <a:spcAft>
                <a:spcPts val="300"/>
              </a:spcAft>
              <a:buNone/>
            </a:pPr>
            <a:endParaRPr lang="fr-FR"/>
          </a:p>
          <a:p>
            <a:pPr marL="0" indent="0">
              <a:lnSpc>
                <a:spcPct val="100000"/>
              </a:lnSpc>
              <a:spcBef>
                <a:spcPts val="300"/>
              </a:spcBef>
              <a:spcAft>
                <a:spcPts val="300"/>
              </a:spcAft>
              <a:buNone/>
            </a:pPr>
            <a:endParaRPr lang="fr-FR"/>
          </a:p>
          <a:p>
            <a:pPr marL="0" indent="0">
              <a:lnSpc>
                <a:spcPct val="100000"/>
              </a:lnSpc>
              <a:spcBef>
                <a:spcPts val="300"/>
              </a:spcBef>
              <a:spcAft>
                <a:spcPts val="300"/>
              </a:spcAft>
              <a:buNone/>
            </a:pPr>
            <a:endParaRPr lang="fr-FR"/>
          </a:p>
          <a:p>
            <a:pPr marL="0" indent="0">
              <a:lnSpc>
                <a:spcPct val="100000"/>
              </a:lnSpc>
              <a:spcBef>
                <a:spcPts val="300"/>
              </a:spcBef>
              <a:spcAft>
                <a:spcPts val="300"/>
              </a:spcAft>
              <a:buNone/>
            </a:pPr>
            <a:endParaRPr lang="fr-FR"/>
          </a:p>
          <a:p>
            <a:pPr marL="0" indent="0">
              <a:lnSpc>
                <a:spcPct val="100000"/>
              </a:lnSpc>
              <a:spcBef>
                <a:spcPts val="300"/>
              </a:spcBef>
              <a:spcAft>
                <a:spcPts val="300"/>
              </a:spcAft>
              <a:buNone/>
            </a:pPr>
            <a:endParaRPr lang="fr-FR"/>
          </a:p>
          <a:p>
            <a:pPr marL="0" indent="0">
              <a:lnSpc>
                <a:spcPct val="100000"/>
              </a:lnSpc>
              <a:spcBef>
                <a:spcPts val="300"/>
              </a:spcBef>
              <a:spcAft>
                <a:spcPts val="300"/>
              </a:spcAft>
              <a:buNone/>
            </a:pPr>
            <a:r>
              <a:rPr lang="fr-FR" b="1"/>
              <a:t>Toutes les dimensions ne sont pas forcément d’application pour toutes les actions. </a:t>
            </a:r>
          </a:p>
        </p:txBody>
      </p:sp>
      <p:sp>
        <p:nvSpPr>
          <p:cNvPr id="17" name="Rectangle 4">
            <a:extLst>
              <a:ext uri="{FF2B5EF4-FFF2-40B4-BE49-F238E27FC236}">
                <a16:creationId xmlns:a16="http://schemas.microsoft.com/office/drawing/2014/main" id="{4F9E268D-08E3-627C-30EC-3EF53DE1F9CF}"/>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BE" altLang="es-ES" b="0">
                <a:solidFill>
                  <a:schemeClr val="tx2"/>
                </a:solidFill>
                <a:latin typeface="Calibri Light" panose="020F0302020204030204" pitchFamily="34" charset="0"/>
              </a:rPr>
              <a:t>Annexes : Critères de faisabilité</a:t>
            </a:r>
          </a:p>
        </p:txBody>
      </p:sp>
      <p:sp>
        <p:nvSpPr>
          <p:cNvPr id="6" name="Rectangle 5">
            <a:extLst>
              <a:ext uri="{FF2B5EF4-FFF2-40B4-BE49-F238E27FC236}">
                <a16:creationId xmlns:a16="http://schemas.microsoft.com/office/drawing/2014/main" id="{F75B6D37-BECA-6525-1972-482ADAB5D42C}"/>
              </a:ext>
            </a:extLst>
          </p:cNvPr>
          <p:cNvSpPr/>
          <p:nvPr/>
        </p:nvSpPr>
        <p:spPr bwMode="auto">
          <a:xfrm>
            <a:off x="5038723" y="4052255"/>
            <a:ext cx="1787525" cy="1257300"/>
          </a:xfrm>
          <a:prstGeom prst="rect">
            <a:avLst/>
          </a:prstGeom>
          <a:solidFill>
            <a:srgbClr val="00206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BE" sz="1800">
                <a:solidFill>
                  <a:schemeClr val="bg1"/>
                </a:solidFill>
                <a:latin typeface="Calibri Light" panose="020F0302020204030204" pitchFamily="34" charset="0"/>
              </a:rPr>
              <a:t>Faisabilité politique</a:t>
            </a:r>
          </a:p>
        </p:txBody>
      </p:sp>
      <p:sp>
        <p:nvSpPr>
          <p:cNvPr id="7" name="Rectangle 6">
            <a:extLst>
              <a:ext uri="{FF2B5EF4-FFF2-40B4-BE49-F238E27FC236}">
                <a16:creationId xmlns:a16="http://schemas.microsoft.com/office/drawing/2014/main" id="{6A68CABA-FEFD-96F4-1512-7B5E19D1E513}"/>
              </a:ext>
            </a:extLst>
          </p:cNvPr>
          <p:cNvSpPr/>
          <p:nvPr/>
        </p:nvSpPr>
        <p:spPr bwMode="auto">
          <a:xfrm>
            <a:off x="2830512" y="2465388"/>
            <a:ext cx="1787525" cy="1257300"/>
          </a:xfrm>
          <a:prstGeom prst="rect">
            <a:avLst/>
          </a:prstGeom>
          <a:solidFill>
            <a:srgbClr val="00206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BE" sz="1800">
                <a:solidFill>
                  <a:schemeClr val="bg1"/>
                </a:solidFill>
                <a:latin typeface="Calibri Light" panose="020F0302020204030204" pitchFamily="34" charset="0"/>
              </a:rPr>
              <a:t>Faisabilité au niveau des ressources</a:t>
            </a:r>
          </a:p>
        </p:txBody>
      </p:sp>
      <p:sp>
        <p:nvSpPr>
          <p:cNvPr id="8" name="Rectangle 7">
            <a:extLst>
              <a:ext uri="{FF2B5EF4-FFF2-40B4-BE49-F238E27FC236}">
                <a16:creationId xmlns:a16="http://schemas.microsoft.com/office/drawing/2014/main" id="{A0F58123-D91D-9AE4-E3A7-DAEBD199AF1E}"/>
              </a:ext>
            </a:extLst>
          </p:cNvPr>
          <p:cNvSpPr/>
          <p:nvPr/>
        </p:nvSpPr>
        <p:spPr bwMode="auto">
          <a:xfrm>
            <a:off x="622300" y="2465388"/>
            <a:ext cx="1787525" cy="1257300"/>
          </a:xfrm>
          <a:prstGeom prst="rect">
            <a:avLst/>
          </a:prstGeom>
          <a:solidFill>
            <a:srgbClr val="00206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BE" sz="1800">
                <a:solidFill>
                  <a:schemeClr val="bg1"/>
                </a:solidFill>
                <a:latin typeface="Calibri Light" panose="020F0302020204030204" pitchFamily="34" charset="0"/>
              </a:rPr>
              <a:t>Faisabilité économique</a:t>
            </a:r>
          </a:p>
        </p:txBody>
      </p:sp>
      <p:sp>
        <p:nvSpPr>
          <p:cNvPr id="9" name="Rectangle 8">
            <a:extLst>
              <a:ext uri="{FF2B5EF4-FFF2-40B4-BE49-F238E27FC236}">
                <a16:creationId xmlns:a16="http://schemas.microsoft.com/office/drawing/2014/main" id="{AC50F9D0-FDA8-CA87-D484-FA417CA2B88B}"/>
              </a:ext>
            </a:extLst>
          </p:cNvPr>
          <p:cNvSpPr/>
          <p:nvPr/>
        </p:nvSpPr>
        <p:spPr bwMode="auto">
          <a:xfrm>
            <a:off x="5038724" y="2465388"/>
            <a:ext cx="1787525" cy="1257300"/>
          </a:xfrm>
          <a:prstGeom prst="rect">
            <a:avLst/>
          </a:prstGeom>
          <a:solidFill>
            <a:srgbClr val="00206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BE" sz="1800">
                <a:solidFill>
                  <a:schemeClr val="bg1"/>
                </a:solidFill>
                <a:latin typeface="Calibri Light" panose="020F0302020204030204" pitchFamily="34" charset="0"/>
              </a:rPr>
              <a:t>Faisabilité technique</a:t>
            </a:r>
          </a:p>
        </p:txBody>
      </p:sp>
      <p:sp>
        <p:nvSpPr>
          <p:cNvPr id="11" name="Rectangle 10">
            <a:extLst>
              <a:ext uri="{FF2B5EF4-FFF2-40B4-BE49-F238E27FC236}">
                <a16:creationId xmlns:a16="http://schemas.microsoft.com/office/drawing/2014/main" id="{C5CD2B24-98A5-3FB2-EC07-02EB7E98834B}"/>
              </a:ext>
            </a:extLst>
          </p:cNvPr>
          <p:cNvSpPr/>
          <p:nvPr/>
        </p:nvSpPr>
        <p:spPr bwMode="auto">
          <a:xfrm>
            <a:off x="2830512" y="4052255"/>
            <a:ext cx="1787525" cy="1257300"/>
          </a:xfrm>
          <a:prstGeom prst="rect">
            <a:avLst/>
          </a:prstGeom>
          <a:solidFill>
            <a:srgbClr val="00206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BE" sz="1800">
                <a:solidFill>
                  <a:schemeClr val="bg1"/>
                </a:solidFill>
                <a:latin typeface="Calibri Light" panose="020F0302020204030204" pitchFamily="34" charset="0"/>
              </a:rPr>
              <a:t>Faisabilité sociale et culturelle</a:t>
            </a:r>
          </a:p>
        </p:txBody>
      </p:sp>
      <p:sp>
        <p:nvSpPr>
          <p:cNvPr id="12" name="Rectangle 11">
            <a:extLst>
              <a:ext uri="{FF2B5EF4-FFF2-40B4-BE49-F238E27FC236}">
                <a16:creationId xmlns:a16="http://schemas.microsoft.com/office/drawing/2014/main" id="{9460C02D-DB4E-6C0E-671D-4A667554DB89}"/>
              </a:ext>
            </a:extLst>
          </p:cNvPr>
          <p:cNvSpPr/>
          <p:nvPr/>
        </p:nvSpPr>
        <p:spPr bwMode="auto">
          <a:xfrm>
            <a:off x="622300" y="4052255"/>
            <a:ext cx="1787525" cy="1257300"/>
          </a:xfrm>
          <a:prstGeom prst="rect">
            <a:avLst/>
          </a:prstGeom>
          <a:solidFill>
            <a:srgbClr val="00206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BE" sz="1800">
                <a:solidFill>
                  <a:schemeClr val="bg1"/>
                </a:solidFill>
                <a:latin typeface="Calibri Light" panose="020F0302020204030204" pitchFamily="34" charset="0"/>
              </a:rPr>
              <a:t>Faisabilité </a:t>
            </a:r>
            <a:r>
              <a:rPr lang="fr-BE" sz="1700">
                <a:solidFill>
                  <a:schemeClr val="bg1"/>
                </a:solidFill>
                <a:latin typeface="Calibri Light" panose="020F0302020204030204" pitchFamily="34" charset="0"/>
              </a:rPr>
              <a:t>organisationnelle</a:t>
            </a:r>
          </a:p>
        </p:txBody>
      </p:sp>
      <p:sp>
        <p:nvSpPr>
          <p:cNvPr id="3" name="Right Brace 2">
            <a:extLst>
              <a:ext uri="{FF2B5EF4-FFF2-40B4-BE49-F238E27FC236}">
                <a16:creationId xmlns:a16="http://schemas.microsoft.com/office/drawing/2014/main" id="{5278A2BF-4053-9B2F-5909-72F06D58FE42}"/>
              </a:ext>
            </a:extLst>
          </p:cNvPr>
          <p:cNvSpPr/>
          <p:nvPr/>
        </p:nvSpPr>
        <p:spPr bwMode="auto">
          <a:xfrm>
            <a:off x="7029450" y="2465388"/>
            <a:ext cx="247650" cy="2844167"/>
          </a:xfrm>
          <a:prstGeom prst="rightBrace">
            <a:avLst/>
          </a:prstGeom>
          <a:solidFill>
            <a:schemeClr val="bg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BE" sz="1400" b="1" i="0" u="none" strike="noStrike" cap="none" normalizeH="0" baseline="0">
              <a:ln>
                <a:noFill/>
              </a:ln>
              <a:solidFill>
                <a:schemeClr val="tx1"/>
              </a:solidFill>
              <a:effectLst/>
              <a:latin typeface="Verdana" panose="020B0604030504040204" pitchFamily="34" charset="0"/>
            </a:endParaRPr>
          </a:p>
        </p:txBody>
      </p:sp>
      <p:sp>
        <p:nvSpPr>
          <p:cNvPr id="5" name="TextBox 4">
            <a:extLst>
              <a:ext uri="{FF2B5EF4-FFF2-40B4-BE49-F238E27FC236}">
                <a16:creationId xmlns:a16="http://schemas.microsoft.com/office/drawing/2014/main" id="{0BF96061-771E-6283-6D07-FA2756E9EA84}"/>
              </a:ext>
            </a:extLst>
          </p:cNvPr>
          <p:cNvSpPr txBox="1"/>
          <p:nvPr/>
        </p:nvSpPr>
        <p:spPr>
          <a:xfrm>
            <a:off x="7395672" y="2738458"/>
            <a:ext cx="2181716" cy="2308324"/>
          </a:xfrm>
          <a:prstGeom prst="rect">
            <a:avLst/>
          </a:prstGeom>
          <a:noFill/>
        </p:spPr>
        <p:txBody>
          <a:bodyPr wrap="square" rtlCol="0">
            <a:spAutoFit/>
          </a:bodyPr>
          <a:lstStyle/>
          <a:p>
            <a:pPr marL="0" indent="0">
              <a:buClr>
                <a:schemeClr val="tx2"/>
              </a:buClr>
              <a:buFont typeface="Arial" panose="020B0604020202020204" pitchFamily="34" charset="0"/>
              <a:buNone/>
            </a:pPr>
            <a:r>
              <a:rPr lang="fr-BE" sz="1600" b="0">
                <a:latin typeface="+mn-lt"/>
              </a:rPr>
              <a:t>Pour chaque action et chaque dimension un score de 1 à 4 sera attribué pour évaluer la faisabilité, avec :</a:t>
            </a:r>
          </a:p>
          <a:p>
            <a:pPr marL="0" indent="0">
              <a:buClr>
                <a:schemeClr val="tx2"/>
              </a:buClr>
              <a:buFont typeface="Arial" panose="020B0604020202020204" pitchFamily="34" charset="0"/>
              <a:buNone/>
            </a:pPr>
            <a:endParaRPr lang="fr-BE" sz="1600" b="0">
              <a:latin typeface="+mn-lt"/>
            </a:endParaRPr>
          </a:p>
          <a:p>
            <a:pPr marL="180975" indent="-180975">
              <a:buClr>
                <a:schemeClr val="tx2"/>
              </a:buClr>
              <a:buFont typeface="+mj-lt"/>
              <a:buAutoNum type="arabicPeriod"/>
            </a:pPr>
            <a:r>
              <a:rPr lang="fr-BE" sz="1600" b="0">
                <a:latin typeface="+mn-lt"/>
              </a:rPr>
              <a:t>Faisabilité faible</a:t>
            </a:r>
          </a:p>
          <a:p>
            <a:pPr marL="180975" indent="-180975">
              <a:buClr>
                <a:schemeClr val="tx2"/>
              </a:buClr>
              <a:buFont typeface="+mj-lt"/>
              <a:buAutoNum type="arabicPeriod"/>
            </a:pPr>
            <a:r>
              <a:rPr lang="fr-BE" sz="1600" b="0">
                <a:latin typeface="+mn-lt"/>
              </a:rPr>
              <a:t>Faisabilité modérée</a:t>
            </a:r>
          </a:p>
          <a:p>
            <a:pPr marL="180975" indent="-180975">
              <a:buClr>
                <a:schemeClr val="tx2"/>
              </a:buClr>
              <a:buFont typeface="+mj-lt"/>
              <a:buAutoNum type="arabicPeriod"/>
            </a:pPr>
            <a:r>
              <a:rPr lang="fr-BE" sz="1600" b="0">
                <a:latin typeface="+mn-lt"/>
              </a:rPr>
              <a:t>Faisabilité importante</a:t>
            </a:r>
          </a:p>
          <a:p>
            <a:pPr marL="180975" indent="-180975">
              <a:buClr>
                <a:schemeClr val="tx2"/>
              </a:buClr>
              <a:buFont typeface="+mj-lt"/>
              <a:buAutoNum type="arabicPeriod"/>
            </a:pPr>
            <a:r>
              <a:rPr lang="fr-BE" sz="1600" b="0">
                <a:latin typeface="+mn-lt"/>
              </a:rPr>
              <a:t>Faisabilité très élevée </a:t>
            </a:r>
          </a:p>
        </p:txBody>
      </p:sp>
    </p:spTree>
    <p:extLst>
      <p:ext uri="{BB962C8B-B14F-4D97-AF65-F5344CB8AC3E}">
        <p14:creationId xmlns:p14="http://schemas.microsoft.com/office/powerpoint/2010/main" val="37307331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70EE0-A70C-6C0A-D660-AD3506D7072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97242BC-2D7C-E805-2715-30C83361BE1C}"/>
              </a:ext>
            </a:extLst>
          </p:cNvPr>
          <p:cNvSpPr>
            <a:spLocks noGrp="1"/>
          </p:cNvSpPr>
          <p:nvPr>
            <p:ph type="title"/>
          </p:nvPr>
        </p:nvSpPr>
        <p:spPr/>
        <p:txBody>
          <a:bodyPr/>
          <a:lstStyle/>
          <a:p>
            <a:r>
              <a:rPr lang="fr-FR"/>
              <a:t>Réflexion pour la faisabilité économique</a:t>
            </a:r>
          </a:p>
        </p:txBody>
      </p:sp>
      <p:sp>
        <p:nvSpPr>
          <p:cNvPr id="4" name="Marcador de contenido 3">
            <a:extLst>
              <a:ext uri="{FF2B5EF4-FFF2-40B4-BE49-F238E27FC236}">
                <a16:creationId xmlns:a16="http://schemas.microsoft.com/office/drawing/2014/main" id="{C80333F6-80E9-2111-078F-2F1DD918794C}"/>
              </a:ext>
            </a:extLst>
          </p:cNvPr>
          <p:cNvSpPr>
            <a:spLocks noGrp="1"/>
          </p:cNvSpPr>
          <p:nvPr>
            <p:ph idx="1"/>
          </p:nvPr>
        </p:nvSpPr>
        <p:spPr>
          <a:xfrm>
            <a:off x="2495550" y="1595912"/>
            <a:ext cx="6958013" cy="2754600"/>
          </a:xfrm>
        </p:spPr>
        <p:txBody>
          <a:bodyPr/>
          <a:lstStyle/>
          <a:p>
            <a:pPr marL="0" indent="0">
              <a:lnSpc>
                <a:spcPct val="100000"/>
              </a:lnSpc>
              <a:spcBef>
                <a:spcPts val="300"/>
              </a:spcBef>
              <a:spcAft>
                <a:spcPts val="300"/>
              </a:spcAft>
              <a:buNone/>
            </a:pPr>
            <a:r>
              <a:rPr lang="fr-FR"/>
              <a:t>Il s’agit d’évaluer les coûts initiaux et récurrents d’une action par rapport aux ressources financières disponibles et aux bénéfices attendus.</a:t>
            </a:r>
          </a:p>
          <a:p>
            <a:pPr marL="0" indent="0">
              <a:lnSpc>
                <a:spcPct val="100000"/>
              </a:lnSpc>
              <a:spcBef>
                <a:spcPts val="300"/>
              </a:spcBef>
              <a:spcAft>
                <a:spcPts val="300"/>
              </a:spcAft>
              <a:buNone/>
            </a:pPr>
            <a:endParaRPr lang="fr-FR"/>
          </a:p>
          <a:p>
            <a:pPr marL="0" indent="0">
              <a:lnSpc>
                <a:spcPct val="100000"/>
              </a:lnSpc>
              <a:spcBef>
                <a:spcPts val="300"/>
              </a:spcBef>
              <a:spcAft>
                <a:spcPts val="300"/>
              </a:spcAft>
              <a:buNone/>
            </a:pPr>
            <a:r>
              <a:rPr lang="fr-FR" b="1"/>
              <a:t>Quelles questions se poser ?</a:t>
            </a:r>
          </a:p>
          <a:p>
            <a:pPr>
              <a:lnSpc>
                <a:spcPct val="100000"/>
              </a:lnSpc>
              <a:spcBef>
                <a:spcPts val="300"/>
              </a:spcBef>
              <a:spcAft>
                <a:spcPts val="300"/>
              </a:spcAft>
            </a:pPr>
            <a:r>
              <a:rPr lang="fr-FR"/>
              <a:t>Quels sont les coûts initiaux et récurrents de l’action ?</a:t>
            </a:r>
          </a:p>
          <a:p>
            <a:pPr>
              <a:lnSpc>
                <a:spcPct val="100000"/>
              </a:lnSpc>
              <a:spcBef>
                <a:spcPts val="300"/>
              </a:spcBef>
              <a:spcAft>
                <a:spcPts val="300"/>
              </a:spcAft>
            </a:pPr>
            <a:r>
              <a:rPr lang="fr-FR"/>
              <a:t>Les ressources financières nécessaires sont-elles disponibles ?</a:t>
            </a:r>
          </a:p>
          <a:p>
            <a:pPr>
              <a:lnSpc>
                <a:spcPct val="100000"/>
              </a:lnSpc>
              <a:spcBef>
                <a:spcPts val="300"/>
              </a:spcBef>
              <a:spcAft>
                <a:spcPts val="300"/>
              </a:spcAft>
            </a:pPr>
            <a:r>
              <a:rPr lang="fr-FR"/>
              <a:t>Existe-t-il des financements externes pour soutenir l’action ?</a:t>
            </a:r>
          </a:p>
          <a:p>
            <a:pPr>
              <a:lnSpc>
                <a:spcPct val="100000"/>
              </a:lnSpc>
              <a:spcBef>
                <a:spcPts val="300"/>
              </a:spcBef>
              <a:spcAft>
                <a:spcPts val="300"/>
              </a:spcAft>
            </a:pPr>
            <a:r>
              <a:rPr lang="fr-FR"/>
              <a:t>Le rapport coût/bénéfice est-il favorable ?</a:t>
            </a:r>
          </a:p>
          <a:p>
            <a:pPr>
              <a:lnSpc>
                <a:spcPct val="100000"/>
              </a:lnSpc>
              <a:spcBef>
                <a:spcPts val="300"/>
              </a:spcBef>
              <a:spcAft>
                <a:spcPts val="300"/>
              </a:spcAft>
            </a:pPr>
            <a:r>
              <a:rPr lang="fr-FR"/>
              <a:t>L’action est-elle soutenable financièrement à long terme ?</a:t>
            </a:r>
          </a:p>
        </p:txBody>
      </p:sp>
      <p:sp>
        <p:nvSpPr>
          <p:cNvPr id="17" name="Rectangle 4">
            <a:extLst>
              <a:ext uri="{FF2B5EF4-FFF2-40B4-BE49-F238E27FC236}">
                <a16:creationId xmlns:a16="http://schemas.microsoft.com/office/drawing/2014/main" id="{0546C64E-F662-FF45-8B98-307E4224FB4A}"/>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BE" altLang="es-ES" b="0">
                <a:solidFill>
                  <a:schemeClr val="tx2"/>
                </a:solidFill>
                <a:latin typeface="Calibri Light" panose="020F0302020204030204" pitchFamily="34" charset="0"/>
              </a:rPr>
              <a:t>Annexes : Critères de faisabilité</a:t>
            </a:r>
          </a:p>
        </p:txBody>
      </p:sp>
      <p:sp>
        <p:nvSpPr>
          <p:cNvPr id="8" name="Rectangle 7">
            <a:extLst>
              <a:ext uri="{FF2B5EF4-FFF2-40B4-BE49-F238E27FC236}">
                <a16:creationId xmlns:a16="http://schemas.microsoft.com/office/drawing/2014/main" id="{2CD4FCBC-C220-305E-BCB3-4E94650CE8F0}"/>
              </a:ext>
            </a:extLst>
          </p:cNvPr>
          <p:cNvSpPr/>
          <p:nvPr/>
        </p:nvSpPr>
        <p:spPr bwMode="auto">
          <a:xfrm>
            <a:off x="498475" y="1600882"/>
            <a:ext cx="1787525" cy="1257300"/>
          </a:xfrm>
          <a:prstGeom prst="rect">
            <a:avLst/>
          </a:prstGeom>
          <a:solidFill>
            <a:srgbClr val="00206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BE" sz="1800">
                <a:solidFill>
                  <a:schemeClr val="bg1"/>
                </a:solidFill>
                <a:latin typeface="Calibri Light" panose="020F0302020204030204" pitchFamily="34" charset="0"/>
              </a:rPr>
              <a:t>Faisabilité économique</a:t>
            </a:r>
          </a:p>
        </p:txBody>
      </p:sp>
    </p:spTree>
    <p:extLst>
      <p:ext uri="{BB962C8B-B14F-4D97-AF65-F5344CB8AC3E}">
        <p14:creationId xmlns:p14="http://schemas.microsoft.com/office/powerpoint/2010/main" val="373361405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79E7C-F804-7F80-742E-47D60CEB952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BE916BA-AFA0-899B-E251-7C4D9C62BAEC}"/>
              </a:ext>
            </a:extLst>
          </p:cNvPr>
          <p:cNvSpPr>
            <a:spLocks noGrp="1"/>
          </p:cNvSpPr>
          <p:nvPr>
            <p:ph type="title"/>
          </p:nvPr>
        </p:nvSpPr>
        <p:spPr/>
        <p:txBody>
          <a:bodyPr/>
          <a:lstStyle/>
          <a:p>
            <a:r>
              <a:rPr lang="fr-FR"/>
              <a:t>Réflexion pour la faisabilité au niveau des ressources</a:t>
            </a:r>
          </a:p>
        </p:txBody>
      </p:sp>
      <p:sp>
        <p:nvSpPr>
          <p:cNvPr id="4" name="Marcador de contenido 3">
            <a:extLst>
              <a:ext uri="{FF2B5EF4-FFF2-40B4-BE49-F238E27FC236}">
                <a16:creationId xmlns:a16="http://schemas.microsoft.com/office/drawing/2014/main" id="{623C67E1-9DA9-5F0E-9EA7-1960C6C1627E}"/>
              </a:ext>
            </a:extLst>
          </p:cNvPr>
          <p:cNvSpPr>
            <a:spLocks noGrp="1"/>
          </p:cNvSpPr>
          <p:nvPr>
            <p:ph idx="1"/>
          </p:nvPr>
        </p:nvSpPr>
        <p:spPr>
          <a:xfrm>
            <a:off x="2495550" y="1595912"/>
            <a:ext cx="6958013" cy="3000821"/>
          </a:xfrm>
        </p:spPr>
        <p:txBody>
          <a:bodyPr/>
          <a:lstStyle/>
          <a:p>
            <a:pPr marL="0" indent="0">
              <a:lnSpc>
                <a:spcPct val="100000"/>
              </a:lnSpc>
              <a:spcBef>
                <a:spcPts val="300"/>
              </a:spcBef>
              <a:spcAft>
                <a:spcPts val="300"/>
              </a:spcAft>
              <a:buNone/>
            </a:pPr>
            <a:r>
              <a:rPr lang="fr-FR"/>
              <a:t>Analyse de la disponibilité des compétences, du personnel et des infrastructures nécessaires à la mise en œuvre de l’action.</a:t>
            </a:r>
          </a:p>
          <a:p>
            <a:pPr marL="0" indent="0">
              <a:lnSpc>
                <a:spcPct val="100000"/>
              </a:lnSpc>
              <a:spcBef>
                <a:spcPts val="300"/>
              </a:spcBef>
              <a:spcAft>
                <a:spcPts val="300"/>
              </a:spcAft>
              <a:buNone/>
            </a:pPr>
            <a:endParaRPr lang="fr-FR"/>
          </a:p>
          <a:p>
            <a:pPr marL="0" indent="0">
              <a:lnSpc>
                <a:spcPct val="100000"/>
              </a:lnSpc>
              <a:spcBef>
                <a:spcPts val="300"/>
              </a:spcBef>
              <a:spcAft>
                <a:spcPts val="300"/>
              </a:spcAft>
              <a:buNone/>
            </a:pPr>
            <a:r>
              <a:rPr lang="fr-FR" b="1"/>
              <a:t>Quelles questions se poser ?</a:t>
            </a:r>
          </a:p>
          <a:p>
            <a:pPr>
              <a:lnSpc>
                <a:spcPct val="100000"/>
              </a:lnSpc>
              <a:spcBef>
                <a:spcPts val="300"/>
              </a:spcBef>
              <a:spcAft>
                <a:spcPts val="300"/>
              </a:spcAft>
            </a:pPr>
            <a:r>
              <a:rPr lang="fr-FR"/>
              <a:t>Dispose-t-on des compétences nécessaires en interne ?</a:t>
            </a:r>
          </a:p>
          <a:p>
            <a:pPr>
              <a:lnSpc>
                <a:spcPct val="100000"/>
              </a:lnSpc>
              <a:spcBef>
                <a:spcPts val="300"/>
              </a:spcBef>
              <a:spcAft>
                <a:spcPts val="300"/>
              </a:spcAft>
            </a:pPr>
            <a:r>
              <a:rPr lang="fr-FR"/>
              <a:t>L’action nécessite-t-elle du recrutement ou de la formation ?</a:t>
            </a:r>
          </a:p>
          <a:p>
            <a:pPr>
              <a:lnSpc>
                <a:spcPct val="100000"/>
              </a:lnSpc>
              <a:spcBef>
                <a:spcPts val="300"/>
              </a:spcBef>
              <a:spcAft>
                <a:spcPts val="300"/>
              </a:spcAft>
            </a:pPr>
            <a:r>
              <a:rPr lang="fr-FR"/>
              <a:t>La charge de travail peut-elle être absorbée par les équipes actuelles ?</a:t>
            </a:r>
          </a:p>
          <a:p>
            <a:pPr>
              <a:lnSpc>
                <a:spcPct val="100000"/>
              </a:lnSpc>
              <a:spcBef>
                <a:spcPts val="300"/>
              </a:spcBef>
              <a:spcAft>
                <a:spcPts val="300"/>
              </a:spcAft>
            </a:pPr>
            <a:r>
              <a:rPr lang="fr-FR"/>
              <a:t>Peut-on mobiliser des partenaires ou des prestataires pour combler un manque de ressources ?</a:t>
            </a:r>
          </a:p>
          <a:p>
            <a:pPr>
              <a:lnSpc>
                <a:spcPct val="100000"/>
              </a:lnSpc>
              <a:spcBef>
                <a:spcPts val="300"/>
              </a:spcBef>
              <a:spcAft>
                <a:spcPts val="300"/>
              </a:spcAft>
            </a:pPr>
            <a:r>
              <a:rPr lang="fr-FR"/>
              <a:t>L’infrastructure et les équipements nécessaires sont-ils accessibles ?</a:t>
            </a:r>
          </a:p>
        </p:txBody>
      </p:sp>
      <p:sp>
        <p:nvSpPr>
          <p:cNvPr id="17" name="Rectangle 4">
            <a:extLst>
              <a:ext uri="{FF2B5EF4-FFF2-40B4-BE49-F238E27FC236}">
                <a16:creationId xmlns:a16="http://schemas.microsoft.com/office/drawing/2014/main" id="{611AA3D2-B985-59E9-020B-A81CB39F8B5C}"/>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BE" altLang="es-ES" b="0">
                <a:solidFill>
                  <a:schemeClr val="tx2"/>
                </a:solidFill>
                <a:latin typeface="Calibri Light" panose="020F0302020204030204" pitchFamily="34" charset="0"/>
              </a:rPr>
              <a:t>Annexes : Critères de faisabilité</a:t>
            </a:r>
          </a:p>
        </p:txBody>
      </p:sp>
      <p:sp>
        <p:nvSpPr>
          <p:cNvPr id="8" name="Rectangle 7">
            <a:extLst>
              <a:ext uri="{FF2B5EF4-FFF2-40B4-BE49-F238E27FC236}">
                <a16:creationId xmlns:a16="http://schemas.microsoft.com/office/drawing/2014/main" id="{78D3448A-4330-964A-1127-E61810E20161}"/>
              </a:ext>
            </a:extLst>
          </p:cNvPr>
          <p:cNvSpPr/>
          <p:nvPr/>
        </p:nvSpPr>
        <p:spPr bwMode="auto">
          <a:xfrm>
            <a:off x="498475" y="1600882"/>
            <a:ext cx="1787525" cy="1257300"/>
          </a:xfrm>
          <a:prstGeom prst="rect">
            <a:avLst/>
          </a:prstGeom>
          <a:solidFill>
            <a:srgbClr val="00206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800">
                <a:solidFill>
                  <a:schemeClr val="bg1"/>
                </a:solidFill>
                <a:latin typeface="Calibri Light" panose="020F0302020204030204" pitchFamily="34" charset="0"/>
              </a:rPr>
              <a:t>Faisabilité au niveau des ressources</a:t>
            </a:r>
          </a:p>
        </p:txBody>
      </p:sp>
    </p:spTree>
    <p:extLst>
      <p:ext uri="{BB962C8B-B14F-4D97-AF65-F5344CB8AC3E}">
        <p14:creationId xmlns:p14="http://schemas.microsoft.com/office/powerpoint/2010/main" val="41739266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998FA-3D70-2638-6A48-77D99FE930C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DE4024B-47A8-B076-FF1E-DD86A87270AB}"/>
              </a:ext>
            </a:extLst>
          </p:cNvPr>
          <p:cNvSpPr>
            <a:spLocks noGrp="1"/>
          </p:cNvSpPr>
          <p:nvPr>
            <p:ph type="title"/>
          </p:nvPr>
        </p:nvSpPr>
        <p:spPr/>
        <p:txBody>
          <a:bodyPr/>
          <a:lstStyle/>
          <a:p>
            <a:r>
              <a:rPr lang="fr-FR"/>
              <a:t>Réflexion pour la faisabilité technique</a:t>
            </a:r>
          </a:p>
        </p:txBody>
      </p:sp>
      <p:sp>
        <p:nvSpPr>
          <p:cNvPr id="4" name="Marcador de contenido 3">
            <a:extLst>
              <a:ext uri="{FF2B5EF4-FFF2-40B4-BE49-F238E27FC236}">
                <a16:creationId xmlns:a16="http://schemas.microsoft.com/office/drawing/2014/main" id="{8B32FA29-0862-469C-2669-E05933A821D8}"/>
              </a:ext>
            </a:extLst>
          </p:cNvPr>
          <p:cNvSpPr>
            <a:spLocks noGrp="1"/>
          </p:cNvSpPr>
          <p:nvPr>
            <p:ph idx="1"/>
          </p:nvPr>
        </p:nvSpPr>
        <p:spPr>
          <a:xfrm>
            <a:off x="2495550" y="1595912"/>
            <a:ext cx="6958013" cy="2754600"/>
          </a:xfrm>
        </p:spPr>
        <p:txBody>
          <a:bodyPr/>
          <a:lstStyle/>
          <a:p>
            <a:pPr marL="0" indent="0">
              <a:lnSpc>
                <a:spcPct val="100000"/>
              </a:lnSpc>
              <a:spcBef>
                <a:spcPts val="300"/>
              </a:spcBef>
              <a:spcAft>
                <a:spcPts val="300"/>
              </a:spcAft>
              <a:buNone/>
            </a:pPr>
            <a:r>
              <a:rPr lang="fr-FR"/>
              <a:t>Capacité à déployer l’action en fonction des technologies existantes, de la compatibilité avec les infrastructures actuelles et des contraintes techniques.</a:t>
            </a:r>
          </a:p>
          <a:p>
            <a:pPr marL="0" indent="0">
              <a:lnSpc>
                <a:spcPct val="100000"/>
              </a:lnSpc>
              <a:spcBef>
                <a:spcPts val="300"/>
              </a:spcBef>
              <a:spcAft>
                <a:spcPts val="300"/>
              </a:spcAft>
              <a:buNone/>
            </a:pPr>
            <a:endParaRPr lang="fr-FR"/>
          </a:p>
          <a:p>
            <a:pPr marL="0" indent="0">
              <a:lnSpc>
                <a:spcPct val="100000"/>
              </a:lnSpc>
              <a:spcBef>
                <a:spcPts val="300"/>
              </a:spcBef>
              <a:spcAft>
                <a:spcPts val="300"/>
              </a:spcAft>
              <a:buNone/>
            </a:pPr>
            <a:r>
              <a:rPr lang="fr-FR" b="1"/>
              <a:t>Quelles questions se poser ?</a:t>
            </a:r>
          </a:p>
          <a:p>
            <a:pPr>
              <a:lnSpc>
                <a:spcPct val="100000"/>
              </a:lnSpc>
              <a:spcBef>
                <a:spcPts val="300"/>
              </a:spcBef>
              <a:spcAft>
                <a:spcPts val="300"/>
              </a:spcAft>
            </a:pPr>
            <a:r>
              <a:rPr lang="fr-FR"/>
              <a:t>Les technologies et outils nécessaires existent-ils ou doivent-ils être développés ?</a:t>
            </a:r>
          </a:p>
          <a:p>
            <a:pPr>
              <a:lnSpc>
                <a:spcPct val="100000"/>
              </a:lnSpc>
              <a:spcBef>
                <a:spcPts val="300"/>
              </a:spcBef>
              <a:spcAft>
                <a:spcPts val="300"/>
              </a:spcAft>
            </a:pPr>
            <a:r>
              <a:rPr lang="fr-FR"/>
              <a:t>L’action est-elle compatible avec les systèmes et infrastructures existants ?</a:t>
            </a:r>
          </a:p>
          <a:p>
            <a:pPr>
              <a:lnSpc>
                <a:spcPct val="100000"/>
              </a:lnSpc>
              <a:spcBef>
                <a:spcPts val="300"/>
              </a:spcBef>
              <a:spcAft>
                <a:spcPts val="300"/>
              </a:spcAft>
            </a:pPr>
            <a:r>
              <a:rPr lang="fr-FR"/>
              <a:t>Y a-t-il des risques techniques ou des contraintes majeures à surmonter ?</a:t>
            </a:r>
          </a:p>
          <a:p>
            <a:pPr>
              <a:lnSpc>
                <a:spcPct val="100000"/>
              </a:lnSpc>
              <a:spcBef>
                <a:spcPts val="300"/>
              </a:spcBef>
              <a:spcAft>
                <a:spcPts val="300"/>
              </a:spcAft>
            </a:pPr>
            <a:r>
              <a:rPr lang="fr-FR"/>
              <a:t>L’action est-elle sécurisée et conforme aux exigences réglementaires (ex. RGPD) ?</a:t>
            </a:r>
          </a:p>
          <a:p>
            <a:pPr>
              <a:lnSpc>
                <a:spcPct val="100000"/>
              </a:lnSpc>
              <a:spcBef>
                <a:spcPts val="300"/>
              </a:spcBef>
              <a:spcAft>
                <a:spcPts val="300"/>
              </a:spcAft>
            </a:pPr>
            <a:r>
              <a:rPr lang="fr-FR"/>
              <a:t>Peut-on assurer la maintenance et l’évolution de l’action sur le long terme ?</a:t>
            </a:r>
          </a:p>
        </p:txBody>
      </p:sp>
      <p:sp>
        <p:nvSpPr>
          <p:cNvPr id="17" name="Rectangle 4">
            <a:extLst>
              <a:ext uri="{FF2B5EF4-FFF2-40B4-BE49-F238E27FC236}">
                <a16:creationId xmlns:a16="http://schemas.microsoft.com/office/drawing/2014/main" id="{0D4285F3-8439-3403-9A6E-5C2DEC3438AE}"/>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BE" altLang="es-ES" b="0">
                <a:solidFill>
                  <a:schemeClr val="tx2"/>
                </a:solidFill>
                <a:latin typeface="Calibri Light" panose="020F0302020204030204" pitchFamily="34" charset="0"/>
              </a:rPr>
              <a:t>Annexes : Critères de faisabilité</a:t>
            </a:r>
          </a:p>
        </p:txBody>
      </p:sp>
      <p:sp>
        <p:nvSpPr>
          <p:cNvPr id="8" name="Rectangle 7">
            <a:extLst>
              <a:ext uri="{FF2B5EF4-FFF2-40B4-BE49-F238E27FC236}">
                <a16:creationId xmlns:a16="http://schemas.microsoft.com/office/drawing/2014/main" id="{058E88CE-D677-EA05-7E40-3A75C815F225}"/>
              </a:ext>
            </a:extLst>
          </p:cNvPr>
          <p:cNvSpPr/>
          <p:nvPr/>
        </p:nvSpPr>
        <p:spPr bwMode="auto">
          <a:xfrm>
            <a:off x="498475" y="1600882"/>
            <a:ext cx="1787525" cy="1257300"/>
          </a:xfrm>
          <a:prstGeom prst="rect">
            <a:avLst/>
          </a:prstGeom>
          <a:solidFill>
            <a:srgbClr val="00206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800">
                <a:solidFill>
                  <a:schemeClr val="bg1"/>
                </a:solidFill>
                <a:latin typeface="Calibri Light" panose="020F0302020204030204" pitchFamily="34" charset="0"/>
              </a:rPr>
              <a:t>Faisabilité technique</a:t>
            </a:r>
          </a:p>
        </p:txBody>
      </p:sp>
    </p:spTree>
    <p:extLst>
      <p:ext uri="{BB962C8B-B14F-4D97-AF65-F5344CB8AC3E}">
        <p14:creationId xmlns:p14="http://schemas.microsoft.com/office/powerpoint/2010/main" val="178535433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7D528-84EB-08D0-2F7F-91DB3B35102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0549EA0-0836-EAD1-0BA4-4C76CE8B3ABF}"/>
              </a:ext>
            </a:extLst>
          </p:cNvPr>
          <p:cNvSpPr>
            <a:spLocks noGrp="1"/>
          </p:cNvSpPr>
          <p:nvPr>
            <p:ph type="title"/>
          </p:nvPr>
        </p:nvSpPr>
        <p:spPr/>
        <p:txBody>
          <a:bodyPr/>
          <a:lstStyle/>
          <a:p>
            <a:r>
              <a:rPr lang="fr-FR"/>
              <a:t>Réflexion pour la faisabilité organisationnelle</a:t>
            </a:r>
          </a:p>
        </p:txBody>
      </p:sp>
      <p:sp>
        <p:nvSpPr>
          <p:cNvPr id="4" name="Marcador de contenido 3">
            <a:extLst>
              <a:ext uri="{FF2B5EF4-FFF2-40B4-BE49-F238E27FC236}">
                <a16:creationId xmlns:a16="http://schemas.microsoft.com/office/drawing/2014/main" id="{C910E917-A3EA-0BEF-90A6-3528EC7EE234}"/>
              </a:ext>
            </a:extLst>
          </p:cNvPr>
          <p:cNvSpPr>
            <a:spLocks noGrp="1"/>
          </p:cNvSpPr>
          <p:nvPr>
            <p:ph idx="1"/>
          </p:nvPr>
        </p:nvSpPr>
        <p:spPr>
          <a:xfrm>
            <a:off x="2495550" y="1595912"/>
            <a:ext cx="6958013" cy="3493264"/>
          </a:xfrm>
        </p:spPr>
        <p:txBody>
          <a:bodyPr/>
          <a:lstStyle/>
          <a:p>
            <a:pPr marL="0" indent="0">
              <a:lnSpc>
                <a:spcPct val="100000"/>
              </a:lnSpc>
              <a:spcBef>
                <a:spcPts val="300"/>
              </a:spcBef>
              <a:spcAft>
                <a:spcPts val="300"/>
              </a:spcAft>
              <a:buNone/>
            </a:pPr>
            <a:r>
              <a:rPr lang="fr-FR"/>
              <a:t>Adéquation de l’action avec les processus internes, la gouvernance et les capacités de suivi, tout en tenant compte des délais de mise en œuvre.</a:t>
            </a:r>
          </a:p>
          <a:p>
            <a:pPr marL="0" indent="0">
              <a:lnSpc>
                <a:spcPct val="100000"/>
              </a:lnSpc>
              <a:spcBef>
                <a:spcPts val="300"/>
              </a:spcBef>
              <a:spcAft>
                <a:spcPts val="300"/>
              </a:spcAft>
              <a:buNone/>
            </a:pPr>
            <a:endParaRPr lang="fr-FR"/>
          </a:p>
          <a:p>
            <a:pPr marL="0" indent="0">
              <a:lnSpc>
                <a:spcPct val="100000"/>
              </a:lnSpc>
              <a:spcBef>
                <a:spcPts val="300"/>
              </a:spcBef>
              <a:spcAft>
                <a:spcPts val="300"/>
              </a:spcAft>
              <a:buNone/>
            </a:pPr>
            <a:r>
              <a:rPr lang="fr-FR" b="1"/>
              <a:t>Quelles questions se poser ?</a:t>
            </a:r>
          </a:p>
          <a:p>
            <a:pPr>
              <a:lnSpc>
                <a:spcPct val="100000"/>
              </a:lnSpc>
              <a:spcBef>
                <a:spcPts val="300"/>
              </a:spcBef>
              <a:spcAft>
                <a:spcPts val="300"/>
              </a:spcAft>
            </a:pPr>
            <a:r>
              <a:rPr lang="fr-FR"/>
              <a:t>Qui sera responsable de la mise en œuvre et du suivi de l’action ?</a:t>
            </a:r>
          </a:p>
          <a:p>
            <a:pPr>
              <a:lnSpc>
                <a:spcPct val="100000"/>
              </a:lnSpc>
              <a:spcBef>
                <a:spcPts val="300"/>
              </a:spcBef>
              <a:spcAft>
                <a:spcPts val="300"/>
              </a:spcAft>
            </a:pPr>
            <a:r>
              <a:rPr lang="fr-FR"/>
              <a:t>Les processus internes permettent-ils de déployer cette action efficacement ?</a:t>
            </a:r>
          </a:p>
          <a:p>
            <a:pPr>
              <a:lnSpc>
                <a:spcPct val="100000"/>
              </a:lnSpc>
              <a:spcBef>
                <a:spcPts val="300"/>
              </a:spcBef>
              <a:spcAft>
                <a:spcPts val="300"/>
              </a:spcAft>
            </a:pPr>
            <a:r>
              <a:rPr lang="fr-FR"/>
              <a:t>L’action peut-elle être mise en place dans un délai raisonnable ?</a:t>
            </a:r>
          </a:p>
          <a:p>
            <a:pPr>
              <a:lnSpc>
                <a:spcPct val="100000"/>
              </a:lnSpc>
              <a:spcBef>
                <a:spcPts val="300"/>
              </a:spcBef>
              <a:spcAft>
                <a:spcPts val="300"/>
              </a:spcAft>
            </a:pPr>
            <a:r>
              <a:rPr lang="fr-FR"/>
              <a:t>Y a-t-il des contraintes organisationnelles ou administratives qui pourraient ralentir le projet ? </a:t>
            </a:r>
          </a:p>
          <a:p>
            <a:pPr>
              <a:lnSpc>
                <a:spcPct val="100000"/>
              </a:lnSpc>
              <a:spcBef>
                <a:spcPts val="300"/>
              </a:spcBef>
              <a:spcAft>
                <a:spcPts val="300"/>
              </a:spcAft>
            </a:pPr>
            <a:r>
              <a:rPr lang="fr-FR"/>
              <a:t>Est-ce que le climat organisationnel permet d’entreprendre le projet ? Est-ce que le niveau de motivation du personnel est suffisamment élevé pour entreprendre le projet ?</a:t>
            </a:r>
          </a:p>
        </p:txBody>
      </p:sp>
      <p:sp>
        <p:nvSpPr>
          <p:cNvPr id="17" name="Rectangle 4">
            <a:extLst>
              <a:ext uri="{FF2B5EF4-FFF2-40B4-BE49-F238E27FC236}">
                <a16:creationId xmlns:a16="http://schemas.microsoft.com/office/drawing/2014/main" id="{3CD4EA83-4462-22FB-0E7D-49D21D6BA6A7}"/>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BE" altLang="es-ES" b="0">
                <a:solidFill>
                  <a:schemeClr val="tx2"/>
                </a:solidFill>
                <a:latin typeface="Calibri Light" panose="020F0302020204030204" pitchFamily="34" charset="0"/>
              </a:rPr>
              <a:t>Annexes : Critères de faisabilité</a:t>
            </a:r>
          </a:p>
        </p:txBody>
      </p:sp>
      <p:sp>
        <p:nvSpPr>
          <p:cNvPr id="8" name="Rectangle 7">
            <a:extLst>
              <a:ext uri="{FF2B5EF4-FFF2-40B4-BE49-F238E27FC236}">
                <a16:creationId xmlns:a16="http://schemas.microsoft.com/office/drawing/2014/main" id="{0D95CD7F-CAE5-9C63-650C-AEA67D85C00F}"/>
              </a:ext>
            </a:extLst>
          </p:cNvPr>
          <p:cNvSpPr/>
          <p:nvPr/>
        </p:nvSpPr>
        <p:spPr bwMode="auto">
          <a:xfrm>
            <a:off x="498475" y="1600882"/>
            <a:ext cx="1787525" cy="1257300"/>
          </a:xfrm>
          <a:prstGeom prst="rect">
            <a:avLst/>
          </a:prstGeom>
          <a:solidFill>
            <a:srgbClr val="00206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800">
                <a:solidFill>
                  <a:schemeClr val="bg1"/>
                </a:solidFill>
                <a:latin typeface="Calibri Light" panose="020F0302020204030204" pitchFamily="34" charset="0"/>
              </a:rPr>
              <a:t>Faisabilité </a:t>
            </a:r>
            <a:r>
              <a:rPr lang="fr-FR" sz="1700">
                <a:solidFill>
                  <a:schemeClr val="bg1"/>
                </a:solidFill>
                <a:latin typeface="Calibri Light" panose="020F0302020204030204" pitchFamily="34" charset="0"/>
              </a:rPr>
              <a:t>organisationnelle</a:t>
            </a:r>
          </a:p>
        </p:txBody>
      </p:sp>
    </p:spTree>
    <p:extLst>
      <p:ext uri="{BB962C8B-B14F-4D97-AF65-F5344CB8AC3E}">
        <p14:creationId xmlns:p14="http://schemas.microsoft.com/office/powerpoint/2010/main" val="242633254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1DCC7-9EBA-9968-BBC0-3F63ECD99FB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406E5D4-5327-6CBE-7B92-C924D44BE579}"/>
              </a:ext>
            </a:extLst>
          </p:cNvPr>
          <p:cNvSpPr>
            <a:spLocks noGrp="1"/>
          </p:cNvSpPr>
          <p:nvPr>
            <p:ph type="title"/>
          </p:nvPr>
        </p:nvSpPr>
        <p:spPr/>
        <p:txBody>
          <a:bodyPr/>
          <a:lstStyle/>
          <a:p>
            <a:r>
              <a:rPr lang="fr-FR"/>
              <a:t>Réflexion pour la faisabilité sociale et culturelle</a:t>
            </a:r>
          </a:p>
        </p:txBody>
      </p:sp>
      <p:sp>
        <p:nvSpPr>
          <p:cNvPr id="4" name="Marcador de contenido 3">
            <a:extLst>
              <a:ext uri="{FF2B5EF4-FFF2-40B4-BE49-F238E27FC236}">
                <a16:creationId xmlns:a16="http://schemas.microsoft.com/office/drawing/2014/main" id="{CF2E44B0-5845-2747-0D5B-B7157C5521E0}"/>
              </a:ext>
            </a:extLst>
          </p:cNvPr>
          <p:cNvSpPr>
            <a:spLocks noGrp="1"/>
          </p:cNvSpPr>
          <p:nvPr>
            <p:ph idx="1"/>
          </p:nvPr>
        </p:nvSpPr>
        <p:spPr>
          <a:xfrm>
            <a:off x="2495550" y="1595912"/>
            <a:ext cx="6958013" cy="2754600"/>
          </a:xfrm>
        </p:spPr>
        <p:txBody>
          <a:bodyPr/>
          <a:lstStyle/>
          <a:p>
            <a:pPr marL="0" indent="0">
              <a:lnSpc>
                <a:spcPct val="100000"/>
              </a:lnSpc>
              <a:spcBef>
                <a:spcPts val="300"/>
              </a:spcBef>
              <a:spcAft>
                <a:spcPts val="300"/>
              </a:spcAft>
              <a:buNone/>
            </a:pPr>
            <a:r>
              <a:rPr lang="fr-FR"/>
              <a:t>Acceptabilité de l’action par les bénéficiaires et les parties prenantes, en lien avec leurs besoins, attentes et éventuelles résistances au changement.</a:t>
            </a:r>
          </a:p>
          <a:p>
            <a:pPr marL="0" indent="0">
              <a:lnSpc>
                <a:spcPct val="100000"/>
              </a:lnSpc>
              <a:spcBef>
                <a:spcPts val="300"/>
              </a:spcBef>
              <a:spcAft>
                <a:spcPts val="300"/>
              </a:spcAft>
              <a:buNone/>
            </a:pPr>
            <a:endParaRPr lang="fr-FR"/>
          </a:p>
          <a:p>
            <a:pPr marL="0" indent="0">
              <a:lnSpc>
                <a:spcPct val="100000"/>
              </a:lnSpc>
              <a:spcBef>
                <a:spcPts val="300"/>
              </a:spcBef>
              <a:spcAft>
                <a:spcPts val="300"/>
              </a:spcAft>
              <a:buNone/>
            </a:pPr>
            <a:r>
              <a:rPr lang="fr-FR" b="1"/>
              <a:t>Quelles questions se poser ?</a:t>
            </a:r>
          </a:p>
          <a:p>
            <a:pPr>
              <a:lnSpc>
                <a:spcPct val="100000"/>
              </a:lnSpc>
              <a:spcBef>
                <a:spcPts val="300"/>
              </a:spcBef>
              <a:spcAft>
                <a:spcPts val="300"/>
              </a:spcAft>
            </a:pPr>
            <a:r>
              <a:rPr lang="fr-FR"/>
              <a:t>L’action répond-elle aux besoins réels des parties prenantes ?</a:t>
            </a:r>
          </a:p>
          <a:p>
            <a:pPr>
              <a:lnSpc>
                <a:spcPct val="100000"/>
              </a:lnSpc>
              <a:spcBef>
                <a:spcPts val="300"/>
              </a:spcBef>
              <a:spcAft>
                <a:spcPts val="300"/>
              </a:spcAft>
            </a:pPr>
            <a:r>
              <a:rPr lang="fr-FR"/>
              <a:t>Les ayants droit et les parties prenantes sont-elles prêtes à l’adopter ?</a:t>
            </a:r>
          </a:p>
          <a:p>
            <a:pPr>
              <a:lnSpc>
                <a:spcPct val="100000"/>
              </a:lnSpc>
              <a:spcBef>
                <a:spcPts val="300"/>
              </a:spcBef>
              <a:spcAft>
                <a:spcPts val="300"/>
              </a:spcAft>
            </a:pPr>
            <a:r>
              <a:rPr lang="fr-FR"/>
              <a:t>Y a-t-il des résistances au changement au sein des parties prenantes ?</a:t>
            </a:r>
          </a:p>
          <a:p>
            <a:pPr>
              <a:lnSpc>
                <a:spcPct val="100000"/>
              </a:lnSpc>
              <a:spcBef>
                <a:spcPts val="300"/>
              </a:spcBef>
              <a:spcAft>
                <a:spcPts val="300"/>
              </a:spcAft>
            </a:pPr>
            <a:r>
              <a:rPr lang="fr-FR"/>
              <a:t>Nécessite-t-elle une sensibilisation ou un accompagnement spécifique ?</a:t>
            </a:r>
          </a:p>
          <a:p>
            <a:pPr>
              <a:lnSpc>
                <a:spcPct val="100000"/>
              </a:lnSpc>
              <a:spcBef>
                <a:spcPts val="300"/>
              </a:spcBef>
              <a:spcAft>
                <a:spcPts val="300"/>
              </a:spcAft>
            </a:pPr>
            <a:r>
              <a:rPr lang="fr-FR"/>
              <a:t>L’action est-elle adaptée aux réalités culturelles et aux habitudes ?</a:t>
            </a:r>
          </a:p>
        </p:txBody>
      </p:sp>
      <p:sp>
        <p:nvSpPr>
          <p:cNvPr id="17" name="Rectangle 4">
            <a:extLst>
              <a:ext uri="{FF2B5EF4-FFF2-40B4-BE49-F238E27FC236}">
                <a16:creationId xmlns:a16="http://schemas.microsoft.com/office/drawing/2014/main" id="{91D6E136-577F-4033-478C-787E42B8C307}"/>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BE" altLang="es-ES" b="0">
                <a:solidFill>
                  <a:schemeClr val="tx2"/>
                </a:solidFill>
                <a:latin typeface="Calibri Light" panose="020F0302020204030204" pitchFamily="34" charset="0"/>
              </a:rPr>
              <a:t>Annexes : Critères de faisabilité</a:t>
            </a:r>
          </a:p>
        </p:txBody>
      </p:sp>
      <p:sp>
        <p:nvSpPr>
          <p:cNvPr id="8" name="Rectangle 7">
            <a:extLst>
              <a:ext uri="{FF2B5EF4-FFF2-40B4-BE49-F238E27FC236}">
                <a16:creationId xmlns:a16="http://schemas.microsoft.com/office/drawing/2014/main" id="{40F1EBEB-22F4-ED9E-B143-EAC6F252E31F}"/>
              </a:ext>
            </a:extLst>
          </p:cNvPr>
          <p:cNvSpPr/>
          <p:nvPr/>
        </p:nvSpPr>
        <p:spPr bwMode="auto">
          <a:xfrm>
            <a:off x="498475" y="1600882"/>
            <a:ext cx="1787525" cy="1257300"/>
          </a:xfrm>
          <a:prstGeom prst="rect">
            <a:avLst/>
          </a:prstGeom>
          <a:solidFill>
            <a:srgbClr val="00206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800">
                <a:solidFill>
                  <a:schemeClr val="bg1"/>
                </a:solidFill>
                <a:latin typeface="Calibri Light" panose="020F0302020204030204" pitchFamily="34" charset="0"/>
              </a:rPr>
              <a:t>Faisabilité sociale et culturelle</a:t>
            </a:r>
          </a:p>
        </p:txBody>
      </p:sp>
    </p:spTree>
    <p:extLst>
      <p:ext uri="{BB962C8B-B14F-4D97-AF65-F5344CB8AC3E}">
        <p14:creationId xmlns:p14="http://schemas.microsoft.com/office/powerpoint/2010/main" val="238099110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CF978-AB60-7CF3-1E52-9AA944A920A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BECDDA3-98D4-DC66-2B4E-9F8E1219C542}"/>
              </a:ext>
            </a:extLst>
          </p:cNvPr>
          <p:cNvSpPr>
            <a:spLocks noGrp="1"/>
          </p:cNvSpPr>
          <p:nvPr>
            <p:ph type="title"/>
          </p:nvPr>
        </p:nvSpPr>
        <p:spPr/>
        <p:txBody>
          <a:bodyPr/>
          <a:lstStyle/>
          <a:p>
            <a:r>
              <a:rPr lang="fr-FR"/>
              <a:t>Réflexion pour la faisabilité politique</a:t>
            </a:r>
          </a:p>
        </p:txBody>
      </p:sp>
      <p:sp>
        <p:nvSpPr>
          <p:cNvPr id="4" name="Marcador de contenido 3">
            <a:extLst>
              <a:ext uri="{FF2B5EF4-FFF2-40B4-BE49-F238E27FC236}">
                <a16:creationId xmlns:a16="http://schemas.microsoft.com/office/drawing/2014/main" id="{D9014F20-54B2-D6C0-AE7F-AD5335BBBD75}"/>
              </a:ext>
            </a:extLst>
          </p:cNvPr>
          <p:cNvSpPr>
            <a:spLocks noGrp="1"/>
          </p:cNvSpPr>
          <p:nvPr>
            <p:ph idx="1"/>
          </p:nvPr>
        </p:nvSpPr>
        <p:spPr>
          <a:xfrm>
            <a:off x="2495550" y="1595912"/>
            <a:ext cx="6958013" cy="3000821"/>
          </a:xfrm>
        </p:spPr>
        <p:txBody>
          <a:bodyPr/>
          <a:lstStyle/>
          <a:p>
            <a:pPr marL="0" indent="0">
              <a:lnSpc>
                <a:spcPct val="100000"/>
              </a:lnSpc>
              <a:spcBef>
                <a:spcPts val="300"/>
              </a:spcBef>
              <a:spcAft>
                <a:spcPts val="300"/>
              </a:spcAft>
              <a:buNone/>
            </a:pPr>
            <a:r>
              <a:rPr lang="fr-FR"/>
              <a:t>Alignement de l’action avec les priorités institutionnelles et le cadre réglementaire, ainsi que son soutien par les décideurs et les parties prenantes influentes.</a:t>
            </a:r>
          </a:p>
          <a:p>
            <a:pPr marL="0" indent="0">
              <a:lnSpc>
                <a:spcPct val="100000"/>
              </a:lnSpc>
              <a:spcBef>
                <a:spcPts val="300"/>
              </a:spcBef>
              <a:spcAft>
                <a:spcPts val="300"/>
              </a:spcAft>
              <a:buNone/>
            </a:pPr>
            <a:endParaRPr lang="fr-FR"/>
          </a:p>
          <a:p>
            <a:pPr marL="0" indent="0">
              <a:lnSpc>
                <a:spcPct val="100000"/>
              </a:lnSpc>
              <a:spcBef>
                <a:spcPts val="300"/>
              </a:spcBef>
              <a:spcAft>
                <a:spcPts val="300"/>
              </a:spcAft>
              <a:buNone/>
            </a:pPr>
            <a:r>
              <a:rPr lang="fr-FR" b="1"/>
              <a:t>Quelles questions se poser ?</a:t>
            </a:r>
          </a:p>
          <a:p>
            <a:pPr>
              <a:lnSpc>
                <a:spcPct val="100000"/>
              </a:lnSpc>
              <a:spcBef>
                <a:spcPts val="300"/>
              </a:spcBef>
              <a:spcAft>
                <a:spcPts val="300"/>
              </a:spcAft>
            </a:pPr>
            <a:r>
              <a:rPr lang="fr-FR"/>
              <a:t>L’action est-elle alignée avec les priorités politiques et institutionnelles ?</a:t>
            </a:r>
          </a:p>
          <a:p>
            <a:pPr>
              <a:lnSpc>
                <a:spcPct val="100000"/>
              </a:lnSpc>
              <a:spcBef>
                <a:spcPts val="300"/>
              </a:spcBef>
              <a:spcAft>
                <a:spcPts val="300"/>
              </a:spcAft>
            </a:pPr>
            <a:r>
              <a:rPr lang="fr-FR"/>
              <a:t>Y a-t-il un soutien des décideurs, des associations et des autres parties prenantes influentes ?</a:t>
            </a:r>
          </a:p>
          <a:p>
            <a:pPr>
              <a:lnSpc>
                <a:spcPct val="100000"/>
              </a:lnSpc>
              <a:spcBef>
                <a:spcPts val="300"/>
              </a:spcBef>
              <a:spcAft>
                <a:spcPts val="300"/>
              </a:spcAft>
            </a:pPr>
            <a:r>
              <a:rPr lang="fr-FR"/>
              <a:t>Existe-t-il des obstacles réglementaires ou législatifs à surmonter ?</a:t>
            </a:r>
          </a:p>
          <a:p>
            <a:pPr>
              <a:lnSpc>
                <a:spcPct val="100000"/>
              </a:lnSpc>
              <a:spcBef>
                <a:spcPts val="300"/>
              </a:spcBef>
              <a:spcAft>
                <a:spcPts val="300"/>
              </a:spcAft>
            </a:pPr>
            <a:r>
              <a:rPr lang="fr-FR"/>
              <a:t>L’action nécessite-t-elle une modification de la réglementation existante ?</a:t>
            </a:r>
          </a:p>
          <a:p>
            <a:pPr>
              <a:lnSpc>
                <a:spcPct val="100000"/>
              </a:lnSpc>
              <a:spcBef>
                <a:spcPts val="300"/>
              </a:spcBef>
              <a:spcAft>
                <a:spcPts val="300"/>
              </a:spcAft>
            </a:pPr>
            <a:r>
              <a:rPr lang="fr-FR"/>
              <a:t>L’opinion publique et les acteurs du secteur soutiennent-ils cette initiative ?</a:t>
            </a:r>
          </a:p>
        </p:txBody>
      </p:sp>
      <p:sp>
        <p:nvSpPr>
          <p:cNvPr id="17" name="Rectangle 4">
            <a:extLst>
              <a:ext uri="{FF2B5EF4-FFF2-40B4-BE49-F238E27FC236}">
                <a16:creationId xmlns:a16="http://schemas.microsoft.com/office/drawing/2014/main" id="{642C454B-65A0-1C28-498B-C9BF9A7D54B1}"/>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BE" altLang="es-ES" b="0">
                <a:solidFill>
                  <a:schemeClr val="tx2"/>
                </a:solidFill>
                <a:latin typeface="Calibri Light" panose="020F0302020204030204" pitchFamily="34" charset="0"/>
              </a:rPr>
              <a:t>Annexes : Critères de faisabilité</a:t>
            </a:r>
          </a:p>
        </p:txBody>
      </p:sp>
      <p:sp>
        <p:nvSpPr>
          <p:cNvPr id="8" name="Rectangle 7">
            <a:extLst>
              <a:ext uri="{FF2B5EF4-FFF2-40B4-BE49-F238E27FC236}">
                <a16:creationId xmlns:a16="http://schemas.microsoft.com/office/drawing/2014/main" id="{7C82D120-9894-0CD6-DA8D-CFEB26447A9A}"/>
              </a:ext>
            </a:extLst>
          </p:cNvPr>
          <p:cNvSpPr/>
          <p:nvPr/>
        </p:nvSpPr>
        <p:spPr bwMode="auto">
          <a:xfrm>
            <a:off x="498475" y="1600882"/>
            <a:ext cx="1787525" cy="1257300"/>
          </a:xfrm>
          <a:prstGeom prst="rect">
            <a:avLst/>
          </a:prstGeom>
          <a:solidFill>
            <a:srgbClr val="00206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800">
                <a:solidFill>
                  <a:schemeClr val="bg1"/>
                </a:solidFill>
                <a:latin typeface="Calibri Light" panose="020F0302020204030204" pitchFamily="34" charset="0"/>
              </a:rPr>
              <a:t>Faisabilité politique</a:t>
            </a:r>
          </a:p>
        </p:txBody>
      </p:sp>
    </p:spTree>
    <p:extLst>
      <p:ext uri="{BB962C8B-B14F-4D97-AF65-F5344CB8AC3E}">
        <p14:creationId xmlns:p14="http://schemas.microsoft.com/office/powerpoint/2010/main" val="3438245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A91D6-7D46-D636-6215-E01CF883C86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EE0BCAF-7FB3-F6A0-9273-00ECAD4EEBBC}"/>
              </a:ext>
            </a:extLst>
          </p:cNvPr>
          <p:cNvSpPr/>
          <p:nvPr/>
        </p:nvSpPr>
        <p:spPr bwMode="auto">
          <a:xfrm>
            <a:off x="1059676" y="535054"/>
            <a:ext cx="2772000" cy="723900"/>
          </a:xfrm>
          <a:prstGeom prst="rect">
            <a:avLst/>
          </a:prstGeom>
          <a:solidFill>
            <a:schemeClr val="accent1">
              <a:lumMod val="20000"/>
              <a:lumOff val="8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fr-FR" sz="1200" b="0" noProof="0">
                <a:latin typeface="Calibri Light" panose="020F0302020204030204" pitchFamily="34" charset="0"/>
              </a:rPr>
              <a:t>Réduction significative du taux de non-recours aux droits dans toutes ses formes pour les personnes en situation de handicap</a:t>
            </a:r>
          </a:p>
        </p:txBody>
      </p:sp>
      <p:sp>
        <p:nvSpPr>
          <p:cNvPr id="13" name="Rectangle 12">
            <a:extLst>
              <a:ext uri="{FF2B5EF4-FFF2-40B4-BE49-F238E27FC236}">
                <a16:creationId xmlns:a16="http://schemas.microsoft.com/office/drawing/2014/main" id="{1E186682-8643-240B-8D72-EB8BC57BBCAF}"/>
              </a:ext>
            </a:extLst>
          </p:cNvPr>
          <p:cNvSpPr/>
          <p:nvPr/>
        </p:nvSpPr>
        <p:spPr bwMode="auto">
          <a:xfrm>
            <a:off x="3921045" y="541403"/>
            <a:ext cx="2736000" cy="723900"/>
          </a:xfrm>
          <a:prstGeom prst="rect">
            <a:avLst/>
          </a:prstGeom>
          <a:solidFill>
            <a:schemeClr val="accent1">
              <a:lumMod val="20000"/>
              <a:lumOff val="8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fr-FR" sz="1200" b="0" noProof="0">
                <a:latin typeface="Calibri Light" panose="020F0302020204030204" pitchFamily="34" charset="0"/>
              </a:rPr>
              <a:t>Amélioration mesurable de la satisfaction des ayants droit grâce à des démarches simplifiées et personnalisées</a:t>
            </a:r>
          </a:p>
        </p:txBody>
      </p:sp>
      <p:sp>
        <p:nvSpPr>
          <p:cNvPr id="14" name="Rectangle 13">
            <a:extLst>
              <a:ext uri="{FF2B5EF4-FFF2-40B4-BE49-F238E27FC236}">
                <a16:creationId xmlns:a16="http://schemas.microsoft.com/office/drawing/2014/main" id="{50B27F30-5562-E836-E1AE-45BB647A0B06}"/>
              </a:ext>
            </a:extLst>
          </p:cNvPr>
          <p:cNvSpPr/>
          <p:nvPr/>
        </p:nvSpPr>
        <p:spPr bwMode="auto">
          <a:xfrm>
            <a:off x="2762249" y="1336741"/>
            <a:ext cx="1620000" cy="1179512"/>
          </a:xfrm>
          <a:prstGeom prst="rect">
            <a:avLst/>
          </a:prstGeom>
          <a:solidFill>
            <a:schemeClr val="bg2">
              <a:lumMod val="20000"/>
              <a:lumOff val="80000"/>
            </a:schemeClr>
          </a:solidFill>
          <a:ln>
            <a:noFill/>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fr-FR" sz="1100" b="0" noProof="0">
                <a:latin typeface="Calibri Light" panose="020F0302020204030204" pitchFamily="34" charset="0"/>
              </a:rPr>
              <a:t>Une institution qui offre à ses collaborateurs des outils, formations et soutiens adaptés pour simplifier leur travail et améliorer le suivi des ayants droit</a:t>
            </a:r>
          </a:p>
        </p:txBody>
      </p:sp>
      <p:sp>
        <p:nvSpPr>
          <p:cNvPr id="15" name="Rectangle 14">
            <a:extLst>
              <a:ext uri="{FF2B5EF4-FFF2-40B4-BE49-F238E27FC236}">
                <a16:creationId xmlns:a16="http://schemas.microsoft.com/office/drawing/2014/main" id="{0714447E-49B3-A9D6-E8EC-8953E43B3A9D}"/>
              </a:ext>
            </a:extLst>
          </p:cNvPr>
          <p:cNvSpPr/>
          <p:nvPr/>
        </p:nvSpPr>
        <p:spPr bwMode="auto">
          <a:xfrm>
            <a:off x="4457699" y="1336741"/>
            <a:ext cx="1620000" cy="1179512"/>
          </a:xfrm>
          <a:prstGeom prst="rect">
            <a:avLst/>
          </a:prstGeom>
          <a:solidFill>
            <a:schemeClr val="bg2">
              <a:lumMod val="20000"/>
              <a:lumOff val="80000"/>
            </a:schemeClr>
          </a:solidFill>
          <a:ln>
            <a:noFil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100000"/>
              </a:lnSpc>
              <a:spcBef>
                <a:spcPts val="100"/>
              </a:spcBef>
              <a:spcAft>
                <a:spcPts val="100"/>
              </a:spcAft>
              <a:buClr>
                <a:srgbClr val="80234A"/>
              </a:buClr>
            </a:pPr>
            <a:r>
              <a:rPr lang="fr-FR" sz="1100" b="0" noProof="0">
                <a:latin typeface="Calibri Light" panose="020F0302020204030204" pitchFamily="34" charset="0"/>
              </a:rPr>
              <a:t>Une institution qui renforce la coordination, standardise les pratiques et optimise les processus avec les autres institutions fédérales et régionales</a:t>
            </a:r>
          </a:p>
        </p:txBody>
      </p:sp>
      <p:sp>
        <p:nvSpPr>
          <p:cNvPr id="16" name="Rectangle 15">
            <a:extLst>
              <a:ext uri="{FF2B5EF4-FFF2-40B4-BE49-F238E27FC236}">
                <a16:creationId xmlns:a16="http://schemas.microsoft.com/office/drawing/2014/main" id="{46098A27-B540-6A3D-B7CE-689EB8A207C2}"/>
              </a:ext>
            </a:extLst>
          </p:cNvPr>
          <p:cNvSpPr/>
          <p:nvPr/>
        </p:nvSpPr>
        <p:spPr bwMode="auto">
          <a:xfrm>
            <a:off x="6153149" y="1336741"/>
            <a:ext cx="1620000" cy="1179512"/>
          </a:xfrm>
          <a:prstGeom prst="rect">
            <a:avLst/>
          </a:prstGeom>
          <a:solidFill>
            <a:schemeClr val="bg2">
              <a:lumMod val="20000"/>
              <a:lumOff val="80000"/>
            </a:schemeClr>
          </a:solidFill>
          <a:ln>
            <a:noFill/>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fr-FR" sz="1100" b="0" noProof="0">
                <a:latin typeface="Calibri Light" panose="020F0302020204030204" pitchFamily="34" charset="0"/>
              </a:rPr>
              <a:t>Une institution qui facilite la mission des partenaires locaux avec des outils, des informations claires et une collaboration renforcée pour mieux accompagner les ayants droit</a:t>
            </a:r>
          </a:p>
        </p:txBody>
      </p:sp>
      <p:sp>
        <p:nvSpPr>
          <p:cNvPr id="17" name="Rectangle 16">
            <a:extLst>
              <a:ext uri="{FF2B5EF4-FFF2-40B4-BE49-F238E27FC236}">
                <a16:creationId xmlns:a16="http://schemas.microsoft.com/office/drawing/2014/main" id="{3589ABCC-2305-CDCA-8C79-C1CDF7B9CBCC}"/>
              </a:ext>
            </a:extLst>
          </p:cNvPr>
          <p:cNvSpPr/>
          <p:nvPr/>
        </p:nvSpPr>
        <p:spPr bwMode="auto">
          <a:xfrm>
            <a:off x="7867351" y="1336741"/>
            <a:ext cx="1620000" cy="1179512"/>
          </a:xfrm>
          <a:prstGeom prst="rect">
            <a:avLst/>
          </a:prstGeom>
          <a:solidFill>
            <a:schemeClr val="bg2">
              <a:lumMod val="20000"/>
              <a:lumOff val="80000"/>
            </a:schemeClr>
          </a:solidFill>
          <a:ln>
            <a:noFill/>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fr-FR" sz="1100" b="0" noProof="0">
                <a:latin typeface="Calibri Light" panose="020F0302020204030204" pitchFamily="34" charset="0"/>
              </a:rPr>
              <a:t>Une institution qui fournit aux politiques des données probantes et des solutions concrètes pour positionner la Belgique comme référence dans l’accès aux droits et leur octroi</a:t>
            </a:r>
          </a:p>
        </p:txBody>
      </p:sp>
      <p:sp>
        <p:nvSpPr>
          <p:cNvPr id="18" name="Rectangle 17">
            <a:extLst>
              <a:ext uri="{FF2B5EF4-FFF2-40B4-BE49-F238E27FC236}">
                <a16:creationId xmlns:a16="http://schemas.microsoft.com/office/drawing/2014/main" id="{0D347262-EFBD-002D-D6B9-2015A0C2BD68}"/>
              </a:ext>
            </a:extLst>
          </p:cNvPr>
          <p:cNvSpPr/>
          <p:nvPr/>
        </p:nvSpPr>
        <p:spPr bwMode="auto">
          <a:xfrm>
            <a:off x="1048047" y="1329597"/>
            <a:ext cx="1620000" cy="1179512"/>
          </a:xfrm>
          <a:prstGeom prst="rect">
            <a:avLst/>
          </a:prstGeom>
          <a:solidFill>
            <a:schemeClr val="bg2">
              <a:lumMod val="20000"/>
              <a:lumOff val="80000"/>
            </a:schemeClr>
          </a:solidFill>
          <a:ln>
            <a:noFill/>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fr-FR" sz="1100" b="0" noProof="0">
                <a:latin typeface="Calibri Light" panose="020F0302020204030204" pitchFamily="34" charset="0"/>
              </a:rPr>
              <a:t>Une institution qui rend les droits plus accessibles aux ayants droit pour mieux répondre à leurs besoins spécifiques</a:t>
            </a:r>
          </a:p>
        </p:txBody>
      </p:sp>
      <p:sp>
        <p:nvSpPr>
          <p:cNvPr id="19" name="Rectangle 18">
            <a:extLst>
              <a:ext uri="{FF2B5EF4-FFF2-40B4-BE49-F238E27FC236}">
                <a16:creationId xmlns:a16="http://schemas.microsoft.com/office/drawing/2014/main" id="{621FF016-10AB-90C8-F8FA-18CFCAE82243}"/>
              </a:ext>
            </a:extLst>
          </p:cNvPr>
          <p:cNvSpPr/>
          <p:nvPr/>
        </p:nvSpPr>
        <p:spPr bwMode="auto">
          <a:xfrm>
            <a:off x="2762249" y="2582929"/>
            <a:ext cx="1620000" cy="2808000"/>
          </a:xfrm>
          <a:prstGeom prst="rect">
            <a:avLst/>
          </a:prstGeom>
          <a:solidFill>
            <a:srgbClr val="D1C5A7"/>
          </a:solidFill>
          <a:ln>
            <a:noFil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100000"/>
              </a:lnSpc>
              <a:spcBef>
                <a:spcPts val="100"/>
              </a:spcBef>
              <a:spcAft>
                <a:spcPts val="100"/>
              </a:spcAft>
              <a:buClr>
                <a:srgbClr val="80234A"/>
              </a:buClr>
            </a:pPr>
            <a:r>
              <a:rPr lang="fr-FR" sz="1200" b="0" noProof="0">
                <a:latin typeface="Calibri Light" panose="020F0302020204030204" pitchFamily="34" charset="0"/>
              </a:rPr>
              <a:t>II. Garantir la qualité des processus et services offerts</a:t>
            </a:r>
          </a:p>
        </p:txBody>
      </p:sp>
      <p:sp>
        <p:nvSpPr>
          <p:cNvPr id="20" name="Rectangle 19">
            <a:extLst>
              <a:ext uri="{FF2B5EF4-FFF2-40B4-BE49-F238E27FC236}">
                <a16:creationId xmlns:a16="http://schemas.microsoft.com/office/drawing/2014/main" id="{9870CBDC-52E8-BDFC-15DA-4F5C39665C5F}"/>
              </a:ext>
            </a:extLst>
          </p:cNvPr>
          <p:cNvSpPr/>
          <p:nvPr/>
        </p:nvSpPr>
        <p:spPr bwMode="auto">
          <a:xfrm>
            <a:off x="4457699" y="2582929"/>
            <a:ext cx="1620000" cy="2808000"/>
          </a:xfrm>
          <a:prstGeom prst="rect">
            <a:avLst/>
          </a:prstGeom>
          <a:solidFill>
            <a:srgbClr val="D1C5A7"/>
          </a:solidFill>
          <a:ln>
            <a:noFil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100000"/>
              </a:lnSpc>
              <a:spcBef>
                <a:spcPts val="100"/>
              </a:spcBef>
              <a:spcAft>
                <a:spcPts val="100"/>
              </a:spcAft>
              <a:buClr>
                <a:srgbClr val="80234A"/>
              </a:buClr>
            </a:pPr>
            <a:r>
              <a:rPr lang="fr-FR" sz="1200" b="0" noProof="0">
                <a:latin typeface="Calibri Light" panose="020F0302020204030204" pitchFamily="34" charset="0"/>
              </a:rPr>
              <a:t>III. Répondre aux besoins spécifiques locaux des ayants droit</a:t>
            </a:r>
          </a:p>
        </p:txBody>
      </p:sp>
      <p:sp>
        <p:nvSpPr>
          <p:cNvPr id="21" name="Rectangle 20">
            <a:extLst>
              <a:ext uri="{FF2B5EF4-FFF2-40B4-BE49-F238E27FC236}">
                <a16:creationId xmlns:a16="http://schemas.microsoft.com/office/drawing/2014/main" id="{333BD0FF-3CBC-434F-8830-43FB40479FE9}"/>
              </a:ext>
            </a:extLst>
          </p:cNvPr>
          <p:cNvSpPr/>
          <p:nvPr/>
        </p:nvSpPr>
        <p:spPr bwMode="auto">
          <a:xfrm>
            <a:off x="6153149" y="2582929"/>
            <a:ext cx="1620000" cy="2808000"/>
          </a:xfrm>
          <a:prstGeom prst="rect">
            <a:avLst/>
          </a:prstGeom>
          <a:solidFill>
            <a:srgbClr val="D1C5A7"/>
          </a:solidFill>
          <a:ln>
            <a:noFill/>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lnSpc>
                <a:spcPct val="100000"/>
              </a:lnSpc>
              <a:spcBef>
                <a:spcPts val="100"/>
              </a:spcBef>
              <a:spcAft>
                <a:spcPts val="100"/>
              </a:spcAft>
              <a:buClr>
                <a:srgbClr val="80234A"/>
              </a:buClr>
            </a:pPr>
            <a:r>
              <a:rPr lang="fr-FR" sz="1200" b="0" noProof="0">
                <a:latin typeface="Calibri Light" panose="020F0302020204030204" pitchFamily="34" charset="0"/>
              </a:rPr>
              <a:t>IV. Favoriser des approches inclusives et proactives</a:t>
            </a:r>
          </a:p>
        </p:txBody>
      </p:sp>
      <p:sp>
        <p:nvSpPr>
          <p:cNvPr id="22" name="Rectangle 21">
            <a:extLst>
              <a:ext uri="{FF2B5EF4-FFF2-40B4-BE49-F238E27FC236}">
                <a16:creationId xmlns:a16="http://schemas.microsoft.com/office/drawing/2014/main" id="{640204FF-A326-8DC6-FF2C-E14024B376D2}"/>
              </a:ext>
            </a:extLst>
          </p:cNvPr>
          <p:cNvSpPr/>
          <p:nvPr/>
        </p:nvSpPr>
        <p:spPr bwMode="auto">
          <a:xfrm>
            <a:off x="7867351" y="2582929"/>
            <a:ext cx="1620000" cy="2808000"/>
          </a:xfrm>
          <a:prstGeom prst="rect">
            <a:avLst/>
          </a:prstGeom>
          <a:solidFill>
            <a:srgbClr val="D1C5A7"/>
          </a:solidFill>
          <a:ln>
            <a:noFill/>
          </a:ln>
          <a:effectLst/>
        </p:spPr>
        <p:txBody>
          <a:bodyPr rot="0" spcFirstLastPara="0" vertOverflow="overflow" horzOverflow="overflow" vert="horz" wrap="square" lIns="0" tIns="36000" rIns="36000" bIns="36000" numCol="1" spcCol="0" rtlCol="0" fromWordArt="0" anchor="t" anchorCtr="0" forceAA="0" compatLnSpc="1">
            <a:prstTxWarp prst="textNoShape">
              <a:avLst/>
            </a:prstTxWarp>
            <a:noAutofit/>
          </a:bodyPr>
          <a:lstStyle/>
          <a:p>
            <a:pPr algn="ctr">
              <a:lnSpc>
                <a:spcPct val="100000"/>
              </a:lnSpc>
              <a:spcBef>
                <a:spcPts val="100"/>
              </a:spcBef>
              <a:spcAft>
                <a:spcPts val="100"/>
              </a:spcAft>
              <a:buClr>
                <a:srgbClr val="80234A"/>
              </a:buClr>
            </a:pPr>
            <a:r>
              <a:rPr lang="fr-FR" sz="1200" b="0" noProof="0">
                <a:latin typeface="Calibri Light" panose="020F0302020204030204" pitchFamily="34" charset="0"/>
              </a:rPr>
              <a:t>V. Utiliser de manière optimale les technologies et outils numériques </a:t>
            </a:r>
          </a:p>
        </p:txBody>
      </p:sp>
      <p:sp>
        <p:nvSpPr>
          <p:cNvPr id="23" name="Rectangle 22">
            <a:extLst>
              <a:ext uri="{FF2B5EF4-FFF2-40B4-BE49-F238E27FC236}">
                <a16:creationId xmlns:a16="http://schemas.microsoft.com/office/drawing/2014/main" id="{B3AFF763-D64A-F13D-C584-7057F9D28CD0}"/>
              </a:ext>
            </a:extLst>
          </p:cNvPr>
          <p:cNvSpPr/>
          <p:nvPr/>
        </p:nvSpPr>
        <p:spPr bwMode="auto">
          <a:xfrm>
            <a:off x="1048047" y="2575785"/>
            <a:ext cx="1620000" cy="2808000"/>
          </a:xfrm>
          <a:prstGeom prst="rect">
            <a:avLst/>
          </a:prstGeom>
          <a:solidFill>
            <a:srgbClr val="D1C5A7"/>
          </a:solidFill>
          <a:ln>
            <a:noFill/>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algn="ctr">
              <a:lnSpc>
                <a:spcPct val="100000"/>
              </a:lnSpc>
              <a:spcBef>
                <a:spcPts val="100"/>
              </a:spcBef>
              <a:spcAft>
                <a:spcPts val="100"/>
              </a:spcAft>
              <a:buClr>
                <a:srgbClr val="80234A"/>
              </a:buClr>
            </a:pPr>
            <a:r>
              <a:rPr lang="fr-FR" sz="1200" b="0" noProof="0">
                <a:latin typeface="Calibri Light" panose="020F0302020204030204" pitchFamily="34" charset="0"/>
              </a:rPr>
              <a:t>I. Simplifier les démarches administratives et d’évaluation</a:t>
            </a:r>
          </a:p>
        </p:txBody>
      </p:sp>
      <p:sp>
        <p:nvSpPr>
          <p:cNvPr id="24" name="Rectangle 23">
            <a:extLst>
              <a:ext uri="{FF2B5EF4-FFF2-40B4-BE49-F238E27FC236}">
                <a16:creationId xmlns:a16="http://schemas.microsoft.com/office/drawing/2014/main" id="{E7960DF3-7384-4AB7-DB5F-8B477028322F}"/>
              </a:ext>
            </a:extLst>
          </p:cNvPr>
          <p:cNvSpPr/>
          <p:nvPr/>
        </p:nvSpPr>
        <p:spPr bwMode="auto">
          <a:xfrm>
            <a:off x="1048048" y="5461825"/>
            <a:ext cx="4176000" cy="968377"/>
          </a:xfrm>
          <a:prstGeom prst="rect">
            <a:avLst/>
          </a:prstGeom>
          <a:solidFill>
            <a:srgbClr val="A9D5ED"/>
          </a:solidFill>
          <a:ln>
            <a:noFill/>
          </a:ln>
          <a:effectLst/>
        </p:spPr>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pPr algn="ctr">
              <a:lnSpc>
                <a:spcPct val="100000"/>
              </a:lnSpc>
              <a:spcBef>
                <a:spcPts val="100"/>
              </a:spcBef>
              <a:spcAft>
                <a:spcPts val="100"/>
              </a:spcAft>
              <a:buClr>
                <a:srgbClr val="80234A"/>
              </a:buClr>
            </a:pPr>
            <a:r>
              <a:rPr lang="fr-FR" sz="1200" b="0" noProof="0">
                <a:latin typeface="Calibri Light" panose="020F0302020204030204" pitchFamily="34" charset="0"/>
              </a:rPr>
              <a:t>VI. Garantir une plus grande flexibilité législative</a:t>
            </a:r>
          </a:p>
        </p:txBody>
      </p:sp>
      <p:sp>
        <p:nvSpPr>
          <p:cNvPr id="25" name="Rectangle 24">
            <a:extLst>
              <a:ext uri="{FF2B5EF4-FFF2-40B4-BE49-F238E27FC236}">
                <a16:creationId xmlns:a16="http://schemas.microsoft.com/office/drawing/2014/main" id="{E31D8232-81FE-FE8B-9D7C-FB2B4450A198}"/>
              </a:ext>
            </a:extLst>
          </p:cNvPr>
          <p:cNvSpPr/>
          <p:nvPr/>
        </p:nvSpPr>
        <p:spPr bwMode="auto">
          <a:xfrm>
            <a:off x="5308504" y="5461825"/>
            <a:ext cx="4176000" cy="968377"/>
          </a:xfrm>
          <a:prstGeom prst="rect">
            <a:avLst/>
          </a:prstGeom>
          <a:solidFill>
            <a:srgbClr val="A9D5ED"/>
          </a:solidFill>
          <a:ln>
            <a:noFill/>
          </a:ln>
          <a:effectLst/>
        </p:spPr>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pPr algn="ctr">
              <a:lnSpc>
                <a:spcPct val="100000"/>
              </a:lnSpc>
              <a:spcBef>
                <a:spcPts val="100"/>
              </a:spcBef>
              <a:spcAft>
                <a:spcPts val="100"/>
              </a:spcAft>
              <a:buClr>
                <a:srgbClr val="80234A"/>
              </a:buClr>
            </a:pPr>
            <a:r>
              <a:rPr lang="fr-FR" sz="1200" b="0" noProof="0">
                <a:latin typeface="Calibri Light" panose="020F0302020204030204" pitchFamily="34" charset="0"/>
              </a:rPr>
              <a:t>VII. Valoriser de manière proactive les partenariats externes</a:t>
            </a:r>
          </a:p>
        </p:txBody>
      </p:sp>
      <p:sp>
        <p:nvSpPr>
          <p:cNvPr id="26" name="Rectangle 25">
            <a:extLst>
              <a:ext uri="{FF2B5EF4-FFF2-40B4-BE49-F238E27FC236}">
                <a16:creationId xmlns:a16="http://schemas.microsoft.com/office/drawing/2014/main" id="{424BC19B-9D5A-7FDF-E624-8F6159D94D5E}"/>
              </a:ext>
            </a:extLst>
          </p:cNvPr>
          <p:cNvSpPr/>
          <p:nvPr/>
        </p:nvSpPr>
        <p:spPr bwMode="auto">
          <a:xfrm>
            <a:off x="6215884" y="4315652"/>
            <a:ext cx="3199579" cy="688226"/>
          </a:xfrm>
          <a:prstGeom prst="rect">
            <a:avLst/>
          </a:prstGeom>
          <a:solidFill>
            <a:srgbClr val="EBE6D9"/>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fr-FR" sz="1200" b="0" noProof="0">
                <a:latin typeface="Calibri Light" panose="020F0302020204030204" pitchFamily="34" charset="0"/>
              </a:rPr>
              <a:t>7. Déployer des outils d’IA, pour identifier les ayants droit potentiels et automatiser l’attribution des droits</a:t>
            </a:r>
          </a:p>
        </p:txBody>
      </p:sp>
      <p:sp>
        <p:nvSpPr>
          <p:cNvPr id="27" name="Rectangle 26">
            <a:extLst>
              <a:ext uri="{FF2B5EF4-FFF2-40B4-BE49-F238E27FC236}">
                <a16:creationId xmlns:a16="http://schemas.microsoft.com/office/drawing/2014/main" id="{2DFC6C1D-AB3E-68FF-FC87-510DDA89620F}"/>
              </a:ext>
            </a:extLst>
          </p:cNvPr>
          <p:cNvSpPr/>
          <p:nvPr/>
        </p:nvSpPr>
        <p:spPr bwMode="auto">
          <a:xfrm>
            <a:off x="7920934" y="3242983"/>
            <a:ext cx="1494529" cy="571500"/>
          </a:xfrm>
          <a:prstGeom prst="rect">
            <a:avLst/>
          </a:prstGeom>
          <a:solidFill>
            <a:srgbClr val="EBE6D9"/>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fr-FR" sz="1200" b="0" noProof="0">
                <a:latin typeface="Calibri Light" panose="020F0302020204030204" pitchFamily="34" charset="0"/>
              </a:rPr>
              <a:t>8. Renforcer les outils numériques de la DG HAN</a:t>
            </a:r>
          </a:p>
        </p:txBody>
      </p:sp>
      <p:sp>
        <p:nvSpPr>
          <p:cNvPr id="28" name="Rectangle 27">
            <a:extLst>
              <a:ext uri="{FF2B5EF4-FFF2-40B4-BE49-F238E27FC236}">
                <a16:creationId xmlns:a16="http://schemas.microsoft.com/office/drawing/2014/main" id="{BB7E4C42-E084-4761-599D-A3CA8457565E}"/>
              </a:ext>
            </a:extLst>
          </p:cNvPr>
          <p:cNvSpPr/>
          <p:nvPr/>
        </p:nvSpPr>
        <p:spPr bwMode="auto">
          <a:xfrm>
            <a:off x="4520433" y="3242983"/>
            <a:ext cx="3168000" cy="571500"/>
          </a:xfrm>
          <a:prstGeom prst="rect">
            <a:avLst/>
          </a:prstGeom>
          <a:solidFill>
            <a:srgbClr val="EBE6D9"/>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fr-FR" sz="1200" b="0" noProof="0">
                <a:latin typeface="Calibri Light" panose="020F0302020204030204" pitchFamily="34" charset="0"/>
              </a:rPr>
              <a:t>5. Développer davantage les méthodes d’accompagnement et de soutien personnalisés et ciblés des ayants droit</a:t>
            </a:r>
          </a:p>
        </p:txBody>
      </p:sp>
      <p:sp>
        <p:nvSpPr>
          <p:cNvPr id="29" name="Rectangle 28">
            <a:extLst>
              <a:ext uri="{FF2B5EF4-FFF2-40B4-BE49-F238E27FC236}">
                <a16:creationId xmlns:a16="http://schemas.microsoft.com/office/drawing/2014/main" id="{E017B7D1-D1B4-623D-27E7-FAFDC48878B7}"/>
              </a:ext>
            </a:extLst>
          </p:cNvPr>
          <p:cNvSpPr/>
          <p:nvPr/>
        </p:nvSpPr>
        <p:spPr bwMode="auto">
          <a:xfrm>
            <a:off x="4520434" y="3853346"/>
            <a:ext cx="4895029" cy="409575"/>
          </a:xfrm>
          <a:prstGeom prst="rect">
            <a:avLst/>
          </a:prstGeom>
          <a:solidFill>
            <a:srgbClr val="EBE6D9"/>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fr-FR" sz="1200" b="0" noProof="0">
                <a:latin typeface="Calibri Light" panose="020F0302020204030204" pitchFamily="34" charset="0"/>
              </a:rPr>
              <a:t>6. Développer des solutions alternatives pour limiter </a:t>
            </a:r>
            <a:br>
              <a:rPr lang="fr-FR" sz="1200" b="0" noProof="0">
                <a:latin typeface="Calibri Light" panose="020F0302020204030204" pitchFamily="34" charset="0"/>
              </a:rPr>
            </a:br>
            <a:r>
              <a:rPr lang="fr-FR" sz="1200" b="0" noProof="0">
                <a:latin typeface="Calibri Light" panose="020F0302020204030204" pitchFamily="34" charset="0"/>
              </a:rPr>
              <a:t>l’impact de la fracture numérique</a:t>
            </a:r>
          </a:p>
        </p:txBody>
      </p:sp>
      <p:sp>
        <p:nvSpPr>
          <p:cNvPr id="30" name="Rectangle 29">
            <a:extLst>
              <a:ext uri="{FF2B5EF4-FFF2-40B4-BE49-F238E27FC236}">
                <a16:creationId xmlns:a16="http://schemas.microsoft.com/office/drawing/2014/main" id="{0AA5C8C1-1A12-9C44-A658-8896A6932133}"/>
              </a:ext>
            </a:extLst>
          </p:cNvPr>
          <p:cNvSpPr/>
          <p:nvPr/>
        </p:nvSpPr>
        <p:spPr bwMode="auto">
          <a:xfrm>
            <a:off x="2824984" y="4755483"/>
            <a:ext cx="3168000" cy="571500"/>
          </a:xfrm>
          <a:prstGeom prst="rect">
            <a:avLst/>
          </a:prstGeom>
          <a:solidFill>
            <a:srgbClr val="EBE6D9"/>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fr-FR" sz="1200" b="0" noProof="0">
                <a:latin typeface="Calibri Light" panose="020F0302020204030204" pitchFamily="34" charset="0"/>
              </a:rPr>
              <a:t>4. Harmoniser et partager les initiatives </a:t>
            </a:r>
            <a:br>
              <a:rPr lang="fr-FR" sz="1200" b="0" noProof="0">
                <a:latin typeface="Calibri Light" panose="020F0302020204030204" pitchFamily="34" charset="0"/>
              </a:rPr>
            </a:br>
            <a:r>
              <a:rPr lang="fr-FR" sz="1200" b="0" noProof="0">
                <a:latin typeface="Calibri Light" panose="020F0302020204030204" pitchFamily="34" charset="0"/>
              </a:rPr>
              <a:t>locales des différents centres de </a:t>
            </a:r>
            <a:br>
              <a:rPr lang="fr-FR" sz="1200" b="0" noProof="0">
                <a:latin typeface="Calibri Light" panose="020F0302020204030204" pitchFamily="34" charset="0"/>
              </a:rPr>
            </a:br>
            <a:r>
              <a:rPr lang="fr-FR" sz="1200" b="0" noProof="0">
                <a:latin typeface="Calibri Light" panose="020F0302020204030204" pitchFamily="34" charset="0"/>
              </a:rPr>
              <a:t>reconnaissance du handicap</a:t>
            </a:r>
          </a:p>
        </p:txBody>
      </p:sp>
      <p:sp>
        <p:nvSpPr>
          <p:cNvPr id="32" name="Rectangle 31">
            <a:extLst>
              <a:ext uri="{FF2B5EF4-FFF2-40B4-BE49-F238E27FC236}">
                <a16:creationId xmlns:a16="http://schemas.microsoft.com/office/drawing/2014/main" id="{01EEC2AB-D7B6-19FB-FE03-49CF1046E749}"/>
              </a:ext>
            </a:extLst>
          </p:cNvPr>
          <p:cNvSpPr/>
          <p:nvPr/>
        </p:nvSpPr>
        <p:spPr bwMode="auto">
          <a:xfrm>
            <a:off x="1119187" y="3240153"/>
            <a:ext cx="1494529" cy="819150"/>
          </a:xfrm>
          <a:prstGeom prst="rect">
            <a:avLst/>
          </a:prstGeom>
          <a:solidFill>
            <a:srgbClr val="EBE6D9"/>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fr-FR" sz="1200" b="0" noProof="0">
                <a:latin typeface="Calibri Light" panose="020F0302020204030204" pitchFamily="34" charset="0"/>
              </a:rPr>
              <a:t>1. Continuer la révision et l’optimisation des processus internes</a:t>
            </a:r>
          </a:p>
        </p:txBody>
      </p:sp>
      <p:sp>
        <p:nvSpPr>
          <p:cNvPr id="33" name="Rectangle 32">
            <a:extLst>
              <a:ext uri="{FF2B5EF4-FFF2-40B4-BE49-F238E27FC236}">
                <a16:creationId xmlns:a16="http://schemas.microsoft.com/office/drawing/2014/main" id="{A790011A-A1F1-6209-50D4-4F03035C3273}"/>
              </a:ext>
            </a:extLst>
          </p:cNvPr>
          <p:cNvSpPr/>
          <p:nvPr/>
        </p:nvSpPr>
        <p:spPr bwMode="auto">
          <a:xfrm>
            <a:off x="2824984" y="3240153"/>
            <a:ext cx="1494529" cy="1047749"/>
          </a:xfrm>
          <a:prstGeom prst="rect">
            <a:avLst/>
          </a:prstGeom>
          <a:solidFill>
            <a:srgbClr val="EBE6D9"/>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fr-FR" sz="1200" b="0" noProof="0">
                <a:latin typeface="Calibri Light" panose="020F0302020204030204" pitchFamily="34" charset="0"/>
              </a:rPr>
              <a:t>3. Développer un programme de formation continue ciblé pour les professionnels internes/externes</a:t>
            </a:r>
          </a:p>
        </p:txBody>
      </p:sp>
      <p:sp>
        <p:nvSpPr>
          <p:cNvPr id="34" name="Rectangle 33">
            <a:extLst>
              <a:ext uri="{FF2B5EF4-FFF2-40B4-BE49-F238E27FC236}">
                <a16:creationId xmlns:a16="http://schemas.microsoft.com/office/drawing/2014/main" id="{36E01848-C5FD-0A2A-5ACC-5E0B5643914D}"/>
              </a:ext>
            </a:extLst>
          </p:cNvPr>
          <p:cNvSpPr/>
          <p:nvPr/>
        </p:nvSpPr>
        <p:spPr bwMode="auto">
          <a:xfrm>
            <a:off x="1108516" y="4330828"/>
            <a:ext cx="3190950" cy="377029"/>
          </a:xfrm>
          <a:prstGeom prst="rect">
            <a:avLst/>
          </a:prstGeom>
          <a:solidFill>
            <a:srgbClr val="EBE6D9"/>
          </a:solidFill>
          <a:ln>
            <a:noFill/>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fr-FR" sz="1200" b="0" noProof="0">
                <a:latin typeface="Calibri Light" panose="020F0302020204030204" pitchFamily="34" charset="0"/>
              </a:rPr>
              <a:t>2. Harmoniser le processus d’évaluation multidisciplinaire du handicap</a:t>
            </a:r>
          </a:p>
        </p:txBody>
      </p:sp>
      <p:sp>
        <p:nvSpPr>
          <p:cNvPr id="35" name="Rectangle 34">
            <a:extLst>
              <a:ext uri="{FF2B5EF4-FFF2-40B4-BE49-F238E27FC236}">
                <a16:creationId xmlns:a16="http://schemas.microsoft.com/office/drawing/2014/main" id="{E95AB99B-3D4D-943B-E805-2631BEA50414}"/>
              </a:ext>
            </a:extLst>
          </p:cNvPr>
          <p:cNvSpPr/>
          <p:nvPr/>
        </p:nvSpPr>
        <p:spPr bwMode="auto">
          <a:xfrm>
            <a:off x="1766886" y="5820006"/>
            <a:ext cx="2695574" cy="467917"/>
          </a:xfrm>
          <a:prstGeom prst="rect">
            <a:avLst/>
          </a:prstGeom>
          <a:solidFill>
            <a:srgbClr val="E7F3FA"/>
          </a:solidFill>
          <a:ln>
            <a:noFill/>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fr-FR" sz="1200" b="0" noProof="0">
                <a:latin typeface="Calibri Light" panose="020F0302020204030204" pitchFamily="34" charset="0"/>
              </a:rPr>
              <a:t>9. Inciter à réduire les rigidités législatives </a:t>
            </a:r>
            <a:br>
              <a:rPr lang="fr-FR" sz="1200" b="0" noProof="0">
                <a:latin typeface="Calibri Light" panose="020F0302020204030204" pitchFamily="34" charset="0"/>
              </a:rPr>
            </a:br>
            <a:r>
              <a:rPr lang="fr-FR" sz="1200" b="0" noProof="0">
                <a:latin typeface="Calibri Light" panose="020F0302020204030204" pitchFamily="34" charset="0"/>
              </a:rPr>
              <a:t>pour améliorer l’accès et l’octroi des droits</a:t>
            </a:r>
          </a:p>
        </p:txBody>
      </p:sp>
      <p:sp>
        <p:nvSpPr>
          <p:cNvPr id="36" name="Rectangle 35">
            <a:extLst>
              <a:ext uri="{FF2B5EF4-FFF2-40B4-BE49-F238E27FC236}">
                <a16:creationId xmlns:a16="http://schemas.microsoft.com/office/drawing/2014/main" id="{5BBBC832-396C-CF53-7B64-6387F5D383A9}"/>
              </a:ext>
            </a:extLst>
          </p:cNvPr>
          <p:cNvSpPr/>
          <p:nvPr/>
        </p:nvSpPr>
        <p:spPr bwMode="auto">
          <a:xfrm>
            <a:off x="5477171" y="5769402"/>
            <a:ext cx="1828798" cy="554838"/>
          </a:xfrm>
          <a:prstGeom prst="rect">
            <a:avLst/>
          </a:prstGeom>
          <a:solidFill>
            <a:srgbClr val="E7F3FA"/>
          </a:solidFill>
          <a:ln>
            <a:noFill/>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fr-FR" sz="1200" b="0" noProof="0">
                <a:latin typeface="Calibri Light" panose="020F0302020204030204" pitchFamily="34" charset="0"/>
              </a:rPr>
              <a:t>10. Renforcer la collaboration avec les partenaires externes</a:t>
            </a:r>
          </a:p>
        </p:txBody>
      </p:sp>
      <p:sp>
        <p:nvSpPr>
          <p:cNvPr id="37" name="Rectangle 36">
            <a:extLst>
              <a:ext uri="{FF2B5EF4-FFF2-40B4-BE49-F238E27FC236}">
                <a16:creationId xmlns:a16="http://schemas.microsoft.com/office/drawing/2014/main" id="{8A4BBA5E-20DB-B536-D43A-435A32F11526}"/>
              </a:ext>
            </a:extLst>
          </p:cNvPr>
          <p:cNvSpPr/>
          <p:nvPr/>
        </p:nvSpPr>
        <p:spPr bwMode="auto">
          <a:xfrm>
            <a:off x="7391400" y="5770992"/>
            <a:ext cx="1933576" cy="558011"/>
          </a:xfrm>
          <a:prstGeom prst="rect">
            <a:avLst/>
          </a:prstGeom>
          <a:solidFill>
            <a:srgbClr val="E7F3FA"/>
          </a:solidFill>
          <a:ln>
            <a:noFill/>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fr-FR" sz="1200" b="0" noProof="0">
                <a:latin typeface="Calibri Light" panose="020F0302020204030204" pitchFamily="34" charset="0"/>
              </a:rPr>
              <a:t>11. Harmoniser les procédures entre les instances fédérales et régionales</a:t>
            </a:r>
          </a:p>
        </p:txBody>
      </p:sp>
      <p:sp>
        <p:nvSpPr>
          <p:cNvPr id="38" name="Rectangle 37">
            <a:extLst>
              <a:ext uri="{FF2B5EF4-FFF2-40B4-BE49-F238E27FC236}">
                <a16:creationId xmlns:a16="http://schemas.microsoft.com/office/drawing/2014/main" id="{90499E65-08D0-3BF0-1E6E-8CBC7DEFFACB}"/>
              </a:ext>
            </a:extLst>
          </p:cNvPr>
          <p:cNvSpPr/>
          <p:nvPr/>
        </p:nvSpPr>
        <p:spPr bwMode="auto">
          <a:xfrm>
            <a:off x="485775" y="535053"/>
            <a:ext cx="458057" cy="720721"/>
          </a:xfrm>
          <a:prstGeom prst="rect">
            <a:avLst/>
          </a:prstGeom>
          <a:solidFill>
            <a:schemeClr val="tx2"/>
          </a:solidFill>
          <a:ln>
            <a:noFill/>
          </a:ln>
          <a:effectLst/>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noProof="0">
                <a:solidFill>
                  <a:schemeClr val="bg1"/>
                </a:solidFill>
                <a:latin typeface="Calibri Light" panose="020F0302020204030204" pitchFamily="34" charset="0"/>
              </a:rPr>
              <a:t>Résultats</a:t>
            </a:r>
          </a:p>
        </p:txBody>
      </p:sp>
      <p:sp>
        <p:nvSpPr>
          <p:cNvPr id="39" name="Rectangle 38">
            <a:extLst>
              <a:ext uri="{FF2B5EF4-FFF2-40B4-BE49-F238E27FC236}">
                <a16:creationId xmlns:a16="http://schemas.microsoft.com/office/drawing/2014/main" id="{42F2D709-F95C-E75F-E00A-20EDCB37AC20}"/>
              </a:ext>
            </a:extLst>
          </p:cNvPr>
          <p:cNvSpPr/>
          <p:nvPr/>
        </p:nvSpPr>
        <p:spPr bwMode="auto">
          <a:xfrm>
            <a:off x="485324" y="1329596"/>
            <a:ext cx="458057" cy="1179511"/>
          </a:xfrm>
          <a:prstGeom prst="rect">
            <a:avLst/>
          </a:prstGeom>
          <a:solidFill>
            <a:schemeClr val="bg2"/>
          </a:solidFill>
          <a:ln>
            <a:noFill/>
          </a:ln>
          <a:effectLst/>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noProof="0">
                <a:solidFill>
                  <a:schemeClr val="bg1"/>
                </a:solidFill>
                <a:latin typeface="Calibri Light" panose="020F0302020204030204" pitchFamily="34" charset="0"/>
              </a:rPr>
              <a:t>Parties prenantes</a:t>
            </a:r>
          </a:p>
        </p:txBody>
      </p:sp>
      <p:sp>
        <p:nvSpPr>
          <p:cNvPr id="40" name="Rectangle 39">
            <a:extLst>
              <a:ext uri="{FF2B5EF4-FFF2-40B4-BE49-F238E27FC236}">
                <a16:creationId xmlns:a16="http://schemas.microsoft.com/office/drawing/2014/main" id="{00D85BF3-5CC4-B053-98ED-DA6CDD31361F}"/>
              </a:ext>
            </a:extLst>
          </p:cNvPr>
          <p:cNvSpPr/>
          <p:nvPr/>
        </p:nvSpPr>
        <p:spPr bwMode="auto">
          <a:xfrm>
            <a:off x="485324" y="2582929"/>
            <a:ext cx="458057" cy="2800856"/>
          </a:xfrm>
          <a:prstGeom prst="rect">
            <a:avLst/>
          </a:prstGeom>
          <a:solidFill>
            <a:srgbClr val="A79057"/>
          </a:solidFill>
          <a:ln>
            <a:noFill/>
          </a:ln>
          <a:effectLst/>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noProof="0">
                <a:solidFill>
                  <a:schemeClr val="bg1"/>
                </a:solidFill>
                <a:latin typeface="Calibri Light" panose="020F0302020204030204" pitchFamily="34" charset="0"/>
              </a:rPr>
              <a:t>Processus internes</a:t>
            </a:r>
          </a:p>
        </p:txBody>
      </p:sp>
      <p:sp>
        <p:nvSpPr>
          <p:cNvPr id="41" name="Rectangle 40">
            <a:extLst>
              <a:ext uri="{FF2B5EF4-FFF2-40B4-BE49-F238E27FC236}">
                <a16:creationId xmlns:a16="http://schemas.microsoft.com/office/drawing/2014/main" id="{1C7B1DB3-D8AF-D868-72FB-9A5DFA09BF15}"/>
              </a:ext>
            </a:extLst>
          </p:cNvPr>
          <p:cNvSpPr/>
          <p:nvPr/>
        </p:nvSpPr>
        <p:spPr bwMode="auto">
          <a:xfrm>
            <a:off x="485324" y="5464209"/>
            <a:ext cx="458057" cy="965994"/>
          </a:xfrm>
          <a:prstGeom prst="rect">
            <a:avLst/>
          </a:prstGeom>
          <a:solidFill>
            <a:srgbClr val="00638F"/>
          </a:solidFill>
          <a:ln>
            <a:noFill/>
          </a:ln>
          <a:effectLst/>
        </p:spPr>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noProof="0">
                <a:solidFill>
                  <a:schemeClr val="bg1"/>
                </a:solidFill>
                <a:latin typeface="Calibri Light" panose="020F0302020204030204" pitchFamily="34" charset="0"/>
              </a:rPr>
              <a:t>Eléments externes</a:t>
            </a:r>
          </a:p>
        </p:txBody>
      </p:sp>
      <p:sp>
        <p:nvSpPr>
          <p:cNvPr id="4" name="Rectangle 3">
            <a:extLst>
              <a:ext uri="{FF2B5EF4-FFF2-40B4-BE49-F238E27FC236}">
                <a16:creationId xmlns:a16="http://schemas.microsoft.com/office/drawing/2014/main" id="{62F540DA-0164-F199-54FF-8BEE83DE307C}"/>
              </a:ext>
            </a:extLst>
          </p:cNvPr>
          <p:cNvSpPr/>
          <p:nvPr/>
        </p:nvSpPr>
        <p:spPr bwMode="auto">
          <a:xfrm>
            <a:off x="6748504" y="541403"/>
            <a:ext cx="2736000" cy="723900"/>
          </a:xfrm>
          <a:prstGeom prst="rect">
            <a:avLst/>
          </a:prstGeom>
          <a:solidFill>
            <a:schemeClr val="accent1">
              <a:lumMod val="20000"/>
              <a:lumOff val="8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buClr>
                <a:srgbClr val="80234A"/>
              </a:buClr>
            </a:pPr>
            <a:r>
              <a:rPr lang="fr-FR" sz="1200" b="0" noProof="0">
                <a:latin typeface="Calibri Light" panose="020F0302020204030204" pitchFamily="34" charset="0"/>
              </a:rPr>
              <a:t>Diminution des écarts régionaux dans l'accès aux services et prestations</a:t>
            </a:r>
          </a:p>
        </p:txBody>
      </p:sp>
    </p:spTree>
    <p:extLst>
      <p:ext uri="{BB962C8B-B14F-4D97-AF65-F5344CB8AC3E}">
        <p14:creationId xmlns:p14="http://schemas.microsoft.com/office/powerpoint/2010/main" val="1279309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9468D-D74B-C024-11D9-009535DE078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44917AA-1225-0BA4-6DF8-7144674BD92F}"/>
              </a:ext>
            </a:extLst>
          </p:cNvPr>
          <p:cNvSpPr>
            <a:spLocks noGrp="1"/>
          </p:cNvSpPr>
          <p:nvPr>
            <p:ph type="title"/>
          </p:nvPr>
        </p:nvSpPr>
        <p:spPr/>
        <p:txBody>
          <a:bodyPr/>
          <a:lstStyle/>
          <a:p>
            <a:r>
              <a:rPr lang="fr-FR" noProof="0"/>
              <a:t>Nous définissons deux types d’axes afin de répondre aux besoins des parties prenantes de la DG HAN</a:t>
            </a:r>
          </a:p>
        </p:txBody>
      </p:sp>
      <p:sp>
        <p:nvSpPr>
          <p:cNvPr id="9" name="Rectangle 8">
            <a:extLst>
              <a:ext uri="{FF2B5EF4-FFF2-40B4-BE49-F238E27FC236}">
                <a16:creationId xmlns:a16="http://schemas.microsoft.com/office/drawing/2014/main" id="{434738A6-62B7-9F22-6BF8-27C147FE7E9B}"/>
              </a:ext>
            </a:extLst>
          </p:cNvPr>
          <p:cNvSpPr/>
          <p:nvPr/>
        </p:nvSpPr>
        <p:spPr bwMode="auto">
          <a:xfrm>
            <a:off x="609598" y="1973542"/>
            <a:ext cx="4162425" cy="874644"/>
          </a:xfrm>
          <a:prstGeom prst="rect">
            <a:avLst/>
          </a:prstGeom>
          <a:solidFill>
            <a:srgbClr val="BDAB7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800" noProof="0">
                <a:solidFill>
                  <a:schemeClr val="bg1"/>
                </a:solidFill>
                <a:latin typeface="Calibri Light" panose="020F0302020204030204" pitchFamily="34" charset="0"/>
              </a:rPr>
              <a:t>Axes opérationnels</a:t>
            </a:r>
          </a:p>
        </p:txBody>
      </p:sp>
      <p:sp>
        <p:nvSpPr>
          <p:cNvPr id="10" name="Rectangle 9">
            <a:extLst>
              <a:ext uri="{FF2B5EF4-FFF2-40B4-BE49-F238E27FC236}">
                <a16:creationId xmlns:a16="http://schemas.microsoft.com/office/drawing/2014/main" id="{2C04F62E-A1D6-4708-0D00-9B9B9D22A5B7}"/>
              </a:ext>
            </a:extLst>
          </p:cNvPr>
          <p:cNvSpPr/>
          <p:nvPr/>
        </p:nvSpPr>
        <p:spPr bwMode="auto">
          <a:xfrm>
            <a:off x="5156403" y="1973542"/>
            <a:ext cx="4120946" cy="874644"/>
          </a:xfrm>
          <a:prstGeom prst="rect">
            <a:avLst/>
          </a:prstGeom>
          <a:solidFill>
            <a:srgbClr val="00638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800" noProof="0">
                <a:solidFill>
                  <a:schemeClr val="bg1"/>
                </a:solidFill>
                <a:latin typeface="Calibri Light" panose="020F0302020204030204" pitchFamily="34" charset="0"/>
              </a:rPr>
              <a:t>Axes stratégiques</a:t>
            </a:r>
          </a:p>
        </p:txBody>
      </p:sp>
      <p:sp>
        <p:nvSpPr>
          <p:cNvPr id="11" name="Rectangle 10">
            <a:extLst>
              <a:ext uri="{FF2B5EF4-FFF2-40B4-BE49-F238E27FC236}">
                <a16:creationId xmlns:a16="http://schemas.microsoft.com/office/drawing/2014/main" id="{36622B3F-D479-EFE4-9B55-995C8007FCFE}"/>
              </a:ext>
            </a:extLst>
          </p:cNvPr>
          <p:cNvSpPr/>
          <p:nvPr/>
        </p:nvSpPr>
        <p:spPr bwMode="auto">
          <a:xfrm>
            <a:off x="609599" y="2936571"/>
            <a:ext cx="4140000" cy="2683179"/>
          </a:xfrm>
          <a:prstGeom prst="rect">
            <a:avLst/>
          </a:prstGeom>
          <a:solidFill>
            <a:srgbClr val="EBE6D9"/>
          </a:solidFill>
          <a:ln>
            <a:noFill/>
          </a:ln>
          <a:effectLst/>
        </p:spPr>
        <p:txBody>
          <a:bodyPr rot="0" spcFirstLastPara="0" vertOverflow="overflow" horzOverflow="overflow" vert="horz" wrap="square" lIns="252000" tIns="36000" rIns="252000" bIns="36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fr-FR" sz="1800" b="0" noProof="0">
                <a:latin typeface="Calibri Light" panose="020F0302020204030204" pitchFamily="34" charset="0"/>
              </a:rPr>
              <a:t>Il s’agit des </a:t>
            </a:r>
            <a:r>
              <a:rPr lang="fr-FR" sz="1800" noProof="0">
                <a:latin typeface="Calibri Light" panose="020F0302020204030204" pitchFamily="34" charset="0"/>
              </a:rPr>
              <a:t>processus opérationnels </a:t>
            </a:r>
            <a:br>
              <a:rPr lang="fr-FR" sz="1800" noProof="0">
                <a:latin typeface="Calibri Light" panose="020F0302020204030204" pitchFamily="34" charset="0"/>
              </a:rPr>
            </a:br>
            <a:r>
              <a:rPr lang="fr-FR" sz="1800" b="0" noProof="0">
                <a:latin typeface="Calibri Light" panose="020F0302020204030204" pitchFamily="34" charset="0"/>
              </a:rPr>
              <a:t>à mettre en place dès aujourd’hui </a:t>
            </a:r>
            <a:br>
              <a:rPr lang="fr-FR" sz="1800" b="0" noProof="0">
                <a:latin typeface="Calibri Light" panose="020F0302020204030204" pitchFamily="34" charset="0"/>
              </a:rPr>
            </a:br>
            <a:r>
              <a:rPr lang="fr-FR" sz="1800" b="0" noProof="0">
                <a:latin typeface="Calibri Light" panose="020F0302020204030204" pitchFamily="34" charset="0"/>
              </a:rPr>
              <a:t>afin </a:t>
            </a:r>
            <a:r>
              <a:rPr lang="fr-FR" sz="1800" noProof="0">
                <a:latin typeface="Calibri Light" panose="020F0302020204030204" pitchFamily="34" charset="0"/>
              </a:rPr>
              <a:t>d’atteindre l’excellence </a:t>
            </a:r>
            <a:r>
              <a:rPr lang="fr-FR" sz="1800" b="0" noProof="0">
                <a:latin typeface="Calibri Light" panose="020F0302020204030204" pitchFamily="34" charset="0"/>
              </a:rPr>
              <a:t>et </a:t>
            </a:r>
            <a:br>
              <a:rPr lang="fr-FR" sz="1800" b="0" noProof="0">
                <a:latin typeface="Calibri Light" panose="020F0302020204030204" pitchFamily="34" charset="0"/>
              </a:rPr>
            </a:br>
            <a:r>
              <a:rPr lang="fr-FR" sz="1800" b="0" noProof="0">
                <a:latin typeface="Calibri Light" panose="020F0302020204030204" pitchFamily="34" charset="0"/>
              </a:rPr>
              <a:t>de </a:t>
            </a:r>
            <a:r>
              <a:rPr lang="fr-FR" sz="1800" noProof="0">
                <a:latin typeface="Calibri Light" panose="020F0302020204030204" pitchFamily="34" charset="0"/>
              </a:rPr>
              <a:t>satisfaire les besoins </a:t>
            </a:r>
            <a:r>
              <a:rPr lang="fr-FR" sz="1800" b="0" noProof="0">
                <a:latin typeface="Calibri Light" panose="020F0302020204030204" pitchFamily="34" charset="0"/>
              </a:rPr>
              <a:t>des parties prenantes à court terme</a:t>
            </a:r>
          </a:p>
        </p:txBody>
      </p:sp>
      <p:sp>
        <p:nvSpPr>
          <p:cNvPr id="12" name="Rectangle 11">
            <a:extLst>
              <a:ext uri="{FF2B5EF4-FFF2-40B4-BE49-F238E27FC236}">
                <a16:creationId xmlns:a16="http://schemas.microsoft.com/office/drawing/2014/main" id="{51BB79DF-6611-E80B-1366-1A0D3EC583AB}"/>
              </a:ext>
            </a:extLst>
          </p:cNvPr>
          <p:cNvSpPr/>
          <p:nvPr/>
        </p:nvSpPr>
        <p:spPr bwMode="auto">
          <a:xfrm>
            <a:off x="5156403" y="2936570"/>
            <a:ext cx="4140000" cy="2683179"/>
          </a:xfrm>
          <a:prstGeom prst="rect">
            <a:avLst/>
          </a:prstGeom>
          <a:solidFill>
            <a:srgbClr val="E7F3FA"/>
          </a:solidFill>
          <a:ln>
            <a:noFill/>
          </a:ln>
          <a:effectLst/>
        </p:spPr>
        <p:txBody>
          <a:bodyPr rot="0" spcFirstLastPara="0" vertOverflow="overflow" horzOverflow="overflow" vert="horz" wrap="square" lIns="252000" tIns="36000" rIns="25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800" b="0" noProof="0">
                <a:latin typeface="Calibri Light" panose="020F0302020204030204" pitchFamily="34" charset="0"/>
              </a:rPr>
              <a:t>Il s’agit des </a:t>
            </a:r>
            <a:r>
              <a:rPr lang="fr-FR" sz="1800" noProof="0">
                <a:latin typeface="Calibri Light" panose="020F0302020204030204" pitchFamily="34" charset="0"/>
              </a:rPr>
              <a:t>éléments critiques</a:t>
            </a:r>
            <a:r>
              <a:rPr lang="fr-FR" sz="1800" b="0" noProof="0">
                <a:latin typeface="Calibri Light" panose="020F0302020204030204" pitchFamily="34" charset="0"/>
              </a:rPr>
              <a:t>, nécessaires au </a:t>
            </a:r>
            <a:r>
              <a:rPr lang="fr-FR" sz="1800" noProof="0">
                <a:latin typeface="Calibri Light" panose="020F0302020204030204" pitchFamily="34" charset="0"/>
              </a:rPr>
              <a:t>maintien</a:t>
            </a:r>
            <a:r>
              <a:rPr lang="fr-FR" sz="1800" b="0" noProof="0">
                <a:latin typeface="Calibri Light" panose="020F0302020204030204" pitchFamily="34" charset="0"/>
              </a:rPr>
              <a:t> de</a:t>
            </a:r>
            <a:br>
              <a:rPr lang="fr-FR" sz="1800" b="0" noProof="0">
                <a:latin typeface="Calibri Light" panose="020F0302020204030204" pitchFamily="34" charset="0"/>
              </a:rPr>
            </a:br>
            <a:r>
              <a:rPr lang="fr-FR" sz="1800" b="0" noProof="0">
                <a:latin typeface="Calibri Light" panose="020F0302020204030204" pitchFamily="34" charset="0"/>
              </a:rPr>
              <a:t> </a:t>
            </a:r>
            <a:r>
              <a:rPr lang="fr-FR" sz="1800" noProof="0">
                <a:latin typeface="Calibri Light" panose="020F0302020204030204" pitchFamily="34" charset="0"/>
              </a:rPr>
              <a:t>l’excellence</a:t>
            </a:r>
            <a:r>
              <a:rPr lang="fr-FR" sz="1800" b="0" noProof="0">
                <a:latin typeface="Calibri Light" panose="020F0302020204030204" pitchFamily="34" charset="0"/>
              </a:rPr>
              <a:t> dans le futur, à long terme, généralement liés à </a:t>
            </a:r>
            <a:r>
              <a:rPr lang="fr-FR" sz="1800" noProof="0">
                <a:latin typeface="Calibri Light" panose="020F0302020204030204" pitchFamily="34" charset="0"/>
              </a:rPr>
              <a:t>des éléments externes</a:t>
            </a:r>
          </a:p>
        </p:txBody>
      </p:sp>
      <p:sp>
        <p:nvSpPr>
          <p:cNvPr id="3" name="Rectangle 4">
            <a:extLst>
              <a:ext uri="{FF2B5EF4-FFF2-40B4-BE49-F238E27FC236}">
                <a16:creationId xmlns:a16="http://schemas.microsoft.com/office/drawing/2014/main" id="{9B99C4FC-1F51-69B2-75E2-62F6C31CC971}"/>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Carte stratégique</a:t>
            </a:r>
          </a:p>
        </p:txBody>
      </p:sp>
    </p:spTree>
    <p:extLst>
      <p:ext uri="{BB962C8B-B14F-4D97-AF65-F5344CB8AC3E}">
        <p14:creationId xmlns:p14="http://schemas.microsoft.com/office/powerpoint/2010/main" val="1643524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A304E-480C-FD33-975C-92109535866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0155716-4515-B354-6F12-4C3180F15CC0}"/>
              </a:ext>
            </a:extLst>
          </p:cNvPr>
          <p:cNvPicPr>
            <a:picLocks noChangeAspect="1"/>
          </p:cNvPicPr>
          <p:nvPr/>
        </p:nvPicPr>
        <p:blipFill>
          <a:blip r:embed="rId2"/>
          <a:stretch>
            <a:fillRect/>
          </a:stretch>
        </p:blipFill>
        <p:spPr>
          <a:xfrm>
            <a:off x="409931" y="1604377"/>
            <a:ext cx="9096020" cy="4291956"/>
          </a:xfrm>
          <a:prstGeom prst="rect">
            <a:avLst/>
          </a:prstGeom>
        </p:spPr>
      </p:pic>
      <p:sp>
        <p:nvSpPr>
          <p:cNvPr id="2" name="Titre 1">
            <a:extLst>
              <a:ext uri="{FF2B5EF4-FFF2-40B4-BE49-F238E27FC236}">
                <a16:creationId xmlns:a16="http://schemas.microsoft.com/office/drawing/2014/main" id="{1728A451-E1F8-FB80-5450-BD660ED05B9B}"/>
              </a:ext>
            </a:extLst>
          </p:cNvPr>
          <p:cNvSpPr>
            <a:spLocks noGrp="1"/>
          </p:cNvSpPr>
          <p:nvPr>
            <p:ph type="title"/>
          </p:nvPr>
        </p:nvSpPr>
        <p:spPr/>
        <p:txBody>
          <a:bodyPr/>
          <a:lstStyle/>
          <a:p>
            <a:r>
              <a:rPr lang="fr-FR" noProof="0"/>
              <a:t>Pour chaque axe, des projets ont été détaillés sous forme d’une fiche de projet</a:t>
            </a:r>
          </a:p>
        </p:txBody>
      </p:sp>
      <p:sp>
        <p:nvSpPr>
          <p:cNvPr id="3" name="Rectangle 4">
            <a:extLst>
              <a:ext uri="{FF2B5EF4-FFF2-40B4-BE49-F238E27FC236}">
                <a16:creationId xmlns:a16="http://schemas.microsoft.com/office/drawing/2014/main" id="{4CF3673C-D220-68BB-2779-1D76BEEDF18E}"/>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Carte stratégique</a:t>
            </a:r>
          </a:p>
        </p:txBody>
      </p:sp>
      <p:sp>
        <p:nvSpPr>
          <p:cNvPr id="13" name="Speech Bubble: Rectangle 12">
            <a:extLst>
              <a:ext uri="{FF2B5EF4-FFF2-40B4-BE49-F238E27FC236}">
                <a16:creationId xmlns:a16="http://schemas.microsoft.com/office/drawing/2014/main" id="{727444DE-4C93-893F-4C63-9FC01CDE2D1F}"/>
              </a:ext>
            </a:extLst>
          </p:cNvPr>
          <p:cNvSpPr/>
          <p:nvPr/>
        </p:nvSpPr>
        <p:spPr>
          <a:xfrm>
            <a:off x="2017016" y="1267428"/>
            <a:ext cx="1775346" cy="321224"/>
          </a:xfrm>
          <a:prstGeom prst="wedgeRectCallout">
            <a:avLst>
              <a:gd name="adj1" fmla="val -37279"/>
              <a:gd name="adj2" fmla="val 98422"/>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noProof="0">
                <a:solidFill>
                  <a:schemeClr val="tx1"/>
                </a:solidFill>
              </a:rPr>
              <a:t>Titre du projet</a:t>
            </a:r>
          </a:p>
        </p:txBody>
      </p:sp>
      <p:sp>
        <p:nvSpPr>
          <p:cNvPr id="14" name="Speech Bubble: Rectangle 13">
            <a:extLst>
              <a:ext uri="{FF2B5EF4-FFF2-40B4-BE49-F238E27FC236}">
                <a16:creationId xmlns:a16="http://schemas.microsoft.com/office/drawing/2014/main" id="{8872360A-EF75-353C-6E7F-40968311D9AD}"/>
              </a:ext>
            </a:extLst>
          </p:cNvPr>
          <p:cNvSpPr/>
          <p:nvPr/>
        </p:nvSpPr>
        <p:spPr>
          <a:xfrm>
            <a:off x="5969663" y="4878544"/>
            <a:ext cx="2430724" cy="574675"/>
          </a:xfrm>
          <a:prstGeom prst="wedgeRectCallout">
            <a:avLst>
              <a:gd name="adj1" fmla="val -30617"/>
              <a:gd name="adj2" fmla="val -88871"/>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noProof="0">
                <a:solidFill>
                  <a:schemeClr val="tx1"/>
                </a:solidFill>
              </a:rPr>
              <a:t>Typologie de NTU impacté par le projet</a:t>
            </a:r>
          </a:p>
        </p:txBody>
      </p:sp>
      <p:sp>
        <p:nvSpPr>
          <p:cNvPr id="15" name="Speech Bubble: Rectangle 14">
            <a:extLst>
              <a:ext uri="{FF2B5EF4-FFF2-40B4-BE49-F238E27FC236}">
                <a16:creationId xmlns:a16="http://schemas.microsoft.com/office/drawing/2014/main" id="{6849A715-5DBC-70AC-1AD0-A0456D228634}"/>
              </a:ext>
            </a:extLst>
          </p:cNvPr>
          <p:cNvSpPr/>
          <p:nvPr/>
        </p:nvSpPr>
        <p:spPr>
          <a:xfrm>
            <a:off x="776288" y="2606142"/>
            <a:ext cx="3446729" cy="329595"/>
          </a:xfrm>
          <a:prstGeom prst="wedgeRectCallout">
            <a:avLst>
              <a:gd name="adj1" fmla="val -33741"/>
              <a:gd name="adj2" fmla="val -119590"/>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noProof="0">
                <a:solidFill>
                  <a:schemeClr val="tx1"/>
                </a:solidFill>
              </a:rPr>
              <a:t>Pourquoi ce projet est nécessaire ?</a:t>
            </a:r>
          </a:p>
        </p:txBody>
      </p:sp>
      <p:sp>
        <p:nvSpPr>
          <p:cNvPr id="16" name="Speech Bubble: Rectangle 15">
            <a:extLst>
              <a:ext uri="{FF2B5EF4-FFF2-40B4-BE49-F238E27FC236}">
                <a16:creationId xmlns:a16="http://schemas.microsoft.com/office/drawing/2014/main" id="{59AA6876-B526-59E6-C2FB-16B9B17A5360}"/>
              </a:ext>
            </a:extLst>
          </p:cNvPr>
          <p:cNvSpPr/>
          <p:nvPr/>
        </p:nvSpPr>
        <p:spPr>
          <a:xfrm>
            <a:off x="1160886" y="3740830"/>
            <a:ext cx="2250140" cy="405866"/>
          </a:xfrm>
          <a:prstGeom prst="wedgeRectCallout">
            <a:avLst>
              <a:gd name="adj1" fmla="val -34111"/>
              <a:gd name="adj2" fmla="val -102444"/>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noProof="0">
                <a:solidFill>
                  <a:schemeClr val="tx1"/>
                </a:solidFill>
              </a:rPr>
              <a:t>Description du projet</a:t>
            </a:r>
          </a:p>
        </p:txBody>
      </p:sp>
      <p:sp>
        <p:nvSpPr>
          <p:cNvPr id="17" name="Speech Bubble: Rectangle 16">
            <a:extLst>
              <a:ext uri="{FF2B5EF4-FFF2-40B4-BE49-F238E27FC236}">
                <a16:creationId xmlns:a16="http://schemas.microsoft.com/office/drawing/2014/main" id="{52827D9B-5F73-6359-4F28-8826BA590819}"/>
              </a:ext>
            </a:extLst>
          </p:cNvPr>
          <p:cNvSpPr/>
          <p:nvPr/>
        </p:nvSpPr>
        <p:spPr>
          <a:xfrm>
            <a:off x="1302527" y="5018945"/>
            <a:ext cx="2631476" cy="849518"/>
          </a:xfrm>
          <a:prstGeom prst="wedgeRectCallout">
            <a:avLst>
              <a:gd name="adj1" fmla="val -32105"/>
              <a:gd name="adj2" fmla="val -92520"/>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noProof="0">
                <a:solidFill>
                  <a:schemeClr val="tx1"/>
                </a:solidFill>
              </a:rPr>
              <a:t>Quel est l’impact attendu sur le NTU avec l’implémentation de ce projet</a:t>
            </a:r>
          </a:p>
        </p:txBody>
      </p:sp>
      <p:sp>
        <p:nvSpPr>
          <p:cNvPr id="19" name="Speech Bubble: Rectangle 18">
            <a:extLst>
              <a:ext uri="{FF2B5EF4-FFF2-40B4-BE49-F238E27FC236}">
                <a16:creationId xmlns:a16="http://schemas.microsoft.com/office/drawing/2014/main" id="{8096A3A0-E4A9-2B31-5E92-D8231A109ED9}"/>
              </a:ext>
            </a:extLst>
          </p:cNvPr>
          <p:cNvSpPr/>
          <p:nvPr/>
        </p:nvSpPr>
        <p:spPr>
          <a:xfrm>
            <a:off x="3987138" y="1098239"/>
            <a:ext cx="3001304" cy="574675"/>
          </a:xfrm>
          <a:prstGeom prst="wedgeRectCallout">
            <a:avLst>
              <a:gd name="adj1" fmla="val -42362"/>
              <a:gd name="adj2" fmla="val 90864"/>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600" noProof="0">
                <a:solidFill>
                  <a:schemeClr val="tx1"/>
                </a:solidFill>
              </a:rPr>
              <a:t>A quel niveau (Politique / Admin / Bénéficiaire) se place le projet</a:t>
            </a:r>
          </a:p>
        </p:txBody>
      </p:sp>
    </p:spTree>
    <p:extLst>
      <p:ext uri="{BB962C8B-B14F-4D97-AF65-F5344CB8AC3E}">
        <p14:creationId xmlns:p14="http://schemas.microsoft.com/office/powerpoint/2010/main" val="22376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54E46-445C-AF47-ECB1-4C5D05C44853}"/>
              </a:ext>
            </a:extLst>
          </p:cNvPr>
          <p:cNvSpPr>
            <a:spLocks noGrp="1"/>
          </p:cNvSpPr>
          <p:nvPr>
            <p:ph type="title"/>
          </p:nvPr>
        </p:nvSpPr>
        <p:spPr/>
        <p:txBody>
          <a:bodyPr/>
          <a:lstStyle/>
          <a:p>
            <a:r>
              <a:rPr lang="fr-FR" noProof="0"/>
              <a:t>Pour rappel, comme pour la revue de littérature et les constats, les projets sont répartis sur 3 niveaux</a:t>
            </a:r>
          </a:p>
        </p:txBody>
      </p:sp>
      <p:sp>
        <p:nvSpPr>
          <p:cNvPr id="4" name="Rectangle 4">
            <a:extLst>
              <a:ext uri="{FF2B5EF4-FFF2-40B4-BE49-F238E27FC236}">
                <a16:creationId xmlns:a16="http://schemas.microsoft.com/office/drawing/2014/main" id="{3CE90124-564D-2C5D-3DE3-B30225098E5D}"/>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Carte stratégique</a:t>
            </a:r>
          </a:p>
        </p:txBody>
      </p:sp>
      <p:sp>
        <p:nvSpPr>
          <p:cNvPr id="10" name="Rectangle 9">
            <a:extLst>
              <a:ext uri="{FF2B5EF4-FFF2-40B4-BE49-F238E27FC236}">
                <a16:creationId xmlns:a16="http://schemas.microsoft.com/office/drawing/2014/main" id="{4C3AF349-E272-0DA6-33B5-1AFA4AE198CB}"/>
              </a:ext>
            </a:extLst>
          </p:cNvPr>
          <p:cNvSpPr/>
          <p:nvPr/>
        </p:nvSpPr>
        <p:spPr bwMode="auto">
          <a:xfrm>
            <a:off x="492251" y="1764588"/>
            <a:ext cx="2432913" cy="1095378"/>
          </a:xfrm>
          <a:prstGeom prst="rect">
            <a:avLst/>
          </a:prstGeom>
          <a:solidFill>
            <a:srgbClr val="BDAB7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600" noProof="0">
                <a:solidFill>
                  <a:schemeClr val="bg1"/>
                </a:solidFill>
                <a:latin typeface="Calibri Light" panose="020F0302020204030204" pitchFamily="34" charset="0"/>
              </a:rPr>
              <a:t>Définition de la politique publique</a:t>
            </a:r>
          </a:p>
        </p:txBody>
      </p:sp>
      <p:sp>
        <p:nvSpPr>
          <p:cNvPr id="11" name="Rectangle 10">
            <a:extLst>
              <a:ext uri="{FF2B5EF4-FFF2-40B4-BE49-F238E27FC236}">
                <a16:creationId xmlns:a16="http://schemas.microsoft.com/office/drawing/2014/main" id="{57C7DBD6-A04E-A8D5-63B3-424246CC39CE}"/>
              </a:ext>
            </a:extLst>
          </p:cNvPr>
          <p:cNvSpPr/>
          <p:nvPr/>
        </p:nvSpPr>
        <p:spPr bwMode="auto">
          <a:xfrm>
            <a:off x="492250" y="3090657"/>
            <a:ext cx="2432913" cy="1086480"/>
          </a:xfrm>
          <a:prstGeom prst="rect">
            <a:avLst/>
          </a:prstGeom>
          <a:solidFill>
            <a:schemeClr val="bg2"/>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600" noProof="0">
                <a:solidFill>
                  <a:schemeClr val="bg1"/>
                </a:solidFill>
                <a:latin typeface="Calibri Light" panose="020F0302020204030204" pitchFamily="34" charset="0"/>
              </a:rPr>
              <a:t>Design des processus administratifs/évaluation </a:t>
            </a:r>
          </a:p>
        </p:txBody>
      </p:sp>
      <p:sp>
        <p:nvSpPr>
          <p:cNvPr id="12" name="Rectangle 11">
            <a:extLst>
              <a:ext uri="{FF2B5EF4-FFF2-40B4-BE49-F238E27FC236}">
                <a16:creationId xmlns:a16="http://schemas.microsoft.com/office/drawing/2014/main" id="{8ECF6C50-7C0C-42E3-2599-5A414AEB415B}"/>
              </a:ext>
            </a:extLst>
          </p:cNvPr>
          <p:cNvSpPr/>
          <p:nvPr/>
        </p:nvSpPr>
        <p:spPr bwMode="auto">
          <a:xfrm>
            <a:off x="492250" y="4532660"/>
            <a:ext cx="2432913" cy="1086475"/>
          </a:xfrm>
          <a:prstGeom prst="rect">
            <a:avLst/>
          </a:prstGeom>
          <a:solidFill>
            <a:srgbClr val="00638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600" noProof="0">
                <a:solidFill>
                  <a:schemeClr val="bg1"/>
                </a:solidFill>
                <a:latin typeface="Calibri Light" panose="020F0302020204030204" pitchFamily="34" charset="0"/>
              </a:rPr>
              <a:t>Utilisation par les bénéficiaires</a:t>
            </a:r>
          </a:p>
        </p:txBody>
      </p:sp>
      <p:sp>
        <p:nvSpPr>
          <p:cNvPr id="13" name="TextBox 12">
            <a:extLst>
              <a:ext uri="{FF2B5EF4-FFF2-40B4-BE49-F238E27FC236}">
                <a16:creationId xmlns:a16="http://schemas.microsoft.com/office/drawing/2014/main" id="{8BE4EEF4-000D-98AF-2A1C-2858B3143F61}"/>
              </a:ext>
            </a:extLst>
          </p:cNvPr>
          <p:cNvSpPr txBox="1"/>
          <p:nvPr/>
        </p:nvSpPr>
        <p:spPr>
          <a:xfrm>
            <a:off x="3428834" y="1712113"/>
            <a:ext cx="6104725" cy="1200329"/>
          </a:xfrm>
          <a:prstGeom prst="rect">
            <a:avLst/>
          </a:prstGeom>
          <a:noFill/>
        </p:spPr>
        <p:txBody>
          <a:bodyPr wrap="square" rtlCol="0" anchor="ctr">
            <a:spAutoFit/>
          </a:bodyPr>
          <a:lstStyle/>
          <a:p>
            <a:pPr>
              <a:buClr>
                <a:schemeClr val="tx2"/>
              </a:buClr>
            </a:pPr>
            <a:r>
              <a:rPr lang="fr-FR" sz="1600" b="0" noProof="0">
                <a:latin typeface="+mn-lt"/>
              </a:rPr>
              <a:t>Principalement située au niveau fédéral, la politique publique concerne les </a:t>
            </a:r>
            <a:r>
              <a:rPr lang="fr-FR" sz="1600" noProof="0">
                <a:latin typeface="+mn-lt"/>
              </a:rPr>
              <a:t>décisions politiques et régulations qui définissent l'accès aux prestations sociales</a:t>
            </a:r>
            <a:r>
              <a:rPr lang="fr-FR" sz="1600" b="0" noProof="0">
                <a:latin typeface="+mn-lt"/>
              </a:rPr>
              <a:t>. Ce niveau inclut les critères d'éligibilité, les réformes législatives et la cohérence entre les compétences fédérales et régionales, qui influencent directement la facilité d'accès aux droits.</a:t>
            </a:r>
          </a:p>
        </p:txBody>
      </p:sp>
      <p:sp>
        <p:nvSpPr>
          <p:cNvPr id="15" name="TextBox 14">
            <a:extLst>
              <a:ext uri="{FF2B5EF4-FFF2-40B4-BE49-F238E27FC236}">
                <a16:creationId xmlns:a16="http://schemas.microsoft.com/office/drawing/2014/main" id="{B38FE215-8ABF-64C2-754A-1DDC704A71C9}"/>
              </a:ext>
            </a:extLst>
          </p:cNvPr>
          <p:cNvSpPr txBox="1"/>
          <p:nvPr/>
        </p:nvSpPr>
        <p:spPr>
          <a:xfrm>
            <a:off x="3428833" y="4475733"/>
            <a:ext cx="6104726" cy="1200329"/>
          </a:xfrm>
          <a:prstGeom prst="rect">
            <a:avLst/>
          </a:prstGeom>
          <a:noFill/>
        </p:spPr>
        <p:txBody>
          <a:bodyPr wrap="square" rtlCol="0" anchor="ctr">
            <a:spAutoFit/>
          </a:bodyPr>
          <a:lstStyle>
            <a:defPPr>
              <a:defRPr lang="fr-FR"/>
            </a:defPPr>
            <a:lvl1pPr marL="180975" indent="-180975">
              <a:buClr>
                <a:schemeClr val="tx2"/>
              </a:buClr>
              <a:buFont typeface="Arial" panose="020B0604020202020204" pitchFamily="34" charset="0"/>
              <a:buChar char="•"/>
              <a:defRPr sz="1600" b="0">
                <a:latin typeface="+mn-lt"/>
              </a:defRPr>
            </a:lvl1pPr>
          </a:lstStyle>
          <a:p>
            <a:pPr marL="0" indent="0">
              <a:buNone/>
            </a:pPr>
            <a:r>
              <a:rPr lang="fr-FR" noProof="0"/>
              <a:t>Ce niveau aborde l'</a:t>
            </a:r>
            <a:r>
              <a:rPr lang="fr-FR" b="1" noProof="0"/>
              <a:t>expérience des bénéficiaires dans leur parcours pour accéder aux droits</a:t>
            </a:r>
            <a:r>
              <a:rPr lang="fr-FR" noProof="0"/>
              <a:t>. Cela inclut leur compréhension des démarches, leur capacité à utiliser les outils disponibles, et les barrières qu’ils rencontrent, qu’elles soient sociales, linguistiques ou liées à une fracture numérique.</a:t>
            </a:r>
          </a:p>
        </p:txBody>
      </p:sp>
      <p:cxnSp>
        <p:nvCxnSpPr>
          <p:cNvPr id="16" name="Straight Arrow Connector 15">
            <a:extLst>
              <a:ext uri="{FF2B5EF4-FFF2-40B4-BE49-F238E27FC236}">
                <a16:creationId xmlns:a16="http://schemas.microsoft.com/office/drawing/2014/main" id="{B93E71B8-C1E4-7013-1A51-E46D8BC22529}"/>
              </a:ext>
            </a:extLst>
          </p:cNvPr>
          <p:cNvCxnSpPr>
            <a:cxnSpLocks/>
          </p:cNvCxnSpPr>
          <p:nvPr/>
        </p:nvCxnSpPr>
        <p:spPr bwMode="auto">
          <a:xfrm>
            <a:off x="3011689" y="2312276"/>
            <a:ext cx="330619" cy="2"/>
          </a:xfrm>
          <a:prstGeom prst="straightConnector1">
            <a:avLst/>
          </a:prstGeom>
          <a:solidFill>
            <a:schemeClr val="bg1"/>
          </a:solidFill>
          <a:ln w="57150" cap="flat" cmpd="sng" algn="ctr">
            <a:solidFill>
              <a:schemeClr val="bg2"/>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D23428BB-5FC7-C60B-621A-69A1D034D36E}"/>
              </a:ext>
            </a:extLst>
          </p:cNvPr>
          <p:cNvCxnSpPr>
            <a:cxnSpLocks/>
          </p:cNvCxnSpPr>
          <p:nvPr/>
        </p:nvCxnSpPr>
        <p:spPr bwMode="auto">
          <a:xfrm>
            <a:off x="3011689" y="3692537"/>
            <a:ext cx="330619" cy="2"/>
          </a:xfrm>
          <a:prstGeom prst="straightConnector1">
            <a:avLst/>
          </a:prstGeom>
          <a:solidFill>
            <a:schemeClr val="bg1"/>
          </a:solidFill>
          <a:ln w="57150" cap="flat" cmpd="sng" algn="ctr">
            <a:solidFill>
              <a:schemeClr val="bg2"/>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639FF030-D3F5-BFE7-2A5D-D7FCCE6A4E8A}"/>
              </a:ext>
            </a:extLst>
          </p:cNvPr>
          <p:cNvCxnSpPr>
            <a:cxnSpLocks/>
          </p:cNvCxnSpPr>
          <p:nvPr/>
        </p:nvCxnSpPr>
        <p:spPr bwMode="auto">
          <a:xfrm>
            <a:off x="3011689" y="5075896"/>
            <a:ext cx="330619" cy="2"/>
          </a:xfrm>
          <a:prstGeom prst="straightConnector1">
            <a:avLst/>
          </a:prstGeom>
          <a:solidFill>
            <a:schemeClr val="bg1"/>
          </a:solidFill>
          <a:ln w="57150" cap="flat" cmpd="sng" algn="ctr">
            <a:solidFill>
              <a:schemeClr val="bg2"/>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a:extLst>
              <a:ext uri="{FF2B5EF4-FFF2-40B4-BE49-F238E27FC236}">
                <a16:creationId xmlns:a16="http://schemas.microsoft.com/office/drawing/2014/main" id="{ADE05AC1-23F1-359C-BABD-C7F9119E10B8}"/>
              </a:ext>
            </a:extLst>
          </p:cNvPr>
          <p:cNvSpPr txBox="1"/>
          <p:nvPr/>
        </p:nvSpPr>
        <p:spPr>
          <a:xfrm>
            <a:off x="3428834" y="3092374"/>
            <a:ext cx="6104725" cy="1200329"/>
          </a:xfrm>
          <a:prstGeom prst="rect">
            <a:avLst/>
          </a:prstGeom>
          <a:noFill/>
        </p:spPr>
        <p:txBody>
          <a:bodyPr wrap="square" rtlCol="0" anchor="ctr">
            <a:spAutoFit/>
          </a:bodyPr>
          <a:lstStyle/>
          <a:p>
            <a:pPr>
              <a:buClr>
                <a:schemeClr val="tx2"/>
              </a:buClr>
            </a:pPr>
            <a:r>
              <a:rPr lang="fr-FR" sz="1600" b="0" noProof="0">
                <a:latin typeface="+mn-lt"/>
              </a:rPr>
              <a:t>Ce niveau se concentre sur la </a:t>
            </a:r>
            <a:r>
              <a:rPr lang="fr-FR" sz="1600" noProof="0">
                <a:latin typeface="+mn-lt"/>
              </a:rPr>
              <a:t>mise en œuvre des prestations sociales via les processus administratifs et les processus d’évaluation médicale</a:t>
            </a:r>
            <a:r>
              <a:rPr lang="fr-FR" sz="1600" b="0" noProof="0">
                <a:latin typeface="+mn-lt"/>
              </a:rPr>
              <a:t>. Cela inclut la gestion des demandes, les délais de traitement, l'utilisation d'outils numériques, ainsi que le soutien proposé aux bénéficiaires pour naviguer dans des démarches parfois complexes.</a:t>
            </a:r>
          </a:p>
        </p:txBody>
      </p:sp>
    </p:spTree>
    <p:extLst>
      <p:ext uri="{BB962C8B-B14F-4D97-AF65-F5344CB8AC3E}">
        <p14:creationId xmlns:p14="http://schemas.microsoft.com/office/powerpoint/2010/main" val="1414481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A7A3B-E142-16A4-E1ED-D64D9B15A7E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2ACE6CF-CF91-2D8D-9E35-5902D1557E0C}"/>
              </a:ext>
            </a:extLst>
          </p:cNvPr>
          <p:cNvSpPr>
            <a:spLocks noGrp="1"/>
          </p:cNvSpPr>
          <p:nvPr>
            <p:ph type="title"/>
          </p:nvPr>
        </p:nvSpPr>
        <p:spPr/>
        <p:txBody>
          <a:bodyPr/>
          <a:lstStyle/>
          <a:p>
            <a:r>
              <a:rPr lang="fr-FR" noProof="0" dirty="0"/>
              <a:t>Et pour chaque projet, plusieurs actions spécifiques, pour opérationnaliser le projet, ont été identifiées</a:t>
            </a:r>
            <a:r>
              <a:rPr lang="fr-FR" dirty="0"/>
              <a:t>, avec des indicateurs de suivi</a:t>
            </a:r>
            <a:endParaRPr lang="fr-FR" noProof="0" dirty="0"/>
          </a:p>
        </p:txBody>
      </p:sp>
      <p:sp>
        <p:nvSpPr>
          <p:cNvPr id="3" name="Rectangle 4">
            <a:extLst>
              <a:ext uri="{FF2B5EF4-FFF2-40B4-BE49-F238E27FC236}">
                <a16:creationId xmlns:a16="http://schemas.microsoft.com/office/drawing/2014/main" id="{934D49CD-4C4D-E362-AD9A-EE8E3086A9B9}"/>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Carte stratégique</a:t>
            </a:r>
          </a:p>
        </p:txBody>
      </p:sp>
      <p:pic>
        <p:nvPicPr>
          <p:cNvPr id="4" name="Picture 3">
            <a:extLst>
              <a:ext uri="{FF2B5EF4-FFF2-40B4-BE49-F238E27FC236}">
                <a16:creationId xmlns:a16="http://schemas.microsoft.com/office/drawing/2014/main" id="{CEE9382C-4191-A87F-E69D-4FE0AE6C52EB}"/>
              </a:ext>
            </a:extLst>
          </p:cNvPr>
          <p:cNvPicPr>
            <a:picLocks noChangeAspect="1"/>
          </p:cNvPicPr>
          <p:nvPr/>
        </p:nvPicPr>
        <p:blipFill>
          <a:blip r:embed="rId2"/>
          <a:stretch>
            <a:fillRect/>
          </a:stretch>
        </p:blipFill>
        <p:spPr>
          <a:xfrm>
            <a:off x="488950" y="1592262"/>
            <a:ext cx="7206911" cy="2141537"/>
          </a:xfrm>
          <a:prstGeom prst="rect">
            <a:avLst/>
          </a:prstGeom>
        </p:spPr>
      </p:pic>
      <p:pic>
        <p:nvPicPr>
          <p:cNvPr id="5" name="Picture 4">
            <a:extLst>
              <a:ext uri="{FF2B5EF4-FFF2-40B4-BE49-F238E27FC236}">
                <a16:creationId xmlns:a16="http://schemas.microsoft.com/office/drawing/2014/main" id="{67D2713E-CF96-36C4-3404-475884BEC5EB}"/>
              </a:ext>
            </a:extLst>
          </p:cNvPr>
          <p:cNvPicPr>
            <a:picLocks noChangeAspect="1"/>
          </p:cNvPicPr>
          <p:nvPr/>
        </p:nvPicPr>
        <p:blipFill>
          <a:blip r:embed="rId3"/>
          <a:stretch>
            <a:fillRect/>
          </a:stretch>
        </p:blipFill>
        <p:spPr>
          <a:xfrm>
            <a:off x="1457703" y="4191596"/>
            <a:ext cx="7995860" cy="1757570"/>
          </a:xfrm>
          <a:prstGeom prst="rect">
            <a:avLst/>
          </a:prstGeom>
        </p:spPr>
      </p:pic>
      <p:sp>
        <p:nvSpPr>
          <p:cNvPr id="7" name="Arrow: Curved Down 6">
            <a:extLst>
              <a:ext uri="{FF2B5EF4-FFF2-40B4-BE49-F238E27FC236}">
                <a16:creationId xmlns:a16="http://schemas.microsoft.com/office/drawing/2014/main" id="{EE6557EF-852F-D40C-1BD8-7D6320D88946}"/>
              </a:ext>
            </a:extLst>
          </p:cNvPr>
          <p:cNvSpPr/>
          <p:nvPr/>
        </p:nvSpPr>
        <p:spPr bwMode="auto">
          <a:xfrm rot="2438008">
            <a:off x="6011791" y="3179556"/>
            <a:ext cx="1377575" cy="640731"/>
          </a:xfrm>
          <a:prstGeom prst="curvedDownArrow">
            <a:avLst/>
          </a:prstGeom>
          <a:solidFill>
            <a:schemeClr val="tx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err="1">
              <a:latin typeface="Calibri Light" panose="020F0302020204030204" pitchFamily="34" charset="0"/>
            </a:endParaRPr>
          </a:p>
        </p:txBody>
      </p:sp>
    </p:spTree>
    <p:extLst>
      <p:ext uri="{BB962C8B-B14F-4D97-AF65-F5344CB8AC3E}">
        <p14:creationId xmlns:p14="http://schemas.microsoft.com/office/powerpoint/2010/main" val="1784472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1F6E3-4600-B465-8375-E6B819BDEE9F}"/>
            </a:ext>
          </a:extLst>
        </p:cNvPr>
        <p:cNvGrpSpPr/>
        <p:nvPr/>
      </p:nvGrpSpPr>
      <p:grpSpPr>
        <a:xfrm>
          <a:off x="0" y="0"/>
          <a:ext cx="0" cy="0"/>
          <a:chOff x="0" y="0"/>
          <a:chExt cx="0" cy="0"/>
        </a:xfrm>
      </p:grpSpPr>
      <p:sp>
        <p:nvSpPr>
          <p:cNvPr id="11" name="Rectangle 6">
            <a:extLst>
              <a:ext uri="{FF2B5EF4-FFF2-40B4-BE49-F238E27FC236}">
                <a16:creationId xmlns:a16="http://schemas.microsoft.com/office/drawing/2014/main" id="{AABD73A9-5922-CE31-32B7-763F30BADB5B}"/>
              </a:ext>
            </a:extLst>
          </p:cNvPr>
          <p:cNvSpPr>
            <a:spLocks noGrp="1" noChangeArrowheads="1"/>
          </p:cNvSpPr>
          <p:nvPr>
            <p:ph type="title"/>
          </p:nvPr>
        </p:nvSpPr>
        <p:spPr/>
        <p:txBody>
          <a:bodyPr anchor="t" anchorCtr="0"/>
          <a:lstStyle/>
          <a:p>
            <a:pPr>
              <a:lnSpc>
                <a:spcPts val="2800"/>
              </a:lnSpc>
            </a:pPr>
            <a:r>
              <a:rPr lang="fr-FR" altLang="es-ES" sz="2800">
                <a:solidFill>
                  <a:schemeClr val="tx2"/>
                </a:solidFill>
              </a:rPr>
              <a:t>3</a:t>
            </a:r>
            <a:br>
              <a:rPr lang="fr-FR" altLang="es-ES" sz="2800"/>
            </a:br>
            <a:r>
              <a:rPr lang="fr-FR" altLang="es-ES" sz="2800">
                <a:solidFill>
                  <a:srgbClr val="80234A"/>
                </a:solidFill>
                <a:latin typeface="Calibri Light"/>
                <a:cs typeface="Calibri Light"/>
              </a:rPr>
              <a:t>Parties prenantes</a:t>
            </a:r>
            <a:endParaRPr lang="fr-FR" altLang="es-ES" sz="2800">
              <a:latin typeface="Calibri Light"/>
              <a:cs typeface="Calibri Light"/>
            </a:endParaRPr>
          </a:p>
        </p:txBody>
      </p:sp>
    </p:spTree>
    <p:extLst>
      <p:ext uri="{BB962C8B-B14F-4D97-AF65-F5344CB8AC3E}">
        <p14:creationId xmlns:p14="http://schemas.microsoft.com/office/powerpoint/2010/main" val="2666191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B2CE4-20D8-4E92-A675-2B05D7EA5D39}"/>
              </a:ext>
            </a:extLst>
          </p:cNvPr>
          <p:cNvSpPr>
            <a:spLocks noGrp="1"/>
          </p:cNvSpPr>
          <p:nvPr>
            <p:ph type="title"/>
          </p:nvPr>
        </p:nvSpPr>
        <p:spPr/>
        <p:txBody>
          <a:bodyPr/>
          <a:lstStyle/>
          <a:p>
            <a:r>
              <a:rPr lang="fr-FR" noProof="0"/>
              <a:t>L’analyse des enjeux de la DG HAN est complétée par la proposition de valeur que nous devrions apporter aux différentes parties prenantes</a:t>
            </a:r>
          </a:p>
        </p:txBody>
      </p:sp>
      <p:sp>
        <p:nvSpPr>
          <p:cNvPr id="6" name="Rectangle 4">
            <a:extLst>
              <a:ext uri="{FF2B5EF4-FFF2-40B4-BE49-F238E27FC236}">
                <a16:creationId xmlns:a16="http://schemas.microsoft.com/office/drawing/2014/main" id="{251CA662-FEB2-61E9-A67D-2A0BDD548695}"/>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Parties prenantes</a:t>
            </a:r>
          </a:p>
        </p:txBody>
      </p:sp>
      <p:sp>
        <p:nvSpPr>
          <p:cNvPr id="8" name="Espace réservé du contenu 2">
            <a:extLst>
              <a:ext uri="{FF2B5EF4-FFF2-40B4-BE49-F238E27FC236}">
                <a16:creationId xmlns:a16="http://schemas.microsoft.com/office/drawing/2014/main" id="{9F147825-DB04-7019-7E55-8F7FA18B6785}"/>
              </a:ext>
            </a:extLst>
          </p:cNvPr>
          <p:cNvSpPr txBox="1">
            <a:spLocks/>
          </p:cNvSpPr>
          <p:nvPr/>
        </p:nvSpPr>
        <p:spPr bwMode="auto">
          <a:xfrm>
            <a:off x="5182920" y="3619049"/>
            <a:ext cx="4265151" cy="2249435"/>
          </a:xfrm>
          <a:prstGeom prst="rect">
            <a:avLst/>
          </a:prstGeom>
          <a:noFill/>
          <a:ln>
            <a:solidFill>
              <a:srgbClr val="DAD0B8"/>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108000" rIns="72000" bIns="10800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288">
              <a:lnSpc>
                <a:spcPct val="100000"/>
              </a:lnSpc>
              <a:buClr>
                <a:srgbClr val="AA9256"/>
              </a:buClr>
              <a:tabLst>
                <a:tab pos="6464300" algn="r"/>
              </a:tabLst>
            </a:pPr>
            <a:r>
              <a:rPr lang="fr-FR" noProof="0">
                <a:latin typeface="+mn-lt"/>
                <a:cs typeface="Arial" charset="0"/>
              </a:rPr>
              <a:t>La proposition de valeur est la formulation des </a:t>
            </a:r>
            <a:r>
              <a:rPr lang="fr-FR" noProof="0">
                <a:latin typeface="+mn-lt"/>
              </a:rPr>
              <a:t>besoins/attentes de la part des parties prenantes qui seront satisfaits à travers le plan d’actions actuellement déterminé.</a:t>
            </a:r>
            <a:endParaRPr lang="fr-FR" noProof="0">
              <a:latin typeface="+mn-lt"/>
              <a:cs typeface="Arial" charset="0"/>
            </a:endParaRPr>
          </a:p>
          <a:p>
            <a:pPr marL="268288">
              <a:lnSpc>
                <a:spcPct val="100000"/>
              </a:lnSpc>
              <a:buClr>
                <a:srgbClr val="AA9256"/>
              </a:buClr>
              <a:tabLst>
                <a:tab pos="6464300" algn="r"/>
              </a:tabLst>
            </a:pPr>
            <a:r>
              <a:rPr lang="fr-FR" noProof="0">
                <a:latin typeface="+mn-lt"/>
                <a:cs typeface="Arial" charset="0"/>
              </a:rPr>
              <a:t>Il s’agit en fait de l’impact de ce plan depuis la perspective de chaque partie prenante.</a:t>
            </a:r>
          </a:p>
          <a:p>
            <a:pPr marL="0" indent="0" algn="ctr">
              <a:lnSpc>
                <a:spcPct val="100000"/>
              </a:lnSpc>
              <a:buClr>
                <a:srgbClr val="AA9256"/>
              </a:buClr>
              <a:buFontTx/>
              <a:buNone/>
              <a:tabLst>
                <a:tab pos="6464300" algn="r"/>
              </a:tabLst>
            </a:pPr>
            <a:r>
              <a:rPr lang="fr-FR" noProof="0">
                <a:latin typeface="+mn-lt"/>
                <a:cs typeface="Arial" charset="0"/>
              </a:rPr>
              <a:t> </a:t>
            </a:r>
            <a:r>
              <a:rPr lang="fr-FR" b="1" noProof="0">
                <a:latin typeface="+mn-lt"/>
                <a:cs typeface="Arial" charset="0"/>
              </a:rPr>
              <a:t>A qui nous nous adressons !</a:t>
            </a:r>
          </a:p>
        </p:txBody>
      </p:sp>
      <p:sp>
        <p:nvSpPr>
          <p:cNvPr id="10" name="Flèche : droite 22">
            <a:extLst>
              <a:ext uri="{FF2B5EF4-FFF2-40B4-BE49-F238E27FC236}">
                <a16:creationId xmlns:a16="http://schemas.microsoft.com/office/drawing/2014/main" id="{D1A18E75-542C-B8AC-4029-90B886F98F9E}"/>
              </a:ext>
            </a:extLst>
          </p:cNvPr>
          <p:cNvSpPr/>
          <p:nvPr/>
        </p:nvSpPr>
        <p:spPr bwMode="auto">
          <a:xfrm>
            <a:off x="609005" y="2057558"/>
            <a:ext cx="8454540" cy="560432"/>
          </a:xfrm>
          <a:prstGeom prst="rightArrow">
            <a:avLst/>
          </a:prstGeom>
          <a:solidFill>
            <a:srgbClr val="EBE6D9"/>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11" name="Ellipse 23">
            <a:extLst>
              <a:ext uri="{FF2B5EF4-FFF2-40B4-BE49-F238E27FC236}">
                <a16:creationId xmlns:a16="http://schemas.microsoft.com/office/drawing/2014/main" id="{BFF02367-E1AC-3CEB-0918-8B50E1FA24EC}"/>
              </a:ext>
            </a:extLst>
          </p:cNvPr>
          <p:cNvSpPr/>
          <p:nvPr/>
        </p:nvSpPr>
        <p:spPr bwMode="auto">
          <a:xfrm>
            <a:off x="2307993" y="2196285"/>
            <a:ext cx="295264" cy="286325"/>
          </a:xfrm>
          <a:prstGeom prst="ellipse">
            <a:avLst/>
          </a:prstGeom>
          <a:solidFill>
            <a:srgbClr val="AA9256"/>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12" name="ZoneTexte 24">
            <a:extLst>
              <a:ext uri="{FF2B5EF4-FFF2-40B4-BE49-F238E27FC236}">
                <a16:creationId xmlns:a16="http://schemas.microsoft.com/office/drawing/2014/main" id="{6D7B043F-C0B9-DF67-ACF0-B1CF9C124EF7}"/>
              </a:ext>
            </a:extLst>
          </p:cNvPr>
          <p:cNvSpPr txBox="1"/>
          <p:nvPr/>
        </p:nvSpPr>
        <p:spPr>
          <a:xfrm>
            <a:off x="1247953" y="1687660"/>
            <a:ext cx="2628899" cy="480131"/>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fr-FR" b="0" noProof="0">
                <a:latin typeface="+mn-lt"/>
              </a:rPr>
              <a:t>Identification des parties prenantes et de leurs besoins</a:t>
            </a:r>
          </a:p>
        </p:txBody>
      </p:sp>
      <p:sp>
        <p:nvSpPr>
          <p:cNvPr id="13" name="Ellipse 25">
            <a:extLst>
              <a:ext uri="{FF2B5EF4-FFF2-40B4-BE49-F238E27FC236}">
                <a16:creationId xmlns:a16="http://schemas.microsoft.com/office/drawing/2014/main" id="{33AAA76F-38DA-643F-D217-31949CE5B7DA}"/>
              </a:ext>
            </a:extLst>
          </p:cNvPr>
          <p:cNvSpPr/>
          <p:nvPr/>
        </p:nvSpPr>
        <p:spPr bwMode="auto">
          <a:xfrm>
            <a:off x="7167863" y="2196285"/>
            <a:ext cx="295264" cy="286325"/>
          </a:xfrm>
          <a:prstGeom prst="ellipse">
            <a:avLst/>
          </a:prstGeom>
          <a:solidFill>
            <a:srgbClr val="AA9256"/>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14" name="ZoneTexte 26">
            <a:extLst>
              <a:ext uri="{FF2B5EF4-FFF2-40B4-BE49-F238E27FC236}">
                <a16:creationId xmlns:a16="http://schemas.microsoft.com/office/drawing/2014/main" id="{3760A37A-105D-A0FB-E493-26C0D4BFE832}"/>
              </a:ext>
            </a:extLst>
          </p:cNvPr>
          <p:cNvSpPr txBox="1"/>
          <p:nvPr/>
        </p:nvSpPr>
        <p:spPr>
          <a:xfrm>
            <a:off x="6001046" y="1687660"/>
            <a:ext cx="2628899" cy="480131"/>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fr-FR" b="0" noProof="0">
                <a:latin typeface="+mn-lt"/>
              </a:rPr>
              <a:t>Définition des propositions de valeur</a:t>
            </a:r>
          </a:p>
        </p:txBody>
      </p:sp>
      <p:sp>
        <p:nvSpPr>
          <p:cNvPr id="15" name="Organigramme : Procédé 27">
            <a:extLst>
              <a:ext uri="{FF2B5EF4-FFF2-40B4-BE49-F238E27FC236}">
                <a16:creationId xmlns:a16="http://schemas.microsoft.com/office/drawing/2014/main" id="{6AF5D6C6-F2AB-BEC6-7A08-C69BA790CFAD}"/>
              </a:ext>
            </a:extLst>
          </p:cNvPr>
          <p:cNvSpPr/>
          <p:nvPr/>
        </p:nvSpPr>
        <p:spPr bwMode="auto">
          <a:xfrm>
            <a:off x="5182920" y="2952097"/>
            <a:ext cx="4265151" cy="559484"/>
          </a:xfrm>
          <a:prstGeom prst="flowChartProcess">
            <a:avLst/>
          </a:prstGeom>
          <a:solidFill>
            <a:srgbClr val="EBE6D9"/>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600" b="0" noProof="0">
                <a:latin typeface="Calibri Light" panose="020F0302020204030204" pitchFamily="34" charset="0"/>
              </a:rPr>
              <a:t>Proposition de valeur </a:t>
            </a:r>
          </a:p>
        </p:txBody>
      </p:sp>
      <p:sp>
        <p:nvSpPr>
          <p:cNvPr id="16" name="Étoile : 5 branches 3">
            <a:extLst>
              <a:ext uri="{FF2B5EF4-FFF2-40B4-BE49-F238E27FC236}">
                <a16:creationId xmlns:a16="http://schemas.microsoft.com/office/drawing/2014/main" id="{0A418CC0-7DBB-B8EE-3050-25ED83FA4B70}"/>
              </a:ext>
            </a:extLst>
          </p:cNvPr>
          <p:cNvSpPr/>
          <p:nvPr/>
        </p:nvSpPr>
        <p:spPr bwMode="auto">
          <a:xfrm>
            <a:off x="1458058" y="3284070"/>
            <a:ext cx="1969477" cy="1798185"/>
          </a:xfrm>
          <a:prstGeom prst="star5">
            <a:avLst/>
          </a:prstGeom>
          <a:solidFill>
            <a:srgbClr val="BDAB7F"/>
          </a:solidFill>
          <a:ln w="57150">
            <a:solidFill>
              <a:srgbClr val="BDAB7F"/>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17" name="ZoneTexte 34">
            <a:extLst>
              <a:ext uri="{FF2B5EF4-FFF2-40B4-BE49-F238E27FC236}">
                <a16:creationId xmlns:a16="http://schemas.microsoft.com/office/drawing/2014/main" id="{C0F04E4F-18C0-2177-D6B9-E840D260372D}"/>
              </a:ext>
            </a:extLst>
          </p:cNvPr>
          <p:cNvSpPr txBox="1"/>
          <p:nvPr/>
        </p:nvSpPr>
        <p:spPr>
          <a:xfrm>
            <a:off x="3105327" y="5082255"/>
            <a:ext cx="2057223" cy="480131"/>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fr-FR" b="0" noProof="0">
                <a:latin typeface="+mn-lt"/>
              </a:rPr>
              <a:t> Institutions publiques (régionales et fédérales)</a:t>
            </a:r>
          </a:p>
        </p:txBody>
      </p:sp>
      <p:sp>
        <p:nvSpPr>
          <p:cNvPr id="18" name="ZoneTexte 35">
            <a:extLst>
              <a:ext uri="{FF2B5EF4-FFF2-40B4-BE49-F238E27FC236}">
                <a16:creationId xmlns:a16="http://schemas.microsoft.com/office/drawing/2014/main" id="{73E27086-2A0D-FA14-C6CD-FD3B50F4386B}"/>
              </a:ext>
            </a:extLst>
          </p:cNvPr>
          <p:cNvSpPr txBox="1"/>
          <p:nvPr/>
        </p:nvSpPr>
        <p:spPr>
          <a:xfrm>
            <a:off x="3708766" y="3785246"/>
            <a:ext cx="1283096" cy="674031"/>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fr-FR" b="0" noProof="0">
                <a:latin typeface="+mn-lt"/>
              </a:rPr>
              <a:t>Collaborateurs internes de la DG HAN</a:t>
            </a:r>
          </a:p>
        </p:txBody>
      </p:sp>
      <p:sp>
        <p:nvSpPr>
          <p:cNvPr id="20" name="ZoneTexte 36">
            <a:extLst>
              <a:ext uri="{FF2B5EF4-FFF2-40B4-BE49-F238E27FC236}">
                <a16:creationId xmlns:a16="http://schemas.microsoft.com/office/drawing/2014/main" id="{DB39BC3A-69C2-697E-4516-81CFE901BBA8}"/>
              </a:ext>
            </a:extLst>
          </p:cNvPr>
          <p:cNvSpPr txBox="1"/>
          <p:nvPr/>
        </p:nvSpPr>
        <p:spPr>
          <a:xfrm>
            <a:off x="1882244" y="2945607"/>
            <a:ext cx="1223083" cy="286232"/>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fr-FR" b="0" noProof="0">
                <a:latin typeface="+mn-lt"/>
              </a:rPr>
              <a:t>Ayants droit </a:t>
            </a:r>
          </a:p>
        </p:txBody>
      </p:sp>
      <p:sp>
        <p:nvSpPr>
          <p:cNvPr id="21" name="ZoneTexte 37">
            <a:extLst>
              <a:ext uri="{FF2B5EF4-FFF2-40B4-BE49-F238E27FC236}">
                <a16:creationId xmlns:a16="http://schemas.microsoft.com/office/drawing/2014/main" id="{2DD0A108-430E-24F2-BEB0-A9DF3A866A15}"/>
              </a:ext>
            </a:extLst>
          </p:cNvPr>
          <p:cNvSpPr txBox="1"/>
          <p:nvPr/>
        </p:nvSpPr>
        <p:spPr>
          <a:xfrm>
            <a:off x="215902" y="3688296"/>
            <a:ext cx="1205306" cy="480131"/>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fr-FR" b="0" noProof="0">
                <a:latin typeface="+mn-lt"/>
              </a:rPr>
              <a:t>Décideurs politiques</a:t>
            </a:r>
          </a:p>
        </p:txBody>
      </p:sp>
      <p:sp>
        <p:nvSpPr>
          <p:cNvPr id="22" name="Ellipse 4">
            <a:extLst>
              <a:ext uri="{FF2B5EF4-FFF2-40B4-BE49-F238E27FC236}">
                <a16:creationId xmlns:a16="http://schemas.microsoft.com/office/drawing/2014/main" id="{59E384DE-CB29-C3D1-B0FE-7E9AA6B2FD69}"/>
              </a:ext>
            </a:extLst>
          </p:cNvPr>
          <p:cNvSpPr/>
          <p:nvPr/>
        </p:nvSpPr>
        <p:spPr bwMode="auto">
          <a:xfrm>
            <a:off x="1777286" y="3688296"/>
            <a:ext cx="1368896" cy="1136717"/>
          </a:xfrm>
          <a:prstGeom prst="ellipse">
            <a:avLst/>
          </a:prstGeom>
          <a:solidFill>
            <a:schemeClr val="bg1"/>
          </a:solidFill>
          <a:ln w="38100">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29" name="ZoneTexte 18">
            <a:extLst>
              <a:ext uri="{FF2B5EF4-FFF2-40B4-BE49-F238E27FC236}">
                <a16:creationId xmlns:a16="http://schemas.microsoft.com/office/drawing/2014/main" id="{D8533C9B-8307-4D00-6DCE-68734BBB459C}"/>
              </a:ext>
            </a:extLst>
          </p:cNvPr>
          <p:cNvSpPr txBox="1"/>
          <p:nvPr/>
        </p:nvSpPr>
        <p:spPr>
          <a:xfrm>
            <a:off x="1918866" y="3928362"/>
            <a:ext cx="1043315" cy="535531"/>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fr-FR" sz="1600" b="0" noProof="0">
                <a:latin typeface="+mn-lt"/>
              </a:rPr>
              <a:t>Parties prenantes</a:t>
            </a:r>
          </a:p>
        </p:txBody>
      </p:sp>
      <p:sp>
        <p:nvSpPr>
          <p:cNvPr id="30" name="ZoneTexte 8">
            <a:extLst>
              <a:ext uri="{FF2B5EF4-FFF2-40B4-BE49-F238E27FC236}">
                <a16:creationId xmlns:a16="http://schemas.microsoft.com/office/drawing/2014/main" id="{74080CB6-85EE-A96F-F64A-431D100ADE07}"/>
              </a:ext>
            </a:extLst>
          </p:cNvPr>
          <p:cNvSpPr txBox="1"/>
          <p:nvPr/>
        </p:nvSpPr>
        <p:spPr>
          <a:xfrm>
            <a:off x="209550" y="5125870"/>
            <a:ext cx="2057223" cy="674031"/>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fr-FR" b="0" noProof="0">
                <a:latin typeface="+mn-lt"/>
              </a:rPr>
              <a:t> Partenaires locaux </a:t>
            </a:r>
            <a:br>
              <a:rPr lang="fr-FR" b="0" noProof="0">
                <a:latin typeface="+mn-lt"/>
              </a:rPr>
            </a:br>
            <a:r>
              <a:rPr lang="fr-FR" b="0" noProof="0">
                <a:latin typeface="+mn-lt"/>
              </a:rPr>
              <a:t>(CPAS, communes, mutuelles, associations)</a:t>
            </a:r>
          </a:p>
        </p:txBody>
      </p:sp>
    </p:spTree>
    <p:extLst>
      <p:ext uri="{BB962C8B-B14F-4D97-AF65-F5344CB8AC3E}">
        <p14:creationId xmlns:p14="http://schemas.microsoft.com/office/powerpoint/2010/main" val="3758969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B540B-E3F4-4B80-8752-6359642ED213}"/>
              </a:ext>
            </a:extLst>
          </p:cNvPr>
          <p:cNvSpPr>
            <a:spLocks noGrp="1"/>
          </p:cNvSpPr>
          <p:nvPr>
            <p:ph type="title"/>
          </p:nvPr>
        </p:nvSpPr>
        <p:spPr/>
        <p:txBody>
          <a:bodyPr/>
          <a:lstStyle/>
          <a:p>
            <a:r>
              <a:rPr lang="fr-FR" noProof="0"/>
              <a:t>Notre proposition de valeur pour les ayants droit</a:t>
            </a:r>
          </a:p>
        </p:txBody>
      </p:sp>
      <p:sp>
        <p:nvSpPr>
          <p:cNvPr id="4" name="Marcador de contenido 3">
            <a:extLst>
              <a:ext uri="{FF2B5EF4-FFF2-40B4-BE49-F238E27FC236}">
                <a16:creationId xmlns:a16="http://schemas.microsoft.com/office/drawing/2014/main" id="{59D055C3-D6AB-4843-B42B-91056FD0EE7F}"/>
              </a:ext>
            </a:extLst>
          </p:cNvPr>
          <p:cNvSpPr>
            <a:spLocks noGrp="1"/>
          </p:cNvSpPr>
          <p:nvPr>
            <p:ph idx="1"/>
          </p:nvPr>
        </p:nvSpPr>
        <p:spPr>
          <a:xfrm>
            <a:off x="2483990" y="1605437"/>
            <a:ext cx="7044058" cy="1308050"/>
          </a:xfrm>
        </p:spPr>
        <p:txBody>
          <a:bodyPr/>
          <a:lstStyle/>
          <a:p>
            <a:pPr>
              <a:lnSpc>
                <a:spcPct val="100000"/>
              </a:lnSpc>
              <a:spcBef>
                <a:spcPts val="300"/>
              </a:spcBef>
              <a:spcAft>
                <a:spcPts val="300"/>
              </a:spcAft>
            </a:pPr>
            <a:r>
              <a:rPr lang="fr-FR" noProof="0"/>
              <a:t>Il s’agit de </a:t>
            </a:r>
            <a:r>
              <a:rPr lang="fr-FR" b="1" noProof="0"/>
              <a:t>la raison d’être de la DG HAN</a:t>
            </a:r>
            <a:r>
              <a:rPr lang="fr-FR" noProof="0"/>
              <a:t>: Ils sont directement concernés par les actions visant à réduire le NTU et sont au cœur des démarches d’accompagnement.</a:t>
            </a:r>
          </a:p>
          <a:p>
            <a:pPr algn="just">
              <a:lnSpc>
                <a:spcPct val="100000"/>
              </a:lnSpc>
              <a:spcBef>
                <a:spcPts val="300"/>
              </a:spcBef>
              <a:spcAft>
                <a:spcPts val="300"/>
              </a:spcAft>
            </a:pPr>
            <a:r>
              <a:rPr lang="fr-FR" noProof="0"/>
              <a:t>Leur expérience et satisfaction déterminent l’efficacité des solutions proposées. C’est pourquoi leur </a:t>
            </a:r>
            <a:r>
              <a:rPr lang="fr-FR" b="1" noProof="0"/>
              <a:t>intégration dans la conception des différents projets du plan d’actions</a:t>
            </a:r>
            <a:r>
              <a:rPr lang="fr-FR" noProof="0"/>
              <a:t> est essentielle.</a:t>
            </a:r>
          </a:p>
        </p:txBody>
      </p:sp>
      <p:sp>
        <p:nvSpPr>
          <p:cNvPr id="5" name="Rectángulo 4">
            <a:extLst>
              <a:ext uri="{FF2B5EF4-FFF2-40B4-BE49-F238E27FC236}">
                <a16:creationId xmlns:a16="http://schemas.microsoft.com/office/drawing/2014/main" id="{51389AE3-B9A6-4B5A-9C89-1EC487B3F5AB}"/>
              </a:ext>
            </a:extLst>
          </p:cNvPr>
          <p:cNvSpPr/>
          <p:nvPr/>
        </p:nvSpPr>
        <p:spPr bwMode="auto">
          <a:xfrm>
            <a:off x="488950" y="1601180"/>
            <a:ext cx="1863311" cy="720725"/>
          </a:xfrm>
          <a:prstGeom prst="rect">
            <a:avLst/>
          </a:prstGeom>
          <a:solidFill>
            <a:schemeClr val="bg2">
              <a:lumMod val="60000"/>
              <a:lumOff val="4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400" noProof="0">
                <a:latin typeface="Calibri Light" panose="020F0302020204030204" pitchFamily="34" charset="0"/>
              </a:rPr>
              <a:t>Pourquoi s’agit-il d’un  groupe d’intérêt ?</a:t>
            </a:r>
          </a:p>
        </p:txBody>
      </p:sp>
      <p:sp>
        <p:nvSpPr>
          <p:cNvPr id="10" name="Rectángulo 6">
            <a:extLst>
              <a:ext uri="{FF2B5EF4-FFF2-40B4-BE49-F238E27FC236}">
                <a16:creationId xmlns:a16="http://schemas.microsoft.com/office/drawing/2014/main" id="{2FB6407C-DE0F-40C0-9A2E-008BC79FAB7E}"/>
              </a:ext>
            </a:extLst>
          </p:cNvPr>
          <p:cNvSpPr/>
          <p:nvPr/>
        </p:nvSpPr>
        <p:spPr bwMode="auto">
          <a:xfrm>
            <a:off x="488947" y="4951066"/>
            <a:ext cx="1863311" cy="720725"/>
          </a:xfrm>
          <a:prstGeom prst="rect">
            <a:avLst/>
          </a:prstGeom>
          <a:solidFill>
            <a:schemeClr val="bg2">
              <a:lumMod val="60000"/>
              <a:lumOff val="4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400" noProof="0">
                <a:latin typeface="Calibri Light" panose="020F0302020204030204" pitchFamily="34" charset="0"/>
              </a:rPr>
              <a:t>Que proposons-nous ?</a:t>
            </a:r>
          </a:p>
        </p:txBody>
      </p:sp>
      <p:sp>
        <p:nvSpPr>
          <p:cNvPr id="13" name="Rectángulo 4">
            <a:extLst>
              <a:ext uri="{FF2B5EF4-FFF2-40B4-BE49-F238E27FC236}">
                <a16:creationId xmlns:a16="http://schemas.microsoft.com/office/drawing/2014/main" id="{297655ED-E98C-490A-BC6B-9A5A7C11EC57}"/>
              </a:ext>
            </a:extLst>
          </p:cNvPr>
          <p:cNvSpPr/>
          <p:nvPr/>
        </p:nvSpPr>
        <p:spPr bwMode="auto">
          <a:xfrm>
            <a:off x="8042689" y="67718"/>
            <a:ext cx="1863311" cy="482967"/>
          </a:xfrm>
          <a:prstGeom prst="rect">
            <a:avLst/>
          </a:prstGeom>
          <a:solidFill>
            <a:srgbClr val="EBE6D9"/>
          </a:solidFill>
          <a:ln>
            <a:noFill/>
          </a:ln>
          <a:effectLst/>
        </p:spPr>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800" noProof="0">
                <a:latin typeface="+mn-lt"/>
              </a:rPr>
              <a:t>Ayants droit</a:t>
            </a:r>
          </a:p>
        </p:txBody>
      </p:sp>
      <p:pic>
        <p:nvPicPr>
          <p:cNvPr id="14" name="Graphique 13" descr="Mille">
            <a:extLst>
              <a:ext uri="{FF2B5EF4-FFF2-40B4-BE49-F238E27FC236}">
                <a16:creationId xmlns:a16="http://schemas.microsoft.com/office/drawing/2014/main" id="{B6065A0A-F492-46BB-8DB4-C727B37F5B4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214" y="2948544"/>
            <a:ext cx="408864" cy="408864"/>
          </a:xfrm>
          <a:prstGeom prst="rect">
            <a:avLst/>
          </a:prstGeom>
        </p:spPr>
      </p:pic>
      <p:pic>
        <p:nvPicPr>
          <p:cNvPr id="15" name="Graphique 14" descr="Croissance commerciale">
            <a:extLst>
              <a:ext uri="{FF2B5EF4-FFF2-40B4-BE49-F238E27FC236}">
                <a16:creationId xmlns:a16="http://schemas.microsoft.com/office/drawing/2014/main" id="{A46B263C-AF5A-44BD-A907-40F2EC7984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215" y="4746634"/>
            <a:ext cx="408864" cy="408864"/>
          </a:xfrm>
          <a:prstGeom prst="rect">
            <a:avLst/>
          </a:prstGeom>
        </p:spPr>
      </p:pic>
      <p:pic>
        <p:nvPicPr>
          <p:cNvPr id="16" name="Graphique 15" descr="Réseau utilisateur">
            <a:extLst>
              <a:ext uri="{FF2B5EF4-FFF2-40B4-BE49-F238E27FC236}">
                <a16:creationId xmlns:a16="http://schemas.microsoft.com/office/drawing/2014/main" id="{E6A0A77D-EB05-4E30-8CF1-CB9F7E5B51A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324" y="1378350"/>
            <a:ext cx="405521" cy="405521"/>
          </a:xfrm>
          <a:prstGeom prst="rect">
            <a:avLst/>
          </a:prstGeom>
        </p:spPr>
      </p:pic>
      <p:sp>
        <p:nvSpPr>
          <p:cNvPr id="18" name="Marcador de contenido 3">
            <a:extLst>
              <a:ext uri="{FF2B5EF4-FFF2-40B4-BE49-F238E27FC236}">
                <a16:creationId xmlns:a16="http://schemas.microsoft.com/office/drawing/2014/main" id="{FA8C8826-3902-4B52-B530-654FBCF1DE97}"/>
              </a:ext>
            </a:extLst>
          </p:cNvPr>
          <p:cNvSpPr txBox="1">
            <a:spLocks/>
          </p:cNvSpPr>
          <p:nvPr/>
        </p:nvSpPr>
        <p:spPr bwMode="auto">
          <a:xfrm>
            <a:off x="2483990" y="3142082"/>
            <a:ext cx="6968587"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300"/>
              </a:spcBef>
              <a:spcAft>
                <a:spcPts val="300"/>
              </a:spcAft>
            </a:pPr>
            <a:r>
              <a:rPr lang="fr-FR" noProof="0"/>
              <a:t>Accès facile et clair à leurs droits sociaux.</a:t>
            </a:r>
          </a:p>
          <a:p>
            <a:pPr algn="just">
              <a:lnSpc>
                <a:spcPct val="100000"/>
              </a:lnSpc>
              <a:spcBef>
                <a:spcPts val="300"/>
              </a:spcBef>
              <a:spcAft>
                <a:spcPts val="300"/>
              </a:spcAft>
            </a:pPr>
            <a:r>
              <a:rPr lang="fr-FR" noProof="0"/>
              <a:t>Accompagnement personnalisé tout au long du parcours de l’ayant droit en éliminant/surmontant toutes les barrières de l’accès et l’octroi des droits.</a:t>
            </a:r>
          </a:p>
          <a:p>
            <a:pPr algn="just">
              <a:lnSpc>
                <a:spcPct val="100000"/>
              </a:lnSpc>
              <a:spcBef>
                <a:spcPts val="300"/>
              </a:spcBef>
              <a:spcAft>
                <a:spcPts val="300"/>
              </a:spcAft>
            </a:pPr>
            <a:r>
              <a:rPr lang="fr-FR" noProof="0"/>
              <a:t>Communication proactive et informations adaptées à leurs situations spécifiques.</a:t>
            </a:r>
          </a:p>
        </p:txBody>
      </p:sp>
      <p:sp>
        <p:nvSpPr>
          <p:cNvPr id="19" name="Marcador de contenido 3">
            <a:extLst>
              <a:ext uri="{FF2B5EF4-FFF2-40B4-BE49-F238E27FC236}">
                <a16:creationId xmlns:a16="http://schemas.microsoft.com/office/drawing/2014/main" id="{4B3DCB64-E50E-4EDD-9C58-C5BA8522B02A}"/>
              </a:ext>
            </a:extLst>
          </p:cNvPr>
          <p:cNvSpPr txBox="1">
            <a:spLocks/>
          </p:cNvSpPr>
          <p:nvPr/>
        </p:nvSpPr>
        <p:spPr bwMode="auto">
          <a:xfrm>
            <a:off x="2482977" y="4956660"/>
            <a:ext cx="6969573"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300"/>
              </a:spcAft>
            </a:pPr>
            <a:r>
              <a:rPr lang="fr-FR" noProof="0"/>
              <a:t>Simplification des démarches administratives et d’évaluation du handicap </a:t>
            </a:r>
          </a:p>
          <a:p>
            <a:pPr>
              <a:lnSpc>
                <a:spcPct val="100000"/>
              </a:lnSpc>
              <a:spcBef>
                <a:spcPts val="300"/>
              </a:spcBef>
              <a:spcAft>
                <a:spcPts val="300"/>
              </a:spcAft>
            </a:pPr>
            <a:r>
              <a:rPr lang="fr-FR" noProof="0"/>
              <a:t>Accès à un point de contact unique</a:t>
            </a:r>
          </a:p>
          <a:p>
            <a:pPr>
              <a:lnSpc>
                <a:spcPct val="100000"/>
              </a:lnSpc>
              <a:spcBef>
                <a:spcPts val="300"/>
              </a:spcBef>
              <a:spcAft>
                <a:spcPts val="300"/>
              </a:spcAft>
            </a:pPr>
            <a:r>
              <a:rPr lang="fr-FR" noProof="0"/>
              <a:t>Information proactive sur les droits des ayants droit via des outils numériques et supports physiques.</a:t>
            </a:r>
          </a:p>
          <a:p>
            <a:pPr>
              <a:lnSpc>
                <a:spcPct val="100000"/>
              </a:lnSpc>
              <a:spcBef>
                <a:spcPts val="300"/>
              </a:spcBef>
              <a:spcAft>
                <a:spcPts val="300"/>
              </a:spcAft>
            </a:pPr>
            <a:r>
              <a:rPr lang="fr-FR" noProof="0"/>
              <a:t>Un accompagnement plus intensif tout au long du parcours de l’ayant droit.</a:t>
            </a:r>
          </a:p>
        </p:txBody>
      </p:sp>
      <p:sp>
        <p:nvSpPr>
          <p:cNvPr id="17" name="Rectangle 4">
            <a:extLst>
              <a:ext uri="{FF2B5EF4-FFF2-40B4-BE49-F238E27FC236}">
                <a16:creationId xmlns:a16="http://schemas.microsoft.com/office/drawing/2014/main" id="{4B74691D-F403-0EF2-AC6B-13B9374205C6}"/>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Parties prenantes</a:t>
            </a:r>
          </a:p>
        </p:txBody>
      </p:sp>
      <p:sp>
        <p:nvSpPr>
          <p:cNvPr id="3" name="Rectángulo 6">
            <a:extLst>
              <a:ext uri="{FF2B5EF4-FFF2-40B4-BE49-F238E27FC236}">
                <a16:creationId xmlns:a16="http://schemas.microsoft.com/office/drawing/2014/main" id="{4D989056-2F5D-AA60-3965-EF72D4D9049E}"/>
              </a:ext>
            </a:extLst>
          </p:cNvPr>
          <p:cNvSpPr/>
          <p:nvPr/>
        </p:nvSpPr>
        <p:spPr bwMode="auto">
          <a:xfrm>
            <a:off x="488948" y="3154887"/>
            <a:ext cx="1863311" cy="720725"/>
          </a:xfrm>
          <a:prstGeom prst="rect">
            <a:avLst/>
          </a:prstGeom>
          <a:solidFill>
            <a:schemeClr val="bg2">
              <a:lumMod val="60000"/>
              <a:lumOff val="4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400" noProof="0">
                <a:latin typeface="Calibri Light" panose="020F0302020204030204" pitchFamily="34" charset="0"/>
              </a:rPr>
              <a:t>Quelles sont leurs attentes et leurs </a:t>
            </a:r>
            <a:br>
              <a:rPr lang="fr-FR" sz="1400" noProof="0">
                <a:latin typeface="Calibri Light" panose="020F0302020204030204" pitchFamily="34" charset="0"/>
              </a:rPr>
            </a:br>
            <a:r>
              <a:rPr lang="fr-FR" sz="1400" noProof="0">
                <a:latin typeface="Calibri Light" panose="020F0302020204030204" pitchFamily="34" charset="0"/>
              </a:rPr>
              <a:t>besoins ?</a:t>
            </a:r>
          </a:p>
        </p:txBody>
      </p:sp>
    </p:spTree>
    <p:extLst>
      <p:ext uri="{BB962C8B-B14F-4D97-AF65-F5344CB8AC3E}">
        <p14:creationId xmlns:p14="http://schemas.microsoft.com/office/powerpoint/2010/main" val="2116090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1B1E8-8F68-17B3-A834-1522AA3747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737E16-BAB5-D2C3-FD2F-1983B232B315}"/>
              </a:ext>
            </a:extLst>
          </p:cNvPr>
          <p:cNvSpPr>
            <a:spLocks noGrp="1"/>
          </p:cNvSpPr>
          <p:nvPr>
            <p:ph type="title"/>
          </p:nvPr>
        </p:nvSpPr>
        <p:spPr/>
        <p:txBody>
          <a:bodyPr/>
          <a:lstStyle/>
          <a:p>
            <a:r>
              <a:rPr lang="fr-FR" noProof="0"/>
              <a:t>Index</a:t>
            </a:r>
          </a:p>
        </p:txBody>
      </p:sp>
      <p:sp>
        <p:nvSpPr>
          <p:cNvPr id="4" name="Rectangle 4">
            <a:extLst>
              <a:ext uri="{FF2B5EF4-FFF2-40B4-BE49-F238E27FC236}">
                <a16:creationId xmlns:a16="http://schemas.microsoft.com/office/drawing/2014/main" id="{20201808-4DDA-2429-B794-A4549BC58EA8}"/>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Index</a:t>
            </a:r>
          </a:p>
        </p:txBody>
      </p:sp>
      <p:sp>
        <p:nvSpPr>
          <p:cNvPr id="13" name="TextBox 12">
            <a:extLst>
              <a:ext uri="{FF2B5EF4-FFF2-40B4-BE49-F238E27FC236}">
                <a16:creationId xmlns:a16="http://schemas.microsoft.com/office/drawing/2014/main" id="{1C3C117B-1D7C-E2C8-EAC4-6D0B7C633634}"/>
              </a:ext>
            </a:extLst>
          </p:cNvPr>
          <p:cNvSpPr txBox="1"/>
          <p:nvPr/>
        </p:nvSpPr>
        <p:spPr>
          <a:xfrm>
            <a:off x="497751" y="1602861"/>
            <a:ext cx="8955812" cy="2639441"/>
          </a:xfrm>
          <a:prstGeom prst="rect">
            <a:avLst/>
          </a:prstGeom>
          <a:noFill/>
        </p:spPr>
        <p:txBody>
          <a:bodyPr wrap="square" rtlCol="0" anchor="t">
            <a:spAutoFit/>
          </a:bodyPr>
          <a:lstStyle/>
          <a:p>
            <a:pPr marL="342900" indent="-342900">
              <a:lnSpc>
                <a:spcPct val="150000"/>
              </a:lnSpc>
              <a:buClr>
                <a:schemeClr val="tx2"/>
              </a:buClr>
              <a:buFont typeface="+mj-lt"/>
              <a:buAutoNum type="arabicPeriod"/>
            </a:pPr>
            <a:r>
              <a:rPr lang="fr-FR" sz="1600" b="0" dirty="0">
                <a:latin typeface="+mn-lt"/>
              </a:rPr>
              <a:t>Introduction								</a:t>
            </a:r>
            <a:r>
              <a:rPr lang="fr-FR" sz="1600" b="0" dirty="0">
                <a:latin typeface="+mn-lt"/>
                <a:hlinkClick r:id="rId2" action="ppaction://hlinksldjump"/>
              </a:rPr>
              <a:t>03</a:t>
            </a:r>
            <a:endParaRPr lang="fr-FR" sz="1600" b="0" dirty="0">
              <a:latin typeface="+mn-lt"/>
            </a:endParaRPr>
          </a:p>
          <a:p>
            <a:pPr marL="342900" indent="-342900">
              <a:lnSpc>
                <a:spcPct val="150000"/>
              </a:lnSpc>
              <a:buClr>
                <a:schemeClr val="tx2"/>
              </a:buClr>
              <a:buFont typeface="+mj-lt"/>
              <a:buAutoNum type="arabicPeriod"/>
            </a:pPr>
            <a:r>
              <a:rPr lang="fr-FR" sz="1600" b="0" dirty="0">
                <a:latin typeface="+mn-lt"/>
              </a:rPr>
              <a:t>Carte stratégique								</a:t>
            </a:r>
            <a:r>
              <a:rPr lang="fr-FR" sz="1600" b="0" dirty="0">
                <a:latin typeface="+mn-lt"/>
                <a:hlinkClick r:id="rId3" action="ppaction://hlinksldjump"/>
              </a:rPr>
              <a:t>09</a:t>
            </a:r>
            <a:endParaRPr lang="fr-FR" sz="1600" b="0" dirty="0">
              <a:latin typeface="+mn-lt"/>
            </a:endParaRPr>
          </a:p>
          <a:p>
            <a:pPr marL="342900" indent="-342900">
              <a:lnSpc>
                <a:spcPct val="150000"/>
              </a:lnSpc>
              <a:buClr>
                <a:schemeClr val="tx2"/>
              </a:buClr>
              <a:buFont typeface="+mj-lt"/>
              <a:buAutoNum type="arabicPeriod"/>
            </a:pPr>
            <a:r>
              <a:rPr lang="fr-FR" sz="1600" b="0" dirty="0">
                <a:latin typeface="+mn-lt"/>
              </a:rPr>
              <a:t>Parties prenantes								</a:t>
            </a:r>
            <a:r>
              <a:rPr lang="fr-FR" sz="1600" b="0" dirty="0">
                <a:latin typeface="+mn-lt"/>
                <a:hlinkClick r:id="rId4" action="ppaction://hlinksldjump"/>
              </a:rPr>
              <a:t>17</a:t>
            </a:r>
            <a:endParaRPr lang="fr-FR" sz="1600" b="0" dirty="0">
              <a:latin typeface="+mn-lt"/>
            </a:endParaRPr>
          </a:p>
          <a:p>
            <a:pPr marL="342900" indent="-342900">
              <a:lnSpc>
                <a:spcPct val="150000"/>
              </a:lnSpc>
              <a:buClr>
                <a:schemeClr val="tx2"/>
              </a:buClr>
              <a:buFont typeface="+mj-lt"/>
              <a:buAutoNum type="arabicPeriod"/>
            </a:pPr>
            <a:r>
              <a:rPr lang="fr-FR" sz="1600" b="0" dirty="0">
                <a:latin typeface="+mn-lt"/>
              </a:rPr>
              <a:t>Priorisation								</a:t>
            </a:r>
            <a:r>
              <a:rPr lang="fr-FR" sz="1600" b="0" dirty="0">
                <a:latin typeface="+mn-lt"/>
                <a:hlinkClick r:id="rId5" action="ppaction://hlinksldjump"/>
              </a:rPr>
              <a:t>24</a:t>
            </a:r>
            <a:endParaRPr lang="fr-FR" sz="1600" b="0" dirty="0">
              <a:latin typeface="+mn-lt"/>
            </a:endParaRPr>
          </a:p>
          <a:p>
            <a:pPr marL="342900" indent="-342900">
              <a:lnSpc>
                <a:spcPct val="150000"/>
              </a:lnSpc>
              <a:buClr>
                <a:schemeClr val="tx2"/>
              </a:buClr>
              <a:buFont typeface="+mj-lt"/>
              <a:buAutoNum type="arabicPeriod"/>
            </a:pPr>
            <a:r>
              <a:rPr lang="fr-FR" sz="1600" b="0" noProof="0" dirty="0">
                <a:latin typeface="+mn-lt"/>
              </a:rPr>
              <a:t>Plan d’action								</a:t>
            </a:r>
            <a:r>
              <a:rPr lang="fr-FR" sz="1600" b="0" noProof="0" dirty="0">
                <a:latin typeface="+mn-lt"/>
                <a:hlinkClick r:id="rId6" action="ppaction://hlinksldjump"/>
              </a:rPr>
              <a:t>34</a:t>
            </a:r>
            <a:endParaRPr lang="fr-FR" sz="1600" b="0" noProof="0" dirty="0">
              <a:latin typeface="+mn-lt"/>
            </a:endParaRPr>
          </a:p>
          <a:p>
            <a:pPr marL="342900" indent="-342900">
              <a:lnSpc>
                <a:spcPct val="150000"/>
              </a:lnSpc>
              <a:buClr>
                <a:schemeClr val="tx2"/>
              </a:buClr>
              <a:buFont typeface="+mj-lt"/>
              <a:buAutoNum type="arabicPeriod"/>
            </a:pPr>
            <a:r>
              <a:rPr lang="fr-FR" sz="1600" b="0" noProof="0" dirty="0">
                <a:latin typeface="+mn-lt"/>
              </a:rPr>
              <a:t>Implémentation et Suivi							</a:t>
            </a:r>
            <a:r>
              <a:rPr lang="fr-FR" sz="1600" b="0" noProof="0" dirty="0">
                <a:latin typeface="+mn-lt"/>
                <a:hlinkClick r:id="rId7" action="ppaction://hlinksldjump"/>
              </a:rPr>
              <a:t>98</a:t>
            </a:r>
            <a:endParaRPr lang="fr-FR" sz="1600" b="0" noProof="0" dirty="0">
              <a:latin typeface="+mn-lt"/>
            </a:endParaRPr>
          </a:p>
          <a:p>
            <a:pPr marL="342900" indent="-342900">
              <a:lnSpc>
                <a:spcPct val="150000"/>
              </a:lnSpc>
              <a:buClr>
                <a:schemeClr val="tx2"/>
              </a:buClr>
              <a:buFont typeface="+mj-lt"/>
              <a:buAutoNum type="arabicPeriod"/>
            </a:pPr>
            <a:r>
              <a:rPr lang="fr-FR" sz="1600" b="0" dirty="0">
                <a:latin typeface="+mn-lt"/>
              </a:rPr>
              <a:t>Annexes								</a:t>
            </a:r>
            <a:r>
              <a:rPr lang="fr-FR" sz="1600" b="0" dirty="0">
                <a:latin typeface="+mn-lt"/>
                <a:hlinkClick r:id="rId8" action="ppaction://hlinksldjump"/>
              </a:rPr>
              <a:t>111</a:t>
            </a:r>
            <a:endParaRPr lang="fr-FR" sz="1600" b="0" dirty="0">
              <a:latin typeface="+mn-lt"/>
            </a:endParaRPr>
          </a:p>
        </p:txBody>
      </p:sp>
    </p:spTree>
    <p:extLst>
      <p:ext uri="{BB962C8B-B14F-4D97-AF65-F5344CB8AC3E}">
        <p14:creationId xmlns:p14="http://schemas.microsoft.com/office/powerpoint/2010/main" val="1454214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B540B-E3F4-4B80-8752-6359642ED213}"/>
              </a:ext>
            </a:extLst>
          </p:cNvPr>
          <p:cNvSpPr>
            <a:spLocks noGrp="1"/>
          </p:cNvSpPr>
          <p:nvPr>
            <p:ph type="title"/>
          </p:nvPr>
        </p:nvSpPr>
        <p:spPr/>
        <p:txBody>
          <a:bodyPr/>
          <a:lstStyle/>
          <a:p>
            <a:r>
              <a:rPr lang="fr-FR" noProof="0"/>
              <a:t>Notre proposition de valeur pour les collaborateurs internes de la</a:t>
            </a:r>
            <a:br>
              <a:rPr lang="fr-FR" noProof="0"/>
            </a:br>
            <a:r>
              <a:rPr lang="fr-FR" noProof="0"/>
              <a:t>DG HAN</a:t>
            </a:r>
          </a:p>
        </p:txBody>
      </p:sp>
      <p:sp>
        <p:nvSpPr>
          <p:cNvPr id="4" name="Marcador de contenido 3">
            <a:extLst>
              <a:ext uri="{FF2B5EF4-FFF2-40B4-BE49-F238E27FC236}">
                <a16:creationId xmlns:a16="http://schemas.microsoft.com/office/drawing/2014/main" id="{59D055C3-D6AB-4843-B42B-91056FD0EE7F}"/>
              </a:ext>
            </a:extLst>
          </p:cNvPr>
          <p:cNvSpPr>
            <a:spLocks noGrp="1"/>
          </p:cNvSpPr>
          <p:nvPr>
            <p:ph idx="1"/>
          </p:nvPr>
        </p:nvSpPr>
        <p:spPr>
          <a:xfrm>
            <a:off x="2483990" y="1605437"/>
            <a:ext cx="6969573" cy="1051570"/>
          </a:xfrm>
        </p:spPr>
        <p:txBody>
          <a:bodyPr/>
          <a:lstStyle/>
          <a:p>
            <a:pPr algn="just">
              <a:lnSpc>
                <a:spcPct val="100000"/>
              </a:lnSpc>
              <a:spcBef>
                <a:spcPts val="300"/>
              </a:spcBef>
              <a:spcAft>
                <a:spcPts val="300"/>
              </a:spcAft>
            </a:pPr>
            <a:r>
              <a:rPr lang="fr-FR" noProof="0"/>
              <a:t>Ils jouent un rôle clé dans l’accompagnement des ayants droit: en réduisant les barrières administratives, ils assurent l’accès aux droits et leur octroi.</a:t>
            </a:r>
          </a:p>
          <a:p>
            <a:pPr algn="just">
              <a:lnSpc>
                <a:spcPct val="100000"/>
              </a:lnSpc>
              <a:spcBef>
                <a:spcPts val="300"/>
              </a:spcBef>
              <a:spcAft>
                <a:spcPts val="300"/>
              </a:spcAft>
            </a:pPr>
            <a:r>
              <a:rPr lang="fr-FR" noProof="0"/>
              <a:t>Leur performance et implication influencent directement la réduction du non-</a:t>
            </a:r>
            <a:r>
              <a:rPr lang="fr-FR" noProof="0" err="1"/>
              <a:t>take</a:t>
            </a:r>
            <a:r>
              <a:rPr lang="fr-FR" noProof="0"/>
              <a:t>-up (NTU).</a:t>
            </a:r>
          </a:p>
        </p:txBody>
      </p:sp>
      <p:sp>
        <p:nvSpPr>
          <p:cNvPr id="13" name="Rectángulo 4">
            <a:extLst>
              <a:ext uri="{FF2B5EF4-FFF2-40B4-BE49-F238E27FC236}">
                <a16:creationId xmlns:a16="http://schemas.microsoft.com/office/drawing/2014/main" id="{297655ED-E98C-490A-BC6B-9A5A7C11EC57}"/>
              </a:ext>
            </a:extLst>
          </p:cNvPr>
          <p:cNvSpPr/>
          <p:nvPr/>
        </p:nvSpPr>
        <p:spPr bwMode="auto">
          <a:xfrm>
            <a:off x="8042689" y="67718"/>
            <a:ext cx="1863311" cy="722111"/>
          </a:xfrm>
          <a:prstGeom prst="rect">
            <a:avLst/>
          </a:prstGeom>
          <a:solidFill>
            <a:srgbClr val="EBE6D9"/>
          </a:solidFill>
          <a:ln>
            <a:noFill/>
          </a:ln>
          <a:effectLst/>
        </p:spPr>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800" noProof="0">
                <a:latin typeface="+mn-lt"/>
              </a:rPr>
              <a:t>Collaborateurs internes de la DG HAN</a:t>
            </a:r>
          </a:p>
        </p:txBody>
      </p:sp>
      <p:pic>
        <p:nvPicPr>
          <p:cNvPr id="14" name="Graphique 13" descr="Mille">
            <a:extLst>
              <a:ext uri="{FF2B5EF4-FFF2-40B4-BE49-F238E27FC236}">
                <a16:creationId xmlns:a16="http://schemas.microsoft.com/office/drawing/2014/main" id="{B6065A0A-F492-46BB-8DB4-C727B37F5B4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215" y="2950799"/>
            <a:ext cx="408864" cy="408864"/>
          </a:xfrm>
          <a:prstGeom prst="rect">
            <a:avLst/>
          </a:prstGeom>
        </p:spPr>
      </p:pic>
      <p:pic>
        <p:nvPicPr>
          <p:cNvPr id="15" name="Graphique 14" descr="Croissance commerciale">
            <a:extLst>
              <a:ext uri="{FF2B5EF4-FFF2-40B4-BE49-F238E27FC236}">
                <a16:creationId xmlns:a16="http://schemas.microsoft.com/office/drawing/2014/main" id="{A46B263C-AF5A-44BD-A907-40F2EC79846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215" y="4751343"/>
            <a:ext cx="408864" cy="408864"/>
          </a:xfrm>
          <a:prstGeom prst="rect">
            <a:avLst/>
          </a:prstGeom>
        </p:spPr>
      </p:pic>
      <p:pic>
        <p:nvPicPr>
          <p:cNvPr id="16" name="Graphique 15" descr="Réseau utilisateur">
            <a:extLst>
              <a:ext uri="{FF2B5EF4-FFF2-40B4-BE49-F238E27FC236}">
                <a16:creationId xmlns:a16="http://schemas.microsoft.com/office/drawing/2014/main" id="{E6A0A77D-EB05-4E30-8CF1-CB9F7E5B51A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324" y="1378350"/>
            <a:ext cx="405521" cy="405521"/>
          </a:xfrm>
          <a:prstGeom prst="rect">
            <a:avLst/>
          </a:prstGeom>
        </p:spPr>
      </p:pic>
      <p:sp>
        <p:nvSpPr>
          <p:cNvPr id="18" name="Marcador de contenido 3">
            <a:extLst>
              <a:ext uri="{FF2B5EF4-FFF2-40B4-BE49-F238E27FC236}">
                <a16:creationId xmlns:a16="http://schemas.microsoft.com/office/drawing/2014/main" id="{FA8C8826-3902-4B52-B530-654FBCF1DE97}"/>
              </a:ext>
            </a:extLst>
          </p:cNvPr>
          <p:cNvSpPr txBox="1">
            <a:spLocks/>
          </p:cNvSpPr>
          <p:nvPr/>
        </p:nvSpPr>
        <p:spPr bwMode="auto">
          <a:xfrm>
            <a:off x="2483990" y="3137684"/>
            <a:ext cx="696957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300"/>
              </a:spcBef>
              <a:spcAft>
                <a:spcPts val="300"/>
              </a:spcAft>
            </a:pPr>
            <a:r>
              <a:rPr lang="fr-FR" noProof="0"/>
              <a:t>Disposer d’outils simples et efficaces pour mieux identifier et accompagner les ayants droit en situation de NTU.</a:t>
            </a:r>
          </a:p>
          <a:p>
            <a:pPr algn="just">
              <a:lnSpc>
                <a:spcPct val="100000"/>
              </a:lnSpc>
              <a:spcBef>
                <a:spcPts val="300"/>
              </a:spcBef>
              <a:spcAft>
                <a:spcPts val="300"/>
              </a:spcAft>
            </a:pPr>
            <a:r>
              <a:rPr lang="fr-FR" noProof="0"/>
              <a:t>Formation sur les droits sociaux, handicaps complexes, et démarches simplifiées.</a:t>
            </a:r>
          </a:p>
          <a:p>
            <a:pPr algn="just">
              <a:lnSpc>
                <a:spcPct val="100000"/>
              </a:lnSpc>
              <a:spcBef>
                <a:spcPts val="300"/>
              </a:spcBef>
              <a:spcAft>
                <a:spcPts val="300"/>
              </a:spcAft>
            </a:pPr>
            <a:r>
              <a:rPr lang="fr-FR" noProof="0"/>
              <a:t>Soutien pour gérer la charge de travail et améliorer l’efficacité des interactions avec les ayants droit.</a:t>
            </a:r>
          </a:p>
        </p:txBody>
      </p:sp>
      <p:sp>
        <p:nvSpPr>
          <p:cNvPr id="19" name="Marcador de contenido 3">
            <a:extLst>
              <a:ext uri="{FF2B5EF4-FFF2-40B4-BE49-F238E27FC236}">
                <a16:creationId xmlns:a16="http://schemas.microsoft.com/office/drawing/2014/main" id="{4B3DCB64-E50E-4EDD-9C58-C5BA8522B02A}"/>
              </a:ext>
            </a:extLst>
          </p:cNvPr>
          <p:cNvSpPr txBox="1">
            <a:spLocks/>
          </p:cNvSpPr>
          <p:nvPr/>
        </p:nvSpPr>
        <p:spPr bwMode="auto">
          <a:xfrm>
            <a:off x="2483989" y="4939657"/>
            <a:ext cx="6964082" cy="1128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300"/>
              </a:spcAft>
            </a:pPr>
            <a:r>
              <a:rPr lang="fr-FR" noProof="0"/>
              <a:t>Améliorer la qualité des processus et des services offerts par la DG HAN.</a:t>
            </a:r>
          </a:p>
          <a:p>
            <a:pPr>
              <a:lnSpc>
                <a:spcPct val="100000"/>
              </a:lnSpc>
              <a:spcBef>
                <a:spcPts val="300"/>
              </a:spcBef>
              <a:spcAft>
                <a:spcPts val="300"/>
              </a:spcAft>
            </a:pPr>
            <a:r>
              <a:rPr lang="fr-FR" noProof="0"/>
              <a:t>Formations ciblées pour identifier, comprendre et réduire les situations de NTU.</a:t>
            </a:r>
          </a:p>
          <a:p>
            <a:pPr>
              <a:lnSpc>
                <a:spcPct val="100000"/>
              </a:lnSpc>
              <a:spcBef>
                <a:spcPts val="300"/>
              </a:spcBef>
              <a:spcAft>
                <a:spcPts val="300"/>
              </a:spcAft>
            </a:pPr>
            <a:r>
              <a:rPr lang="fr-FR" noProof="0"/>
              <a:t>Renforcement des compétences et outils des équipes pour garantir un accompagnement personnalisé.</a:t>
            </a:r>
          </a:p>
        </p:txBody>
      </p:sp>
      <p:sp>
        <p:nvSpPr>
          <p:cNvPr id="8" name="Rectangle 4">
            <a:extLst>
              <a:ext uri="{FF2B5EF4-FFF2-40B4-BE49-F238E27FC236}">
                <a16:creationId xmlns:a16="http://schemas.microsoft.com/office/drawing/2014/main" id="{FE936DC9-F765-5C1B-4E49-AE564534C806}"/>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Parties prenantes</a:t>
            </a:r>
          </a:p>
        </p:txBody>
      </p:sp>
      <p:sp>
        <p:nvSpPr>
          <p:cNvPr id="3" name="Rectángulo 4">
            <a:extLst>
              <a:ext uri="{FF2B5EF4-FFF2-40B4-BE49-F238E27FC236}">
                <a16:creationId xmlns:a16="http://schemas.microsoft.com/office/drawing/2014/main" id="{D238A213-4A51-328F-9A98-66E21CFC36F0}"/>
              </a:ext>
            </a:extLst>
          </p:cNvPr>
          <p:cNvSpPr/>
          <p:nvPr/>
        </p:nvSpPr>
        <p:spPr bwMode="auto">
          <a:xfrm>
            <a:off x="488950" y="1601180"/>
            <a:ext cx="1863311" cy="720725"/>
          </a:xfrm>
          <a:prstGeom prst="rect">
            <a:avLst/>
          </a:prstGeom>
          <a:solidFill>
            <a:schemeClr val="bg2">
              <a:lumMod val="60000"/>
              <a:lumOff val="4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400" noProof="0">
                <a:latin typeface="Calibri Light" panose="020F0302020204030204" pitchFamily="34" charset="0"/>
              </a:rPr>
              <a:t>Pourquoi s’agit-il d’un  groupe d’intérêt ?</a:t>
            </a:r>
          </a:p>
        </p:txBody>
      </p:sp>
      <p:sp>
        <p:nvSpPr>
          <p:cNvPr id="7" name="Rectángulo 6">
            <a:extLst>
              <a:ext uri="{FF2B5EF4-FFF2-40B4-BE49-F238E27FC236}">
                <a16:creationId xmlns:a16="http://schemas.microsoft.com/office/drawing/2014/main" id="{C3FDD8DB-0559-FD6B-D746-01760687FE0D}"/>
              </a:ext>
            </a:extLst>
          </p:cNvPr>
          <p:cNvSpPr/>
          <p:nvPr/>
        </p:nvSpPr>
        <p:spPr bwMode="auto">
          <a:xfrm>
            <a:off x="488947" y="4951066"/>
            <a:ext cx="1863311" cy="720725"/>
          </a:xfrm>
          <a:prstGeom prst="rect">
            <a:avLst/>
          </a:prstGeom>
          <a:solidFill>
            <a:schemeClr val="bg2">
              <a:lumMod val="60000"/>
              <a:lumOff val="4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400" noProof="0">
                <a:latin typeface="Calibri Light" panose="020F0302020204030204" pitchFamily="34" charset="0"/>
              </a:rPr>
              <a:t>Que proposons-nous ?</a:t>
            </a:r>
          </a:p>
        </p:txBody>
      </p:sp>
      <p:sp>
        <p:nvSpPr>
          <p:cNvPr id="9" name="Rectángulo 6">
            <a:extLst>
              <a:ext uri="{FF2B5EF4-FFF2-40B4-BE49-F238E27FC236}">
                <a16:creationId xmlns:a16="http://schemas.microsoft.com/office/drawing/2014/main" id="{04A8C6D8-1836-F04C-15CF-77C67349D1D6}"/>
              </a:ext>
            </a:extLst>
          </p:cNvPr>
          <p:cNvSpPr/>
          <p:nvPr/>
        </p:nvSpPr>
        <p:spPr bwMode="auto">
          <a:xfrm>
            <a:off x="488948" y="3154887"/>
            <a:ext cx="1863311" cy="720725"/>
          </a:xfrm>
          <a:prstGeom prst="rect">
            <a:avLst/>
          </a:prstGeom>
          <a:solidFill>
            <a:schemeClr val="bg2">
              <a:lumMod val="60000"/>
              <a:lumOff val="4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400" noProof="0">
                <a:latin typeface="Calibri Light" panose="020F0302020204030204" pitchFamily="34" charset="0"/>
              </a:rPr>
              <a:t>Quelles sont leurs attentes et leurs </a:t>
            </a:r>
            <a:br>
              <a:rPr lang="fr-FR" sz="1400" noProof="0">
                <a:latin typeface="Calibri Light" panose="020F0302020204030204" pitchFamily="34" charset="0"/>
              </a:rPr>
            </a:br>
            <a:r>
              <a:rPr lang="fr-FR" sz="1400" noProof="0">
                <a:latin typeface="Calibri Light" panose="020F0302020204030204" pitchFamily="34" charset="0"/>
              </a:rPr>
              <a:t>besoins ?</a:t>
            </a:r>
          </a:p>
        </p:txBody>
      </p:sp>
    </p:spTree>
    <p:extLst>
      <p:ext uri="{BB962C8B-B14F-4D97-AF65-F5344CB8AC3E}">
        <p14:creationId xmlns:p14="http://schemas.microsoft.com/office/powerpoint/2010/main" val="3587362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B540B-E3F4-4B80-8752-6359642ED213}"/>
              </a:ext>
            </a:extLst>
          </p:cNvPr>
          <p:cNvSpPr>
            <a:spLocks noGrp="1"/>
          </p:cNvSpPr>
          <p:nvPr>
            <p:ph type="title"/>
          </p:nvPr>
        </p:nvSpPr>
        <p:spPr/>
        <p:txBody>
          <a:bodyPr/>
          <a:lstStyle/>
          <a:p>
            <a:r>
              <a:rPr lang="fr-FR" noProof="0"/>
              <a:t>Notre proposition de valeur pour les institutions publiques </a:t>
            </a:r>
            <a:br>
              <a:rPr lang="fr-FR" noProof="0"/>
            </a:br>
            <a:r>
              <a:rPr lang="fr-FR" noProof="0"/>
              <a:t>(régionales et fédérales)</a:t>
            </a:r>
          </a:p>
        </p:txBody>
      </p:sp>
      <p:sp>
        <p:nvSpPr>
          <p:cNvPr id="4" name="Marcador de contenido 3">
            <a:extLst>
              <a:ext uri="{FF2B5EF4-FFF2-40B4-BE49-F238E27FC236}">
                <a16:creationId xmlns:a16="http://schemas.microsoft.com/office/drawing/2014/main" id="{59D055C3-D6AB-4843-B42B-91056FD0EE7F}"/>
              </a:ext>
            </a:extLst>
          </p:cNvPr>
          <p:cNvSpPr>
            <a:spLocks noGrp="1"/>
          </p:cNvSpPr>
          <p:nvPr>
            <p:ph idx="1"/>
          </p:nvPr>
        </p:nvSpPr>
        <p:spPr>
          <a:xfrm>
            <a:off x="2483990" y="1605437"/>
            <a:ext cx="6969573" cy="1061829"/>
          </a:xfrm>
        </p:spPr>
        <p:txBody>
          <a:bodyPr/>
          <a:lstStyle/>
          <a:p>
            <a:pPr algn="just">
              <a:lnSpc>
                <a:spcPct val="100000"/>
              </a:lnSpc>
              <a:spcBef>
                <a:spcPts val="300"/>
              </a:spcBef>
              <a:spcAft>
                <a:spcPts val="300"/>
              </a:spcAft>
            </a:pPr>
            <a:r>
              <a:rPr lang="fr-FR" noProof="0"/>
              <a:t>Elles définissent les politiques, financent et mettent en œuvre les prestations sociales.</a:t>
            </a:r>
          </a:p>
          <a:p>
            <a:pPr algn="just">
              <a:lnSpc>
                <a:spcPct val="100000"/>
              </a:lnSpc>
              <a:spcBef>
                <a:spcPts val="300"/>
              </a:spcBef>
              <a:spcAft>
                <a:spcPts val="300"/>
              </a:spcAft>
            </a:pPr>
            <a:r>
              <a:rPr lang="fr-FR" noProof="0"/>
              <a:t>Leur coordination est essentielle pour harmoniser les pratiques et réduire les disparités régionales.</a:t>
            </a:r>
          </a:p>
        </p:txBody>
      </p:sp>
      <p:sp>
        <p:nvSpPr>
          <p:cNvPr id="13" name="Rectángulo 4">
            <a:extLst>
              <a:ext uri="{FF2B5EF4-FFF2-40B4-BE49-F238E27FC236}">
                <a16:creationId xmlns:a16="http://schemas.microsoft.com/office/drawing/2014/main" id="{297655ED-E98C-490A-BC6B-9A5A7C11EC57}"/>
              </a:ext>
            </a:extLst>
          </p:cNvPr>
          <p:cNvSpPr/>
          <p:nvPr/>
        </p:nvSpPr>
        <p:spPr bwMode="auto">
          <a:xfrm>
            <a:off x="8042689" y="67718"/>
            <a:ext cx="1863311" cy="482967"/>
          </a:xfrm>
          <a:prstGeom prst="rect">
            <a:avLst/>
          </a:prstGeom>
          <a:solidFill>
            <a:srgbClr val="EBE6D9"/>
          </a:solidFill>
          <a:ln>
            <a:noFill/>
          </a:ln>
          <a:effectLst/>
        </p:spPr>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800" noProof="0">
                <a:latin typeface="+mn-lt"/>
              </a:rPr>
              <a:t>Institutions publiques</a:t>
            </a:r>
          </a:p>
        </p:txBody>
      </p:sp>
      <p:pic>
        <p:nvPicPr>
          <p:cNvPr id="14" name="Graphique 13" descr="Mille">
            <a:extLst>
              <a:ext uri="{FF2B5EF4-FFF2-40B4-BE49-F238E27FC236}">
                <a16:creationId xmlns:a16="http://schemas.microsoft.com/office/drawing/2014/main" id="{B6065A0A-F492-46BB-8DB4-C727B37F5B4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215" y="2950799"/>
            <a:ext cx="408864" cy="408864"/>
          </a:xfrm>
          <a:prstGeom prst="rect">
            <a:avLst/>
          </a:prstGeom>
        </p:spPr>
      </p:pic>
      <p:pic>
        <p:nvPicPr>
          <p:cNvPr id="15" name="Graphique 14" descr="Croissance commerciale">
            <a:extLst>
              <a:ext uri="{FF2B5EF4-FFF2-40B4-BE49-F238E27FC236}">
                <a16:creationId xmlns:a16="http://schemas.microsoft.com/office/drawing/2014/main" id="{A46B263C-AF5A-44BD-A907-40F2EC7984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215" y="4753245"/>
            <a:ext cx="408864" cy="408864"/>
          </a:xfrm>
          <a:prstGeom prst="rect">
            <a:avLst/>
          </a:prstGeom>
        </p:spPr>
      </p:pic>
      <p:pic>
        <p:nvPicPr>
          <p:cNvPr id="16" name="Graphique 15" descr="Réseau utilisateur">
            <a:extLst>
              <a:ext uri="{FF2B5EF4-FFF2-40B4-BE49-F238E27FC236}">
                <a16:creationId xmlns:a16="http://schemas.microsoft.com/office/drawing/2014/main" id="{E6A0A77D-EB05-4E30-8CF1-CB9F7E5B51A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324" y="1378350"/>
            <a:ext cx="405521" cy="405521"/>
          </a:xfrm>
          <a:prstGeom prst="rect">
            <a:avLst/>
          </a:prstGeom>
        </p:spPr>
      </p:pic>
      <p:sp>
        <p:nvSpPr>
          <p:cNvPr id="18" name="Marcador de contenido 3">
            <a:extLst>
              <a:ext uri="{FF2B5EF4-FFF2-40B4-BE49-F238E27FC236}">
                <a16:creationId xmlns:a16="http://schemas.microsoft.com/office/drawing/2014/main" id="{FA8C8826-3902-4B52-B530-654FBCF1DE97}"/>
              </a:ext>
            </a:extLst>
          </p:cNvPr>
          <p:cNvSpPr txBox="1">
            <a:spLocks/>
          </p:cNvSpPr>
          <p:nvPr/>
        </p:nvSpPr>
        <p:spPr bwMode="auto">
          <a:xfrm>
            <a:off x="2483990" y="3118634"/>
            <a:ext cx="696408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300"/>
              </a:spcBef>
              <a:spcAft>
                <a:spcPts val="300"/>
              </a:spcAft>
            </a:pPr>
            <a:r>
              <a:rPr lang="fr-FR" noProof="0"/>
              <a:t>Optimisation des processus pour une gestion efficace et équitable des droits sociaux.</a:t>
            </a:r>
          </a:p>
          <a:p>
            <a:pPr algn="just">
              <a:lnSpc>
                <a:spcPct val="100000"/>
              </a:lnSpc>
              <a:spcBef>
                <a:spcPts val="300"/>
              </a:spcBef>
              <a:spcAft>
                <a:spcPts val="300"/>
              </a:spcAft>
            </a:pPr>
            <a:r>
              <a:rPr lang="fr-FR" noProof="0"/>
              <a:t>Réduction des écarts entre niveaux fédéraux et régionaux.</a:t>
            </a:r>
          </a:p>
          <a:p>
            <a:pPr algn="just">
              <a:lnSpc>
                <a:spcPct val="100000"/>
              </a:lnSpc>
              <a:spcBef>
                <a:spcPts val="300"/>
              </a:spcBef>
              <a:spcAft>
                <a:spcPts val="300"/>
              </a:spcAft>
            </a:pPr>
            <a:r>
              <a:rPr lang="fr-FR" noProof="0"/>
              <a:t>Données fiables pour évaluer l’efficacité des actions et ajuster les politiques publiques.</a:t>
            </a:r>
            <a:endParaRPr lang="fr-FR" noProof="0">
              <a:solidFill>
                <a:srgbClr val="FF0000"/>
              </a:solidFill>
              <a:highlight>
                <a:srgbClr val="FFFF00"/>
              </a:highlight>
            </a:endParaRPr>
          </a:p>
        </p:txBody>
      </p:sp>
      <p:sp>
        <p:nvSpPr>
          <p:cNvPr id="19" name="Marcador de contenido 3">
            <a:extLst>
              <a:ext uri="{FF2B5EF4-FFF2-40B4-BE49-F238E27FC236}">
                <a16:creationId xmlns:a16="http://schemas.microsoft.com/office/drawing/2014/main" id="{4B3DCB64-E50E-4EDD-9C58-C5BA8522B02A}"/>
              </a:ext>
            </a:extLst>
          </p:cNvPr>
          <p:cNvSpPr txBox="1">
            <a:spLocks/>
          </p:cNvSpPr>
          <p:nvPr/>
        </p:nvSpPr>
        <p:spPr bwMode="auto">
          <a:xfrm>
            <a:off x="2482978" y="4936166"/>
            <a:ext cx="697058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300"/>
              </a:spcAft>
            </a:pPr>
            <a:r>
              <a:rPr lang="fr-FR" noProof="0"/>
              <a:t>Mise en place de critères harmonisés et simplification des processus interinstitutionnels.</a:t>
            </a:r>
          </a:p>
          <a:p>
            <a:pPr>
              <a:lnSpc>
                <a:spcPct val="100000"/>
              </a:lnSpc>
              <a:spcBef>
                <a:spcPts val="300"/>
              </a:spcBef>
              <a:spcAft>
                <a:spcPts val="300"/>
              </a:spcAft>
            </a:pPr>
            <a:r>
              <a:rPr lang="fr-FR" noProof="0"/>
              <a:t>Renforcement des échanges d’informations entre institutions pour réduire les doublons.</a:t>
            </a:r>
          </a:p>
          <a:p>
            <a:pPr>
              <a:lnSpc>
                <a:spcPct val="100000"/>
              </a:lnSpc>
              <a:spcBef>
                <a:spcPts val="300"/>
              </a:spcBef>
              <a:spcAft>
                <a:spcPts val="300"/>
              </a:spcAft>
            </a:pPr>
            <a:r>
              <a:rPr lang="fr-FR" noProof="0"/>
              <a:t>Automatisation et digitalisation des démarches pour une meilleure efficacité.</a:t>
            </a:r>
          </a:p>
        </p:txBody>
      </p:sp>
      <p:sp>
        <p:nvSpPr>
          <p:cNvPr id="8" name="Rectangle 4">
            <a:extLst>
              <a:ext uri="{FF2B5EF4-FFF2-40B4-BE49-F238E27FC236}">
                <a16:creationId xmlns:a16="http://schemas.microsoft.com/office/drawing/2014/main" id="{2DEF5871-C9C0-1F6A-7A7D-907F68D76430}"/>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Parties prenantes</a:t>
            </a:r>
          </a:p>
        </p:txBody>
      </p:sp>
      <p:sp>
        <p:nvSpPr>
          <p:cNvPr id="3" name="Rectángulo 4">
            <a:extLst>
              <a:ext uri="{FF2B5EF4-FFF2-40B4-BE49-F238E27FC236}">
                <a16:creationId xmlns:a16="http://schemas.microsoft.com/office/drawing/2014/main" id="{9A1B3078-6F2A-F27A-71BB-C0FA7A220313}"/>
              </a:ext>
            </a:extLst>
          </p:cNvPr>
          <p:cNvSpPr/>
          <p:nvPr/>
        </p:nvSpPr>
        <p:spPr bwMode="auto">
          <a:xfrm>
            <a:off x="488950" y="1601180"/>
            <a:ext cx="1863311" cy="720725"/>
          </a:xfrm>
          <a:prstGeom prst="rect">
            <a:avLst/>
          </a:prstGeom>
          <a:solidFill>
            <a:schemeClr val="bg2">
              <a:lumMod val="60000"/>
              <a:lumOff val="4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400" noProof="0">
                <a:latin typeface="Calibri Light" panose="020F0302020204030204" pitchFamily="34" charset="0"/>
              </a:rPr>
              <a:t>Pourquoi s’agit-il d’un  groupe d’intérêt ?</a:t>
            </a:r>
          </a:p>
        </p:txBody>
      </p:sp>
      <p:sp>
        <p:nvSpPr>
          <p:cNvPr id="6" name="Rectángulo 6">
            <a:extLst>
              <a:ext uri="{FF2B5EF4-FFF2-40B4-BE49-F238E27FC236}">
                <a16:creationId xmlns:a16="http://schemas.microsoft.com/office/drawing/2014/main" id="{6C21335B-942F-151F-190D-4060E7F5C4B3}"/>
              </a:ext>
            </a:extLst>
          </p:cNvPr>
          <p:cNvSpPr/>
          <p:nvPr/>
        </p:nvSpPr>
        <p:spPr bwMode="auto">
          <a:xfrm>
            <a:off x="488947" y="4951066"/>
            <a:ext cx="1863311" cy="720725"/>
          </a:xfrm>
          <a:prstGeom prst="rect">
            <a:avLst/>
          </a:prstGeom>
          <a:solidFill>
            <a:schemeClr val="bg2">
              <a:lumMod val="60000"/>
              <a:lumOff val="4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400" noProof="0">
                <a:latin typeface="Calibri Light" panose="020F0302020204030204" pitchFamily="34" charset="0"/>
              </a:rPr>
              <a:t>Que proposons-nous ?</a:t>
            </a:r>
          </a:p>
        </p:txBody>
      </p:sp>
      <p:sp>
        <p:nvSpPr>
          <p:cNvPr id="9" name="Rectángulo 6">
            <a:extLst>
              <a:ext uri="{FF2B5EF4-FFF2-40B4-BE49-F238E27FC236}">
                <a16:creationId xmlns:a16="http://schemas.microsoft.com/office/drawing/2014/main" id="{AF5E4137-E734-C7D0-4194-C74518CA4A82}"/>
              </a:ext>
            </a:extLst>
          </p:cNvPr>
          <p:cNvSpPr/>
          <p:nvPr/>
        </p:nvSpPr>
        <p:spPr bwMode="auto">
          <a:xfrm>
            <a:off x="488948" y="3154887"/>
            <a:ext cx="1863311" cy="720725"/>
          </a:xfrm>
          <a:prstGeom prst="rect">
            <a:avLst/>
          </a:prstGeom>
          <a:solidFill>
            <a:schemeClr val="bg2">
              <a:lumMod val="60000"/>
              <a:lumOff val="4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400" noProof="0">
                <a:latin typeface="Calibri Light" panose="020F0302020204030204" pitchFamily="34" charset="0"/>
              </a:rPr>
              <a:t>Quelles sont leurs attentes et leurs </a:t>
            </a:r>
            <a:br>
              <a:rPr lang="fr-FR" sz="1400" noProof="0">
                <a:latin typeface="Calibri Light" panose="020F0302020204030204" pitchFamily="34" charset="0"/>
              </a:rPr>
            </a:br>
            <a:r>
              <a:rPr lang="fr-FR" sz="1400" noProof="0">
                <a:latin typeface="Calibri Light" panose="020F0302020204030204" pitchFamily="34" charset="0"/>
              </a:rPr>
              <a:t>besoins ?</a:t>
            </a:r>
          </a:p>
        </p:txBody>
      </p:sp>
    </p:spTree>
    <p:extLst>
      <p:ext uri="{BB962C8B-B14F-4D97-AF65-F5344CB8AC3E}">
        <p14:creationId xmlns:p14="http://schemas.microsoft.com/office/powerpoint/2010/main" val="3284720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B540B-E3F4-4B80-8752-6359642ED213}"/>
              </a:ext>
            </a:extLst>
          </p:cNvPr>
          <p:cNvSpPr>
            <a:spLocks noGrp="1"/>
          </p:cNvSpPr>
          <p:nvPr>
            <p:ph type="title"/>
          </p:nvPr>
        </p:nvSpPr>
        <p:spPr/>
        <p:txBody>
          <a:bodyPr/>
          <a:lstStyle/>
          <a:p>
            <a:r>
              <a:rPr lang="fr-FR" noProof="0"/>
              <a:t>Notre proposition de valeur pour les partenaires locaux</a:t>
            </a:r>
            <a:br>
              <a:rPr lang="fr-FR" noProof="0"/>
            </a:br>
            <a:r>
              <a:rPr lang="fr-FR" noProof="0"/>
              <a:t>(CPAS, communes, mutuelles, associations)</a:t>
            </a:r>
          </a:p>
        </p:txBody>
      </p:sp>
      <p:sp>
        <p:nvSpPr>
          <p:cNvPr id="4" name="Marcador de contenido 3">
            <a:extLst>
              <a:ext uri="{FF2B5EF4-FFF2-40B4-BE49-F238E27FC236}">
                <a16:creationId xmlns:a16="http://schemas.microsoft.com/office/drawing/2014/main" id="{59D055C3-D6AB-4843-B42B-91056FD0EE7F}"/>
              </a:ext>
            </a:extLst>
          </p:cNvPr>
          <p:cNvSpPr>
            <a:spLocks noGrp="1"/>
          </p:cNvSpPr>
          <p:nvPr>
            <p:ph idx="1"/>
          </p:nvPr>
        </p:nvSpPr>
        <p:spPr>
          <a:xfrm>
            <a:off x="2483990" y="1605437"/>
            <a:ext cx="6969573" cy="1061829"/>
          </a:xfrm>
        </p:spPr>
        <p:txBody>
          <a:bodyPr/>
          <a:lstStyle/>
          <a:p>
            <a:pPr>
              <a:lnSpc>
                <a:spcPct val="100000"/>
              </a:lnSpc>
              <a:spcBef>
                <a:spcPts val="300"/>
              </a:spcBef>
              <a:spcAft>
                <a:spcPts val="300"/>
              </a:spcAft>
            </a:pPr>
            <a:r>
              <a:rPr lang="fr-FR" noProof="0"/>
              <a:t>Ils interviennent directement auprès des ayants droit et sont des relais essentiels pour réduire le NTU</a:t>
            </a:r>
          </a:p>
          <a:p>
            <a:pPr>
              <a:lnSpc>
                <a:spcPct val="100000"/>
              </a:lnSpc>
              <a:spcBef>
                <a:spcPts val="300"/>
              </a:spcBef>
              <a:spcAft>
                <a:spcPts val="300"/>
              </a:spcAft>
            </a:pPr>
            <a:r>
              <a:rPr lang="fr-FR" noProof="0"/>
              <a:t>Leur proximité et leur rôle dans l'accompagnement renforcent l’impact des initiatives.</a:t>
            </a:r>
          </a:p>
        </p:txBody>
      </p:sp>
      <p:sp>
        <p:nvSpPr>
          <p:cNvPr id="13" name="Rectángulo 4">
            <a:extLst>
              <a:ext uri="{FF2B5EF4-FFF2-40B4-BE49-F238E27FC236}">
                <a16:creationId xmlns:a16="http://schemas.microsoft.com/office/drawing/2014/main" id="{297655ED-E98C-490A-BC6B-9A5A7C11EC57}"/>
              </a:ext>
            </a:extLst>
          </p:cNvPr>
          <p:cNvSpPr/>
          <p:nvPr/>
        </p:nvSpPr>
        <p:spPr bwMode="auto">
          <a:xfrm>
            <a:off x="8042689" y="67718"/>
            <a:ext cx="1863311" cy="482967"/>
          </a:xfrm>
          <a:prstGeom prst="rect">
            <a:avLst/>
          </a:prstGeom>
          <a:solidFill>
            <a:srgbClr val="EBE6D9"/>
          </a:solidFill>
          <a:ln>
            <a:noFill/>
          </a:ln>
          <a:effectLst/>
        </p:spPr>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800" noProof="0">
                <a:latin typeface="+mn-lt"/>
              </a:rPr>
              <a:t>Partenaires locaux</a:t>
            </a:r>
          </a:p>
        </p:txBody>
      </p:sp>
      <p:pic>
        <p:nvPicPr>
          <p:cNvPr id="14" name="Graphique 13" descr="Mille">
            <a:extLst>
              <a:ext uri="{FF2B5EF4-FFF2-40B4-BE49-F238E27FC236}">
                <a16:creationId xmlns:a16="http://schemas.microsoft.com/office/drawing/2014/main" id="{B6065A0A-F492-46BB-8DB4-C727B37F5B4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215" y="2950799"/>
            <a:ext cx="408864" cy="408864"/>
          </a:xfrm>
          <a:prstGeom prst="rect">
            <a:avLst/>
          </a:prstGeom>
        </p:spPr>
      </p:pic>
      <p:pic>
        <p:nvPicPr>
          <p:cNvPr id="15" name="Graphique 14" descr="Croissance commerciale">
            <a:extLst>
              <a:ext uri="{FF2B5EF4-FFF2-40B4-BE49-F238E27FC236}">
                <a16:creationId xmlns:a16="http://schemas.microsoft.com/office/drawing/2014/main" id="{A46B263C-AF5A-44BD-A907-40F2EC7984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215" y="4756219"/>
            <a:ext cx="408864" cy="408864"/>
          </a:xfrm>
          <a:prstGeom prst="rect">
            <a:avLst/>
          </a:prstGeom>
        </p:spPr>
      </p:pic>
      <p:pic>
        <p:nvPicPr>
          <p:cNvPr id="16" name="Graphique 15" descr="Réseau utilisateur">
            <a:extLst>
              <a:ext uri="{FF2B5EF4-FFF2-40B4-BE49-F238E27FC236}">
                <a16:creationId xmlns:a16="http://schemas.microsoft.com/office/drawing/2014/main" id="{E6A0A77D-EB05-4E30-8CF1-CB9F7E5B51A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324" y="1378350"/>
            <a:ext cx="405521" cy="405521"/>
          </a:xfrm>
          <a:prstGeom prst="rect">
            <a:avLst/>
          </a:prstGeom>
        </p:spPr>
      </p:pic>
      <p:sp>
        <p:nvSpPr>
          <p:cNvPr id="18" name="Marcador de contenido 3">
            <a:extLst>
              <a:ext uri="{FF2B5EF4-FFF2-40B4-BE49-F238E27FC236}">
                <a16:creationId xmlns:a16="http://schemas.microsoft.com/office/drawing/2014/main" id="{FA8C8826-3902-4B52-B530-654FBCF1DE97}"/>
              </a:ext>
            </a:extLst>
          </p:cNvPr>
          <p:cNvSpPr txBox="1">
            <a:spLocks/>
          </p:cNvSpPr>
          <p:nvPr/>
        </p:nvSpPr>
        <p:spPr bwMode="auto">
          <a:xfrm>
            <a:off x="2483990" y="3128159"/>
            <a:ext cx="696957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300"/>
              </a:spcAft>
            </a:pPr>
            <a:r>
              <a:rPr lang="fr-FR" noProof="0"/>
              <a:t>Outils pour identifier et accompagner les ayants droit en NTU.</a:t>
            </a:r>
          </a:p>
          <a:p>
            <a:pPr>
              <a:lnSpc>
                <a:spcPct val="100000"/>
              </a:lnSpc>
              <a:spcBef>
                <a:spcPts val="300"/>
              </a:spcBef>
              <a:spcAft>
                <a:spcPts val="300"/>
              </a:spcAft>
            </a:pPr>
            <a:r>
              <a:rPr lang="fr-FR" noProof="0"/>
              <a:t>Collaboration renforcée avec la DG HAN pour un partage d’informations fluide.</a:t>
            </a:r>
          </a:p>
          <a:p>
            <a:pPr>
              <a:lnSpc>
                <a:spcPct val="100000"/>
              </a:lnSpc>
              <a:spcBef>
                <a:spcPts val="300"/>
              </a:spcBef>
              <a:spcAft>
                <a:spcPts val="300"/>
              </a:spcAft>
            </a:pPr>
            <a:r>
              <a:rPr lang="fr-FR" noProof="0"/>
              <a:t>Formations et ressources pour mieux soutenir les ayants droit.</a:t>
            </a:r>
          </a:p>
        </p:txBody>
      </p:sp>
      <p:sp>
        <p:nvSpPr>
          <p:cNvPr id="19" name="Marcador de contenido 3">
            <a:extLst>
              <a:ext uri="{FF2B5EF4-FFF2-40B4-BE49-F238E27FC236}">
                <a16:creationId xmlns:a16="http://schemas.microsoft.com/office/drawing/2014/main" id="{4B3DCB64-E50E-4EDD-9C58-C5BA8522B02A}"/>
              </a:ext>
            </a:extLst>
          </p:cNvPr>
          <p:cNvSpPr txBox="1">
            <a:spLocks/>
          </p:cNvSpPr>
          <p:nvPr/>
        </p:nvSpPr>
        <p:spPr bwMode="auto">
          <a:xfrm>
            <a:off x="2482977" y="4953792"/>
            <a:ext cx="6970586"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300"/>
              </a:spcAft>
            </a:pPr>
            <a:r>
              <a:rPr lang="fr-FR" noProof="0"/>
              <a:t>Développement de partenariats stratégiques pour renforcer la coordination.</a:t>
            </a:r>
          </a:p>
          <a:p>
            <a:pPr algn="just">
              <a:lnSpc>
                <a:spcPct val="100000"/>
              </a:lnSpc>
              <a:spcBef>
                <a:spcPts val="300"/>
              </a:spcBef>
              <a:spcAft>
                <a:spcPts val="300"/>
              </a:spcAft>
            </a:pPr>
            <a:r>
              <a:rPr lang="fr-FR" noProof="0"/>
              <a:t>Accès à des outils numériques et supports standardisés pour accompagner les ayants droit.</a:t>
            </a:r>
          </a:p>
          <a:p>
            <a:pPr algn="just">
              <a:lnSpc>
                <a:spcPct val="100000"/>
              </a:lnSpc>
              <a:spcBef>
                <a:spcPts val="300"/>
              </a:spcBef>
              <a:spcAft>
                <a:spcPts val="300"/>
              </a:spcAft>
            </a:pPr>
            <a:r>
              <a:rPr lang="fr-FR" noProof="0"/>
              <a:t>Formation conjointe sur les droits sociaux et les démarches administratives.</a:t>
            </a:r>
          </a:p>
        </p:txBody>
      </p:sp>
      <p:sp>
        <p:nvSpPr>
          <p:cNvPr id="6" name="Rectangle 4">
            <a:extLst>
              <a:ext uri="{FF2B5EF4-FFF2-40B4-BE49-F238E27FC236}">
                <a16:creationId xmlns:a16="http://schemas.microsoft.com/office/drawing/2014/main" id="{484E13AB-E9F5-4963-C63B-7D01370166E3}"/>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Parties prenantes</a:t>
            </a:r>
          </a:p>
        </p:txBody>
      </p:sp>
      <p:sp>
        <p:nvSpPr>
          <p:cNvPr id="3" name="Rectángulo 4">
            <a:extLst>
              <a:ext uri="{FF2B5EF4-FFF2-40B4-BE49-F238E27FC236}">
                <a16:creationId xmlns:a16="http://schemas.microsoft.com/office/drawing/2014/main" id="{BE41D85E-D40C-56D4-9C3C-23F33485D524}"/>
              </a:ext>
            </a:extLst>
          </p:cNvPr>
          <p:cNvSpPr/>
          <p:nvPr/>
        </p:nvSpPr>
        <p:spPr bwMode="auto">
          <a:xfrm>
            <a:off x="488950" y="1601180"/>
            <a:ext cx="1863311" cy="720725"/>
          </a:xfrm>
          <a:prstGeom prst="rect">
            <a:avLst/>
          </a:prstGeom>
          <a:solidFill>
            <a:schemeClr val="bg2">
              <a:lumMod val="60000"/>
              <a:lumOff val="4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400" noProof="0">
                <a:latin typeface="Calibri Light" panose="020F0302020204030204" pitchFamily="34" charset="0"/>
              </a:rPr>
              <a:t>Pourquoi s’agit-il d’un  groupe d’intérêt ?</a:t>
            </a:r>
          </a:p>
        </p:txBody>
      </p:sp>
      <p:sp>
        <p:nvSpPr>
          <p:cNvPr id="8" name="Rectángulo 6">
            <a:extLst>
              <a:ext uri="{FF2B5EF4-FFF2-40B4-BE49-F238E27FC236}">
                <a16:creationId xmlns:a16="http://schemas.microsoft.com/office/drawing/2014/main" id="{D5A006E9-801D-88B6-4800-0B1C3F684DC4}"/>
              </a:ext>
            </a:extLst>
          </p:cNvPr>
          <p:cNvSpPr/>
          <p:nvPr/>
        </p:nvSpPr>
        <p:spPr bwMode="auto">
          <a:xfrm>
            <a:off x="488947" y="4951066"/>
            <a:ext cx="1863311" cy="720725"/>
          </a:xfrm>
          <a:prstGeom prst="rect">
            <a:avLst/>
          </a:prstGeom>
          <a:solidFill>
            <a:schemeClr val="bg2">
              <a:lumMod val="60000"/>
              <a:lumOff val="4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400" noProof="0">
                <a:latin typeface="Calibri Light" panose="020F0302020204030204" pitchFamily="34" charset="0"/>
              </a:rPr>
              <a:t>Que proposons-nous ?</a:t>
            </a:r>
          </a:p>
        </p:txBody>
      </p:sp>
      <p:sp>
        <p:nvSpPr>
          <p:cNvPr id="9" name="Rectángulo 6">
            <a:extLst>
              <a:ext uri="{FF2B5EF4-FFF2-40B4-BE49-F238E27FC236}">
                <a16:creationId xmlns:a16="http://schemas.microsoft.com/office/drawing/2014/main" id="{7C1949E6-6F12-2E80-D92F-57A258FBB8A5}"/>
              </a:ext>
            </a:extLst>
          </p:cNvPr>
          <p:cNvSpPr/>
          <p:nvPr/>
        </p:nvSpPr>
        <p:spPr bwMode="auto">
          <a:xfrm>
            <a:off x="488948" y="3154887"/>
            <a:ext cx="1863311" cy="720725"/>
          </a:xfrm>
          <a:prstGeom prst="rect">
            <a:avLst/>
          </a:prstGeom>
          <a:solidFill>
            <a:schemeClr val="bg2">
              <a:lumMod val="60000"/>
              <a:lumOff val="4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400" noProof="0">
                <a:latin typeface="Calibri Light" panose="020F0302020204030204" pitchFamily="34" charset="0"/>
              </a:rPr>
              <a:t>Quelles sont leurs attentes et leurs </a:t>
            </a:r>
            <a:br>
              <a:rPr lang="fr-FR" sz="1400" noProof="0">
                <a:latin typeface="Calibri Light" panose="020F0302020204030204" pitchFamily="34" charset="0"/>
              </a:rPr>
            </a:br>
            <a:r>
              <a:rPr lang="fr-FR" sz="1400" noProof="0">
                <a:latin typeface="Calibri Light" panose="020F0302020204030204" pitchFamily="34" charset="0"/>
              </a:rPr>
              <a:t>besoins ?</a:t>
            </a:r>
          </a:p>
        </p:txBody>
      </p:sp>
    </p:spTree>
    <p:extLst>
      <p:ext uri="{BB962C8B-B14F-4D97-AF65-F5344CB8AC3E}">
        <p14:creationId xmlns:p14="http://schemas.microsoft.com/office/powerpoint/2010/main" val="2453090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B540B-E3F4-4B80-8752-6359642ED213}"/>
              </a:ext>
            </a:extLst>
          </p:cNvPr>
          <p:cNvSpPr>
            <a:spLocks noGrp="1"/>
          </p:cNvSpPr>
          <p:nvPr>
            <p:ph type="title"/>
          </p:nvPr>
        </p:nvSpPr>
        <p:spPr/>
        <p:txBody>
          <a:bodyPr/>
          <a:lstStyle/>
          <a:p>
            <a:r>
              <a:rPr lang="fr-FR" noProof="0"/>
              <a:t>Notre proposition de valeur pour les décideurs politiques</a:t>
            </a:r>
            <a:br>
              <a:rPr lang="fr-FR" noProof="0"/>
            </a:br>
            <a:endParaRPr lang="fr-FR" noProof="0"/>
          </a:p>
        </p:txBody>
      </p:sp>
      <p:sp>
        <p:nvSpPr>
          <p:cNvPr id="4" name="Marcador de contenido 3">
            <a:extLst>
              <a:ext uri="{FF2B5EF4-FFF2-40B4-BE49-F238E27FC236}">
                <a16:creationId xmlns:a16="http://schemas.microsoft.com/office/drawing/2014/main" id="{59D055C3-D6AB-4843-B42B-91056FD0EE7F}"/>
              </a:ext>
            </a:extLst>
          </p:cNvPr>
          <p:cNvSpPr>
            <a:spLocks noGrp="1"/>
          </p:cNvSpPr>
          <p:nvPr>
            <p:ph idx="1"/>
          </p:nvPr>
        </p:nvSpPr>
        <p:spPr>
          <a:xfrm>
            <a:off x="2483990" y="1605437"/>
            <a:ext cx="6969573" cy="1061829"/>
          </a:xfrm>
        </p:spPr>
        <p:txBody>
          <a:bodyPr/>
          <a:lstStyle/>
          <a:p>
            <a:pPr algn="just">
              <a:lnSpc>
                <a:spcPct val="100000"/>
              </a:lnSpc>
              <a:spcBef>
                <a:spcPts val="300"/>
              </a:spcBef>
              <a:spcAft>
                <a:spcPts val="300"/>
              </a:spcAft>
            </a:pPr>
            <a:r>
              <a:rPr lang="fr-FR" noProof="0"/>
              <a:t>Ils définissent les priorités et allouent les budgets nécessaires à la mise en œuvre des actions.</a:t>
            </a:r>
          </a:p>
          <a:p>
            <a:pPr algn="just">
              <a:lnSpc>
                <a:spcPct val="100000"/>
              </a:lnSpc>
              <a:spcBef>
                <a:spcPts val="300"/>
              </a:spcBef>
              <a:spcAft>
                <a:spcPts val="300"/>
              </a:spcAft>
            </a:pPr>
            <a:r>
              <a:rPr lang="fr-FR" noProof="0"/>
              <a:t>Leur soutien est indispensable pour une législation adaptée et une politique cohérente.</a:t>
            </a:r>
          </a:p>
        </p:txBody>
      </p:sp>
      <p:sp>
        <p:nvSpPr>
          <p:cNvPr id="13" name="Rectángulo 4">
            <a:extLst>
              <a:ext uri="{FF2B5EF4-FFF2-40B4-BE49-F238E27FC236}">
                <a16:creationId xmlns:a16="http://schemas.microsoft.com/office/drawing/2014/main" id="{297655ED-E98C-490A-BC6B-9A5A7C11EC57}"/>
              </a:ext>
            </a:extLst>
          </p:cNvPr>
          <p:cNvSpPr/>
          <p:nvPr/>
        </p:nvSpPr>
        <p:spPr bwMode="auto">
          <a:xfrm>
            <a:off x="8042689" y="67718"/>
            <a:ext cx="1863311" cy="482967"/>
          </a:xfrm>
          <a:prstGeom prst="rect">
            <a:avLst/>
          </a:prstGeom>
          <a:solidFill>
            <a:srgbClr val="EBE6D9"/>
          </a:solidFill>
          <a:ln>
            <a:noFill/>
          </a:ln>
          <a:effectLst/>
        </p:spPr>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800" noProof="0">
                <a:latin typeface="+mn-lt"/>
              </a:rPr>
              <a:t>Décideurs politiques</a:t>
            </a:r>
          </a:p>
        </p:txBody>
      </p:sp>
      <p:pic>
        <p:nvPicPr>
          <p:cNvPr id="14" name="Graphique 13" descr="Mille">
            <a:extLst>
              <a:ext uri="{FF2B5EF4-FFF2-40B4-BE49-F238E27FC236}">
                <a16:creationId xmlns:a16="http://schemas.microsoft.com/office/drawing/2014/main" id="{B6065A0A-F492-46BB-8DB4-C727B37F5B4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215" y="2950799"/>
            <a:ext cx="408864" cy="408864"/>
          </a:xfrm>
          <a:prstGeom prst="rect">
            <a:avLst/>
          </a:prstGeom>
        </p:spPr>
      </p:pic>
      <p:pic>
        <p:nvPicPr>
          <p:cNvPr id="15" name="Graphique 14" descr="Croissance commerciale">
            <a:extLst>
              <a:ext uri="{FF2B5EF4-FFF2-40B4-BE49-F238E27FC236}">
                <a16:creationId xmlns:a16="http://schemas.microsoft.com/office/drawing/2014/main" id="{A46B263C-AF5A-44BD-A907-40F2EC7984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215" y="4750993"/>
            <a:ext cx="408864" cy="408864"/>
          </a:xfrm>
          <a:prstGeom prst="rect">
            <a:avLst/>
          </a:prstGeom>
        </p:spPr>
      </p:pic>
      <p:pic>
        <p:nvPicPr>
          <p:cNvPr id="16" name="Graphique 15" descr="Réseau utilisateur">
            <a:extLst>
              <a:ext uri="{FF2B5EF4-FFF2-40B4-BE49-F238E27FC236}">
                <a16:creationId xmlns:a16="http://schemas.microsoft.com/office/drawing/2014/main" id="{E6A0A77D-EB05-4E30-8CF1-CB9F7E5B51A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324" y="1378350"/>
            <a:ext cx="405521" cy="405521"/>
          </a:xfrm>
          <a:prstGeom prst="rect">
            <a:avLst/>
          </a:prstGeom>
        </p:spPr>
      </p:pic>
      <p:sp>
        <p:nvSpPr>
          <p:cNvPr id="18" name="Marcador de contenido 3">
            <a:extLst>
              <a:ext uri="{FF2B5EF4-FFF2-40B4-BE49-F238E27FC236}">
                <a16:creationId xmlns:a16="http://schemas.microsoft.com/office/drawing/2014/main" id="{FA8C8826-3902-4B52-B530-654FBCF1DE97}"/>
              </a:ext>
            </a:extLst>
          </p:cNvPr>
          <p:cNvSpPr txBox="1">
            <a:spLocks/>
          </p:cNvSpPr>
          <p:nvPr/>
        </p:nvSpPr>
        <p:spPr bwMode="auto">
          <a:xfrm>
            <a:off x="2483990" y="3071009"/>
            <a:ext cx="6969573"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300"/>
              </a:spcBef>
              <a:spcAft>
                <a:spcPts val="300"/>
              </a:spcAft>
            </a:pPr>
            <a:r>
              <a:rPr lang="fr-FR" noProof="0"/>
              <a:t>Résultats clairs et chiffrés sur la réduction du NTU pour évaluer l’impact des initiatives.</a:t>
            </a:r>
          </a:p>
          <a:p>
            <a:pPr algn="just">
              <a:lnSpc>
                <a:spcPct val="100000"/>
              </a:lnSpc>
              <a:spcBef>
                <a:spcPts val="300"/>
              </a:spcBef>
              <a:spcAft>
                <a:spcPts val="300"/>
              </a:spcAft>
            </a:pPr>
            <a:r>
              <a:rPr lang="fr-FR" noProof="0"/>
              <a:t>Propositions réalistes et pragmatiques pour ajuster les politiques sociales.</a:t>
            </a:r>
          </a:p>
          <a:p>
            <a:pPr algn="just">
              <a:lnSpc>
                <a:spcPct val="100000"/>
              </a:lnSpc>
              <a:spcBef>
                <a:spcPts val="300"/>
              </a:spcBef>
              <a:spcAft>
                <a:spcPts val="300"/>
              </a:spcAft>
            </a:pPr>
            <a:r>
              <a:rPr lang="fr-FR" noProof="0"/>
              <a:t>Alignement avec les attentes sociétales et les priorités politiques.</a:t>
            </a:r>
          </a:p>
        </p:txBody>
      </p:sp>
      <p:sp>
        <p:nvSpPr>
          <p:cNvPr id="19" name="Marcador de contenido 3">
            <a:extLst>
              <a:ext uri="{FF2B5EF4-FFF2-40B4-BE49-F238E27FC236}">
                <a16:creationId xmlns:a16="http://schemas.microsoft.com/office/drawing/2014/main" id="{4B3DCB64-E50E-4EDD-9C58-C5BA8522B02A}"/>
              </a:ext>
            </a:extLst>
          </p:cNvPr>
          <p:cNvSpPr txBox="1">
            <a:spLocks/>
          </p:cNvSpPr>
          <p:nvPr/>
        </p:nvSpPr>
        <p:spPr bwMode="auto">
          <a:xfrm>
            <a:off x="2482977" y="4891416"/>
            <a:ext cx="696509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300"/>
              </a:spcBef>
              <a:spcAft>
                <a:spcPts val="300"/>
              </a:spcAft>
            </a:pPr>
            <a:r>
              <a:rPr lang="fr-FR" noProof="0"/>
              <a:t>Données probantes et rapports sur les impacts des actions mises en place.</a:t>
            </a:r>
          </a:p>
          <a:p>
            <a:pPr algn="just">
              <a:lnSpc>
                <a:spcPct val="100000"/>
              </a:lnSpc>
              <a:spcBef>
                <a:spcPts val="300"/>
              </a:spcBef>
              <a:spcAft>
                <a:spcPts val="300"/>
              </a:spcAft>
            </a:pPr>
            <a:r>
              <a:rPr lang="fr-FR" noProof="0"/>
              <a:t>Solutions concrètes pour réduire les disparités régionales et améliorer l’accès aux droits et leur octroi.</a:t>
            </a:r>
          </a:p>
          <a:p>
            <a:pPr algn="just">
              <a:lnSpc>
                <a:spcPct val="100000"/>
              </a:lnSpc>
              <a:spcBef>
                <a:spcPts val="300"/>
              </a:spcBef>
              <a:spcAft>
                <a:spcPts val="300"/>
              </a:spcAft>
            </a:pPr>
            <a:r>
              <a:rPr lang="fr-FR" noProof="0"/>
              <a:t>Valorisation de la Belgique comme modèle de référence dans la lutte contre le NTU.</a:t>
            </a:r>
          </a:p>
        </p:txBody>
      </p:sp>
      <p:sp>
        <p:nvSpPr>
          <p:cNvPr id="8" name="Rectangle 4">
            <a:extLst>
              <a:ext uri="{FF2B5EF4-FFF2-40B4-BE49-F238E27FC236}">
                <a16:creationId xmlns:a16="http://schemas.microsoft.com/office/drawing/2014/main" id="{74AA5C35-9E63-80D7-F19F-B27F5A4FBBA2}"/>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Parties prenantes</a:t>
            </a:r>
          </a:p>
        </p:txBody>
      </p:sp>
      <p:sp>
        <p:nvSpPr>
          <p:cNvPr id="3" name="Rectángulo 4">
            <a:extLst>
              <a:ext uri="{FF2B5EF4-FFF2-40B4-BE49-F238E27FC236}">
                <a16:creationId xmlns:a16="http://schemas.microsoft.com/office/drawing/2014/main" id="{65F4B871-91BF-5163-CDC3-28436E28BCFC}"/>
              </a:ext>
            </a:extLst>
          </p:cNvPr>
          <p:cNvSpPr/>
          <p:nvPr/>
        </p:nvSpPr>
        <p:spPr bwMode="auto">
          <a:xfrm>
            <a:off x="488950" y="1601180"/>
            <a:ext cx="1863311" cy="720725"/>
          </a:xfrm>
          <a:prstGeom prst="rect">
            <a:avLst/>
          </a:prstGeom>
          <a:solidFill>
            <a:schemeClr val="bg2">
              <a:lumMod val="60000"/>
              <a:lumOff val="4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400" noProof="0">
                <a:latin typeface="Calibri Light" panose="020F0302020204030204" pitchFamily="34" charset="0"/>
              </a:rPr>
              <a:t>Pourquoi s’agit-il d’un  groupe d’intérêt ?</a:t>
            </a:r>
          </a:p>
        </p:txBody>
      </p:sp>
      <p:sp>
        <p:nvSpPr>
          <p:cNvPr id="6" name="Rectángulo 6">
            <a:extLst>
              <a:ext uri="{FF2B5EF4-FFF2-40B4-BE49-F238E27FC236}">
                <a16:creationId xmlns:a16="http://schemas.microsoft.com/office/drawing/2014/main" id="{4EB8BA29-DBF8-8EBE-22AE-1A39DDF468C3}"/>
              </a:ext>
            </a:extLst>
          </p:cNvPr>
          <p:cNvSpPr/>
          <p:nvPr/>
        </p:nvSpPr>
        <p:spPr bwMode="auto">
          <a:xfrm>
            <a:off x="488947" y="4951066"/>
            <a:ext cx="1863311" cy="720725"/>
          </a:xfrm>
          <a:prstGeom prst="rect">
            <a:avLst/>
          </a:prstGeom>
          <a:solidFill>
            <a:schemeClr val="bg2">
              <a:lumMod val="60000"/>
              <a:lumOff val="4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400" noProof="0">
                <a:latin typeface="Calibri Light" panose="020F0302020204030204" pitchFamily="34" charset="0"/>
              </a:rPr>
              <a:t>Que proposons-nous ?</a:t>
            </a:r>
          </a:p>
        </p:txBody>
      </p:sp>
      <p:sp>
        <p:nvSpPr>
          <p:cNvPr id="9" name="Rectángulo 6">
            <a:extLst>
              <a:ext uri="{FF2B5EF4-FFF2-40B4-BE49-F238E27FC236}">
                <a16:creationId xmlns:a16="http://schemas.microsoft.com/office/drawing/2014/main" id="{041A2C84-77A4-B6B5-5D34-694F1A368316}"/>
              </a:ext>
            </a:extLst>
          </p:cNvPr>
          <p:cNvSpPr/>
          <p:nvPr/>
        </p:nvSpPr>
        <p:spPr bwMode="auto">
          <a:xfrm>
            <a:off x="488948" y="3154887"/>
            <a:ext cx="1863311" cy="720725"/>
          </a:xfrm>
          <a:prstGeom prst="rect">
            <a:avLst/>
          </a:prstGeom>
          <a:solidFill>
            <a:schemeClr val="bg2">
              <a:lumMod val="60000"/>
              <a:lumOff val="40000"/>
            </a:schemeClr>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400" noProof="0">
                <a:latin typeface="Calibri Light" panose="020F0302020204030204" pitchFamily="34" charset="0"/>
              </a:rPr>
              <a:t>Quelles sont leurs attentes et leurs </a:t>
            </a:r>
            <a:br>
              <a:rPr lang="fr-FR" sz="1400" noProof="0">
                <a:latin typeface="Calibri Light" panose="020F0302020204030204" pitchFamily="34" charset="0"/>
              </a:rPr>
            </a:br>
            <a:r>
              <a:rPr lang="fr-FR" sz="1400" noProof="0">
                <a:latin typeface="Calibri Light" panose="020F0302020204030204" pitchFamily="34" charset="0"/>
              </a:rPr>
              <a:t>besoins ?</a:t>
            </a:r>
          </a:p>
        </p:txBody>
      </p:sp>
    </p:spTree>
    <p:extLst>
      <p:ext uri="{BB962C8B-B14F-4D97-AF65-F5344CB8AC3E}">
        <p14:creationId xmlns:p14="http://schemas.microsoft.com/office/powerpoint/2010/main" val="1067612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93209-A1A5-4FD6-2E01-629E47C80413}"/>
            </a:ext>
          </a:extLst>
        </p:cNvPr>
        <p:cNvGrpSpPr/>
        <p:nvPr/>
      </p:nvGrpSpPr>
      <p:grpSpPr>
        <a:xfrm>
          <a:off x="0" y="0"/>
          <a:ext cx="0" cy="0"/>
          <a:chOff x="0" y="0"/>
          <a:chExt cx="0" cy="0"/>
        </a:xfrm>
      </p:grpSpPr>
      <p:sp>
        <p:nvSpPr>
          <p:cNvPr id="11" name="Rectangle 6">
            <a:extLst>
              <a:ext uri="{FF2B5EF4-FFF2-40B4-BE49-F238E27FC236}">
                <a16:creationId xmlns:a16="http://schemas.microsoft.com/office/drawing/2014/main" id="{3D0185B2-F37A-91F8-C022-7FF7E55115DB}"/>
              </a:ext>
            </a:extLst>
          </p:cNvPr>
          <p:cNvSpPr>
            <a:spLocks noGrp="1" noChangeArrowheads="1"/>
          </p:cNvSpPr>
          <p:nvPr>
            <p:ph type="title"/>
          </p:nvPr>
        </p:nvSpPr>
        <p:spPr/>
        <p:txBody>
          <a:bodyPr anchor="t" anchorCtr="0"/>
          <a:lstStyle/>
          <a:p>
            <a:pPr>
              <a:lnSpc>
                <a:spcPts val="2800"/>
              </a:lnSpc>
            </a:pPr>
            <a:r>
              <a:rPr lang="fr-FR" altLang="es-ES" sz="2800" dirty="0">
                <a:solidFill>
                  <a:schemeClr val="tx2"/>
                </a:solidFill>
              </a:rPr>
              <a:t>4</a:t>
            </a:r>
            <a:br>
              <a:rPr lang="fr-FR" altLang="es-ES" sz="2800" dirty="0"/>
            </a:br>
            <a:r>
              <a:rPr lang="fr-FR" altLang="es-ES" sz="2800" dirty="0">
                <a:solidFill>
                  <a:srgbClr val="80234A"/>
                </a:solidFill>
                <a:latin typeface="Calibri Light"/>
                <a:cs typeface="Calibri Light"/>
              </a:rPr>
              <a:t>Priorisation</a:t>
            </a:r>
            <a:endParaRPr lang="fr-FR" altLang="es-ES" sz="2800" dirty="0">
              <a:latin typeface="Calibri Light"/>
              <a:cs typeface="Calibri Light"/>
            </a:endParaRPr>
          </a:p>
        </p:txBody>
      </p:sp>
    </p:spTree>
    <p:extLst>
      <p:ext uri="{BB962C8B-B14F-4D97-AF65-F5344CB8AC3E}">
        <p14:creationId xmlns:p14="http://schemas.microsoft.com/office/powerpoint/2010/main" val="2528715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68653-7E8C-3FD6-88DF-ABDD1E048B9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5A3F385-6E05-4CBC-36CF-71FF79DD6699}"/>
              </a:ext>
            </a:extLst>
          </p:cNvPr>
          <p:cNvSpPr>
            <a:spLocks noGrp="1"/>
          </p:cNvSpPr>
          <p:nvPr>
            <p:ph type="title"/>
          </p:nvPr>
        </p:nvSpPr>
        <p:spPr/>
        <p:txBody>
          <a:bodyPr/>
          <a:lstStyle/>
          <a:p>
            <a:r>
              <a:rPr lang="fr-FR" noProof="0" dirty="0"/>
              <a:t>Le plan d’actions « brut » </a:t>
            </a:r>
            <a:r>
              <a:rPr lang="fr-FR" dirty="0"/>
              <a:t>était</a:t>
            </a:r>
            <a:r>
              <a:rPr lang="fr-FR" noProof="0" dirty="0"/>
              <a:t> composé d’un nombre important d’actions qui ont nécessité un affinement, ainsi qu’une priorisation afin d’en assurer l’implémentation</a:t>
            </a:r>
          </a:p>
        </p:txBody>
      </p:sp>
      <p:sp>
        <p:nvSpPr>
          <p:cNvPr id="4" name="Marcador de contenido 3">
            <a:extLst>
              <a:ext uri="{FF2B5EF4-FFF2-40B4-BE49-F238E27FC236}">
                <a16:creationId xmlns:a16="http://schemas.microsoft.com/office/drawing/2014/main" id="{B01E78C2-F3FA-5595-57CB-D531969EC5DD}"/>
              </a:ext>
            </a:extLst>
          </p:cNvPr>
          <p:cNvSpPr>
            <a:spLocks noGrp="1"/>
          </p:cNvSpPr>
          <p:nvPr>
            <p:ph idx="1"/>
          </p:nvPr>
        </p:nvSpPr>
        <p:spPr>
          <a:xfrm>
            <a:off x="498475" y="1595912"/>
            <a:ext cx="8964613" cy="1631216"/>
          </a:xfrm>
        </p:spPr>
        <p:txBody>
          <a:bodyPr/>
          <a:lstStyle/>
          <a:p>
            <a:pPr marL="0" indent="0">
              <a:lnSpc>
                <a:spcPct val="100000"/>
              </a:lnSpc>
              <a:spcBef>
                <a:spcPts val="300"/>
              </a:spcBef>
              <a:spcAft>
                <a:spcPts val="300"/>
              </a:spcAft>
              <a:buNone/>
            </a:pPr>
            <a:r>
              <a:rPr lang="fr-FR" noProof="0" dirty="0"/>
              <a:t>À travers les différentes étapes du projet, un grand nombre de projets et d’actions (38) ont été identifiées. Avec celles-ci, un plan d’actions « brut » a été développé. </a:t>
            </a:r>
          </a:p>
          <a:p>
            <a:pPr marL="0" indent="0">
              <a:lnSpc>
                <a:spcPct val="100000"/>
              </a:lnSpc>
              <a:spcBef>
                <a:spcPts val="300"/>
              </a:spcBef>
              <a:spcAft>
                <a:spcPts val="300"/>
              </a:spcAft>
              <a:buNone/>
            </a:pPr>
            <a:r>
              <a:rPr lang="fr-FR" noProof="0" dirty="0"/>
              <a:t>Ce plan d’action a été affiné (34 actions) en combinant certaines actions, afin d’assurer une plus grande </a:t>
            </a:r>
            <a:r>
              <a:rPr lang="fr-FR" dirty="0"/>
              <a:t>cohérence </a:t>
            </a:r>
            <a:r>
              <a:rPr lang="fr-FR" noProof="0" dirty="0"/>
              <a:t>entre les différentes actions.</a:t>
            </a:r>
          </a:p>
          <a:p>
            <a:pPr marL="0" indent="0">
              <a:lnSpc>
                <a:spcPct val="100000"/>
              </a:lnSpc>
              <a:spcBef>
                <a:spcPts val="300"/>
              </a:spcBef>
              <a:spcAft>
                <a:spcPts val="300"/>
              </a:spcAft>
              <a:buNone/>
            </a:pPr>
            <a:r>
              <a:rPr lang="fr-FR" dirty="0"/>
              <a:t>Afin d’avoir un plan d’actions réalisable et réaliste, une priorisation a été réalisée, qui a réduit le nombre d’actions à 20 prioritaires.</a:t>
            </a:r>
            <a:endParaRPr lang="fr-FR" noProof="0" dirty="0"/>
          </a:p>
        </p:txBody>
      </p:sp>
      <p:sp>
        <p:nvSpPr>
          <p:cNvPr id="8" name="Rectangle 4">
            <a:extLst>
              <a:ext uri="{FF2B5EF4-FFF2-40B4-BE49-F238E27FC236}">
                <a16:creationId xmlns:a16="http://schemas.microsoft.com/office/drawing/2014/main" id="{A47B65FF-1CCD-854C-FCE8-CC02EB0F5831}"/>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Priorisation</a:t>
            </a:r>
          </a:p>
        </p:txBody>
      </p:sp>
      <p:sp>
        <p:nvSpPr>
          <p:cNvPr id="9" name="Freeform: Shape 8">
            <a:extLst>
              <a:ext uri="{FF2B5EF4-FFF2-40B4-BE49-F238E27FC236}">
                <a16:creationId xmlns:a16="http://schemas.microsoft.com/office/drawing/2014/main" id="{9F3FBFA5-11A2-2B91-8D44-80D698752418}"/>
              </a:ext>
            </a:extLst>
          </p:cNvPr>
          <p:cNvSpPr/>
          <p:nvPr/>
        </p:nvSpPr>
        <p:spPr bwMode="auto">
          <a:xfrm>
            <a:off x="2047874" y="3280322"/>
            <a:ext cx="6460021" cy="1061829"/>
          </a:xfrm>
          <a:custGeom>
            <a:avLst/>
            <a:gdLst>
              <a:gd name="connsiteX0" fmla="*/ 0 w 3190875"/>
              <a:gd name="connsiteY0" fmla="*/ 0 h 971550"/>
              <a:gd name="connsiteX1" fmla="*/ 1733550 w 3190875"/>
              <a:gd name="connsiteY1" fmla="*/ 771525 h 971550"/>
              <a:gd name="connsiteX2" fmla="*/ 3190875 w 3190875"/>
              <a:gd name="connsiteY2" fmla="*/ 971550 h 971550"/>
            </a:gdLst>
            <a:ahLst/>
            <a:cxnLst>
              <a:cxn ang="0">
                <a:pos x="connsiteX0" y="connsiteY0"/>
              </a:cxn>
              <a:cxn ang="0">
                <a:pos x="connsiteX1" y="connsiteY1"/>
              </a:cxn>
              <a:cxn ang="0">
                <a:pos x="connsiteX2" y="connsiteY2"/>
              </a:cxn>
            </a:cxnLst>
            <a:rect l="l" t="t" r="r" b="b"/>
            <a:pathLst>
              <a:path w="3190875" h="971550">
                <a:moveTo>
                  <a:pt x="0" y="0"/>
                </a:moveTo>
                <a:cubicBezTo>
                  <a:pt x="600869" y="304800"/>
                  <a:pt x="1201738" y="609600"/>
                  <a:pt x="1733550" y="771525"/>
                </a:cubicBezTo>
                <a:cubicBezTo>
                  <a:pt x="2265362" y="933450"/>
                  <a:pt x="2728118" y="952500"/>
                  <a:pt x="3190875" y="971550"/>
                </a:cubicBezTo>
              </a:path>
            </a:pathLst>
          </a:custGeom>
          <a:noFill/>
          <a:ln>
            <a:solidFill>
              <a:schemeClr val="tx1"/>
            </a:solidFill>
          </a:ln>
          <a:effec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BE" sz="1400" b="1" i="0" u="none" strike="noStrike" cap="none" normalizeH="0" baseline="0">
              <a:ln>
                <a:noFill/>
              </a:ln>
              <a:solidFill>
                <a:schemeClr val="tx1"/>
              </a:solidFill>
              <a:effectLst/>
              <a:latin typeface="Verdana" panose="020B0604030504040204" pitchFamily="34" charset="0"/>
            </a:endParaRPr>
          </a:p>
        </p:txBody>
      </p:sp>
      <p:sp>
        <p:nvSpPr>
          <p:cNvPr id="15" name="Freeform: Shape 14">
            <a:extLst>
              <a:ext uri="{FF2B5EF4-FFF2-40B4-BE49-F238E27FC236}">
                <a16:creationId xmlns:a16="http://schemas.microsoft.com/office/drawing/2014/main" id="{90C912EE-0598-EC2C-C23D-6F3D655D8D6C}"/>
              </a:ext>
            </a:extLst>
          </p:cNvPr>
          <p:cNvSpPr/>
          <p:nvPr/>
        </p:nvSpPr>
        <p:spPr bwMode="auto">
          <a:xfrm flipV="1">
            <a:off x="2047874" y="5505141"/>
            <a:ext cx="6460021" cy="972000"/>
          </a:xfrm>
          <a:custGeom>
            <a:avLst/>
            <a:gdLst>
              <a:gd name="connsiteX0" fmla="*/ 0 w 3190875"/>
              <a:gd name="connsiteY0" fmla="*/ 0 h 971550"/>
              <a:gd name="connsiteX1" fmla="*/ 1733550 w 3190875"/>
              <a:gd name="connsiteY1" fmla="*/ 771525 h 971550"/>
              <a:gd name="connsiteX2" fmla="*/ 3190875 w 3190875"/>
              <a:gd name="connsiteY2" fmla="*/ 971550 h 971550"/>
            </a:gdLst>
            <a:ahLst/>
            <a:cxnLst>
              <a:cxn ang="0">
                <a:pos x="connsiteX0" y="connsiteY0"/>
              </a:cxn>
              <a:cxn ang="0">
                <a:pos x="connsiteX1" y="connsiteY1"/>
              </a:cxn>
              <a:cxn ang="0">
                <a:pos x="connsiteX2" y="connsiteY2"/>
              </a:cxn>
            </a:cxnLst>
            <a:rect l="l" t="t" r="r" b="b"/>
            <a:pathLst>
              <a:path w="3190875" h="971550">
                <a:moveTo>
                  <a:pt x="0" y="0"/>
                </a:moveTo>
                <a:cubicBezTo>
                  <a:pt x="600869" y="304800"/>
                  <a:pt x="1201738" y="609600"/>
                  <a:pt x="1733550" y="771525"/>
                </a:cubicBezTo>
                <a:cubicBezTo>
                  <a:pt x="2265362" y="933450"/>
                  <a:pt x="2728118" y="952500"/>
                  <a:pt x="3190875" y="971550"/>
                </a:cubicBezTo>
              </a:path>
            </a:pathLst>
          </a:custGeom>
          <a:noFill/>
          <a:ln>
            <a:solidFill>
              <a:schemeClr val="tx1"/>
            </a:solidFill>
          </a:ln>
          <a:effec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fr-BE" sz="1400" b="1" i="0" u="none" strike="noStrike" cap="none" normalizeH="0" baseline="0">
              <a:ln>
                <a:noFill/>
              </a:ln>
              <a:solidFill>
                <a:schemeClr val="tx1"/>
              </a:solidFill>
              <a:effectLst/>
              <a:latin typeface="Verdana" panose="020B0604030504040204" pitchFamily="34" charset="0"/>
            </a:endParaRPr>
          </a:p>
        </p:txBody>
      </p:sp>
      <p:cxnSp>
        <p:nvCxnSpPr>
          <p:cNvPr id="17" name="Straight Connector 16">
            <a:extLst>
              <a:ext uri="{FF2B5EF4-FFF2-40B4-BE49-F238E27FC236}">
                <a16:creationId xmlns:a16="http://schemas.microsoft.com/office/drawing/2014/main" id="{2BDAD0D0-729B-3FE0-CB40-F05DF71C4EDC}"/>
              </a:ext>
            </a:extLst>
          </p:cNvPr>
          <p:cNvCxnSpPr/>
          <p:nvPr/>
        </p:nvCxnSpPr>
        <p:spPr bwMode="auto">
          <a:xfrm>
            <a:off x="4108173" y="3685344"/>
            <a:ext cx="0" cy="2448000"/>
          </a:xfrm>
          <a:prstGeom prst="line">
            <a:avLst/>
          </a:prstGeom>
          <a:solidFill>
            <a:schemeClr val="bg1"/>
          </a:solidFill>
          <a:ln w="76200" cap="flat" cmpd="sng" algn="ctr">
            <a:solidFill>
              <a:schemeClr val="tx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a:extLst>
              <a:ext uri="{FF2B5EF4-FFF2-40B4-BE49-F238E27FC236}">
                <a16:creationId xmlns:a16="http://schemas.microsoft.com/office/drawing/2014/main" id="{23CED4B8-D7ED-3CFE-8017-9554BDE39CE8}"/>
              </a:ext>
            </a:extLst>
          </p:cNvPr>
          <p:cNvSpPr txBox="1"/>
          <p:nvPr/>
        </p:nvSpPr>
        <p:spPr>
          <a:xfrm>
            <a:off x="3447510" y="3330465"/>
            <a:ext cx="1321323" cy="369332"/>
          </a:xfrm>
          <a:prstGeom prst="rect">
            <a:avLst/>
          </a:prstGeom>
          <a:noFill/>
        </p:spPr>
        <p:txBody>
          <a:bodyPr wrap="none" rtlCol="0">
            <a:spAutoFit/>
          </a:bodyPr>
          <a:lstStyle/>
          <a:p>
            <a:pPr marL="0" indent="0" algn="ctr">
              <a:buClr>
                <a:schemeClr val="tx2"/>
              </a:buClr>
              <a:buFont typeface="Arial" panose="020B0604020202020204" pitchFamily="34" charset="0"/>
              <a:buNone/>
            </a:pPr>
            <a:r>
              <a:rPr lang="fr-BE" sz="2000" dirty="0">
                <a:solidFill>
                  <a:schemeClr val="tx2"/>
                </a:solidFill>
                <a:latin typeface="+mn-lt"/>
              </a:rPr>
              <a:t>Affinement</a:t>
            </a:r>
          </a:p>
        </p:txBody>
      </p:sp>
      <p:sp>
        <p:nvSpPr>
          <p:cNvPr id="19" name="TextBox 18">
            <a:extLst>
              <a:ext uri="{FF2B5EF4-FFF2-40B4-BE49-F238E27FC236}">
                <a16:creationId xmlns:a16="http://schemas.microsoft.com/office/drawing/2014/main" id="{D523A669-7E6E-10FE-A64B-9EB72442F984}"/>
              </a:ext>
            </a:extLst>
          </p:cNvPr>
          <p:cNvSpPr txBox="1"/>
          <p:nvPr/>
        </p:nvSpPr>
        <p:spPr>
          <a:xfrm>
            <a:off x="1989070" y="4406206"/>
            <a:ext cx="2028824" cy="590931"/>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fr-BE" sz="1800" b="0" dirty="0">
                <a:latin typeface="+mn-lt"/>
              </a:rPr>
              <a:t>Toutes les actions identifiées</a:t>
            </a:r>
          </a:p>
        </p:txBody>
      </p:sp>
      <p:sp>
        <p:nvSpPr>
          <p:cNvPr id="20" name="TextBox 19">
            <a:extLst>
              <a:ext uri="{FF2B5EF4-FFF2-40B4-BE49-F238E27FC236}">
                <a16:creationId xmlns:a16="http://schemas.microsoft.com/office/drawing/2014/main" id="{7072A369-AF5A-A6FB-EA6C-88FBA0FE9705}"/>
              </a:ext>
            </a:extLst>
          </p:cNvPr>
          <p:cNvSpPr txBox="1"/>
          <p:nvPr/>
        </p:nvSpPr>
        <p:spPr>
          <a:xfrm>
            <a:off x="6457951" y="4417279"/>
            <a:ext cx="2028824" cy="590931"/>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fr-BE" sz="1800" b="0" dirty="0">
                <a:latin typeface="+mn-lt"/>
              </a:rPr>
              <a:t>Actions à </a:t>
            </a:r>
          </a:p>
          <a:p>
            <a:pPr marL="0" indent="0" algn="ctr">
              <a:buClr>
                <a:schemeClr val="tx2"/>
              </a:buClr>
              <a:buFont typeface="Arial" panose="020B0604020202020204" pitchFamily="34" charset="0"/>
              <a:buNone/>
            </a:pPr>
            <a:r>
              <a:rPr lang="fr-BE" sz="1800" b="0" dirty="0">
                <a:latin typeface="+mn-lt"/>
              </a:rPr>
              <a:t>prioriser</a:t>
            </a:r>
          </a:p>
        </p:txBody>
      </p:sp>
      <p:sp>
        <p:nvSpPr>
          <p:cNvPr id="22" name="TextBox 21">
            <a:extLst>
              <a:ext uri="{FF2B5EF4-FFF2-40B4-BE49-F238E27FC236}">
                <a16:creationId xmlns:a16="http://schemas.microsoft.com/office/drawing/2014/main" id="{50901644-A81F-611C-66E2-920DDA26A235}"/>
              </a:ext>
            </a:extLst>
          </p:cNvPr>
          <p:cNvSpPr txBox="1"/>
          <p:nvPr/>
        </p:nvSpPr>
        <p:spPr>
          <a:xfrm>
            <a:off x="1989070" y="4943456"/>
            <a:ext cx="2028824" cy="590931"/>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fr-BE" sz="3600" dirty="0">
                <a:latin typeface="+mn-lt"/>
              </a:rPr>
              <a:t>38</a:t>
            </a:r>
          </a:p>
        </p:txBody>
      </p:sp>
      <p:sp>
        <p:nvSpPr>
          <p:cNvPr id="23" name="TextBox 22">
            <a:extLst>
              <a:ext uri="{FF2B5EF4-FFF2-40B4-BE49-F238E27FC236}">
                <a16:creationId xmlns:a16="http://schemas.microsoft.com/office/drawing/2014/main" id="{A70904CE-4366-F46A-8ADB-6176CD126200}"/>
              </a:ext>
            </a:extLst>
          </p:cNvPr>
          <p:cNvSpPr txBox="1"/>
          <p:nvPr/>
        </p:nvSpPr>
        <p:spPr>
          <a:xfrm>
            <a:off x="6457951" y="4845024"/>
            <a:ext cx="2028824" cy="590931"/>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fr-BE" sz="3600" dirty="0">
                <a:latin typeface="+mn-lt"/>
              </a:rPr>
              <a:t>20</a:t>
            </a:r>
          </a:p>
        </p:txBody>
      </p:sp>
      <p:sp>
        <p:nvSpPr>
          <p:cNvPr id="3" name="Star: 5 Points 2">
            <a:extLst>
              <a:ext uri="{FF2B5EF4-FFF2-40B4-BE49-F238E27FC236}">
                <a16:creationId xmlns:a16="http://schemas.microsoft.com/office/drawing/2014/main" id="{416291DF-FF25-4109-73A6-9F286E488F19}"/>
              </a:ext>
            </a:extLst>
          </p:cNvPr>
          <p:cNvSpPr/>
          <p:nvPr/>
        </p:nvSpPr>
        <p:spPr bwMode="auto">
          <a:xfrm>
            <a:off x="7906164" y="4600864"/>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dirty="0" err="1">
              <a:latin typeface="Calibri Light" panose="020F0302020204030204" pitchFamily="34" charset="0"/>
            </a:endParaRPr>
          </a:p>
        </p:txBody>
      </p:sp>
      <p:cxnSp>
        <p:nvCxnSpPr>
          <p:cNvPr id="5" name="Straight Connector 4">
            <a:extLst>
              <a:ext uri="{FF2B5EF4-FFF2-40B4-BE49-F238E27FC236}">
                <a16:creationId xmlns:a16="http://schemas.microsoft.com/office/drawing/2014/main" id="{5ED35BEC-F29A-D091-BE38-E685BE3F6CFF}"/>
              </a:ext>
            </a:extLst>
          </p:cNvPr>
          <p:cNvCxnSpPr/>
          <p:nvPr/>
        </p:nvCxnSpPr>
        <p:spPr bwMode="auto">
          <a:xfrm>
            <a:off x="6308034" y="4087375"/>
            <a:ext cx="0" cy="1692000"/>
          </a:xfrm>
          <a:prstGeom prst="line">
            <a:avLst/>
          </a:prstGeom>
          <a:solidFill>
            <a:schemeClr val="bg1"/>
          </a:solidFill>
          <a:ln w="76200" cap="flat" cmpd="sng" algn="ctr">
            <a:solidFill>
              <a:schemeClr val="tx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a:extLst>
              <a:ext uri="{FF2B5EF4-FFF2-40B4-BE49-F238E27FC236}">
                <a16:creationId xmlns:a16="http://schemas.microsoft.com/office/drawing/2014/main" id="{C8F934FD-4A39-EF49-5C5A-08AD9709E410}"/>
              </a:ext>
            </a:extLst>
          </p:cNvPr>
          <p:cNvSpPr txBox="1"/>
          <p:nvPr/>
        </p:nvSpPr>
        <p:spPr>
          <a:xfrm>
            <a:off x="5636311" y="3726655"/>
            <a:ext cx="1343445" cy="369332"/>
          </a:xfrm>
          <a:prstGeom prst="rect">
            <a:avLst/>
          </a:prstGeom>
          <a:noFill/>
        </p:spPr>
        <p:txBody>
          <a:bodyPr wrap="none" rtlCol="0">
            <a:spAutoFit/>
          </a:bodyPr>
          <a:lstStyle/>
          <a:p>
            <a:pPr marL="0" indent="0" algn="ctr">
              <a:buClr>
                <a:schemeClr val="tx2"/>
              </a:buClr>
              <a:buFont typeface="Arial" panose="020B0604020202020204" pitchFamily="34" charset="0"/>
              <a:buNone/>
            </a:pPr>
            <a:r>
              <a:rPr lang="fr-BE" sz="2000" dirty="0">
                <a:solidFill>
                  <a:schemeClr val="tx2"/>
                </a:solidFill>
                <a:latin typeface="+mn-lt"/>
              </a:rPr>
              <a:t>Priorisation</a:t>
            </a:r>
          </a:p>
        </p:txBody>
      </p:sp>
      <p:sp>
        <p:nvSpPr>
          <p:cNvPr id="7" name="TextBox 6">
            <a:extLst>
              <a:ext uri="{FF2B5EF4-FFF2-40B4-BE49-F238E27FC236}">
                <a16:creationId xmlns:a16="http://schemas.microsoft.com/office/drawing/2014/main" id="{6386CF3E-A3F5-F81D-8C1D-85A63BD4B412}"/>
              </a:ext>
            </a:extLst>
          </p:cNvPr>
          <p:cNvSpPr txBox="1"/>
          <p:nvPr/>
        </p:nvSpPr>
        <p:spPr>
          <a:xfrm>
            <a:off x="4258090" y="4156722"/>
            <a:ext cx="2028824" cy="840230"/>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fr-BE" sz="1800" b="0" dirty="0">
                <a:latin typeface="+mn-lt"/>
              </a:rPr>
              <a:t>Actions recombinées pour plus de cohérence</a:t>
            </a:r>
          </a:p>
        </p:txBody>
      </p:sp>
      <p:sp>
        <p:nvSpPr>
          <p:cNvPr id="10" name="TextBox 9">
            <a:extLst>
              <a:ext uri="{FF2B5EF4-FFF2-40B4-BE49-F238E27FC236}">
                <a16:creationId xmlns:a16="http://schemas.microsoft.com/office/drawing/2014/main" id="{F632BAA7-793B-55AF-03D8-80AD82510614}"/>
              </a:ext>
            </a:extLst>
          </p:cNvPr>
          <p:cNvSpPr txBox="1"/>
          <p:nvPr/>
        </p:nvSpPr>
        <p:spPr>
          <a:xfrm>
            <a:off x="4258090" y="4942447"/>
            <a:ext cx="2028824" cy="590931"/>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fr-BE" sz="3600" dirty="0">
                <a:latin typeface="+mn-lt"/>
              </a:rPr>
              <a:t>34</a:t>
            </a:r>
          </a:p>
        </p:txBody>
      </p:sp>
    </p:spTree>
    <p:extLst>
      <p:ext uri="{BB962C8B-B14F-4D97-AF65-F5344CB8AC3E}">
        <p14:creationId xmlns:p14="http://schemas.microsoft.com/office/powerpoint/2010/main" val="3169209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CBAEC-AFD5-C95E-41B5-B84B7167500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706268C-FABF-F691-EF5B-202421DC1115}"/>
              </a:ext>
            </a:extLst>
          </p:cNvPr>
          <p:cNvSpPr>
            <a:spLocks noGrp="1"/>
          </p:cNvSpPr>
          <p:nvPr>
            <p:ph type="title"/>
          </p:nvPr>
        </p:nvSpPr>
        <p:spPr/>
        <p:txBody>
          <a:bodyPr/>
          <a:lstStyle/>
          <a:p>
            <a:r>
              <a:rPr lang="fr-FR" noProof="0"/>
              <a:t>Pour confronter le plan d’actions à la réalité du terrain, une analyse d’impact croisée avec une analyse de faisabilité a été réalisée</a:t>
            </a:r>
          </a:p>
        </p:txBody>
      </p:sp>
      <p:sp>
        <p:nvSpPr>
          <p:cNvPr id="4" name="Marcador de contenido 3">
            <a:extLst>
              <a:ext uri="{FF2B5EF4-FFF2-40B4-BE49-F238E27FC236}">
                <a16:creationId xmlns:a16="http://schemas.microsoft.com/office/drawing/2014/main" id="{ADA5B51A-8466-295D-2B86-D4328AF4EE34}"/>
              </a:ext>
            </a:extLst>
          </p:cNvPr>
          <p:cNvSpPr>
            <a:spLocks noGrp="1"/>
          </p:cNvSpPr>
          <p:nvPr>
            <p:ph idx="1"/>
          </p:nvPr>
        </p:nvSpPr>
        <p:spPr>
          <a:xfrm>
            <a:off x="498475" y="1595912"/>
            <a:ext cx="9134475" cy="492443"/>
          </a:xfrm>
        </p:spPr>
        <p:txBody>
          <a:bodyPr/>
          <a:lstStyle/>
          <a:p>
            <a:pPr marL="0" indent="0">
              <a:lnSpc>
                <a:spcPct val="100000"/>
              </a:lnSpc>
              <a:spcBef>
                <a:spcPts val="300"/>
              </a:spcBef>
              <a:spcAft>
                <a:spcPts val="300"/>
              </a:spcAft>
              <a:buNone/>
            </a:pPr>
            <a:r>
              <a:rPr lang="fr-FR"/>
              <a:t>Pour chaque action un score de 1 (impact/faisabilité faible) à 4 (impact/faisabilité élevé) a été attribué pour l’impact sur la réduction du NTU, mais aussi pour la faisabilité de réalisation de l’action. </a:t>
            </a:r>
            <a:endParaRPr lang="fr-FR" noProof="0"/>
          </a:p>
        </p:txBody>
      </p:sp>
      <p:sp>
        <p:nvSpPr>
          <p:cNvPr id="8" name="Rectangle 4">
            <a:extLst>
              <a:ext uri="{FF2B5EF4-FFF2-40B4-BE49-F238E27FC236}">
                <a16:creationId xmlns:a16="http://schemas.microsoft.com/office/drawing/2014/main" id="{7706CE7E-85C8-4E79-3A4B-88BDBA414386}"/>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Priorisation</a:t>
            </a:r>
          </a:p>
        </p:txBody>
      </p:sp>
      <p:sp>
        <p:nvSpPr>
          <p:cNvPr id="5" name="Rectangle 4">
            <a:extLst>
              <a:ext uri="{FF2B5EF4-FFF2-40B4-BE49-F238E27FC236}">
                <a16:creationId xmlns:a16="http://schemas.microsoft.com/office/drawing/2014/main" id="{E21C8A42-DEC2-0F7C-F33B-D25D3A202C00}"/>
              </a:ext>
            </a:extLst>
          </p:cNvPr>
          <p:cNvSpPr/>
          <p:nvPr/>
        </p:nvSpPr>
        <p:spPr bwMode="auto">
          <a:xfrm>
            <a:off x="685800" y="2413755"/>
            <a:ext cx="3800474" cy="3615569"/>
          </a:xfrm>
          <a:prstGeom prst="rect">
            <a:avLst/>
          </a:prstGeom>
          <a:solidFill>
            <a:schemeClr val="bg2">
              <a:lumMod val="20000"/>
              <a:lumOff val="80000"/>
            </a:schemeClr>
          </a:solidFill>
          <a:ln>
            <a:noFill/>
          </a:ln>
          <a:effectLst/>
        </p:spPr>
        <p:txBody>
          <a:bodyPr rot="0" spcFirstLastPara="0" vertOverflow="overflow" horzOverflow="overflow" vert="horz" wrap="square" lIns="36000" tIns="72000" rIns="36000" bIns="72000" numCol="1" spcCol="0" rtlCol="0" fromWordArt="0" anchor="t" anchorCtr="0" forceAA="0" compatLnSpc="1">
            <a:prstTxWarp prst="textNoShape">
              <a:avLst/>
            </a:prstTxWarp>
            <a:noAutofit/>
          </a:bodyPr>
          <a:lstStyle/>
          <a:p>
            <a:pPr algn="ctr">
              <a:lnSpc>
                <a:spcPct val="100000"/>
              </a:lnSpc>
              <a:spcBef>
                <a:spcPts val="400"/>
              </a:spcBef>
              <a:spcAft>
                <a:spcPts val="400"/>
              </a:spcAft>
              <a:buClr>
                <a:srgbClr val="80234A"/>
              </a:buClr>
            </a:pPr>
            <a:r>
              <a:rPr lang="fr-FR" sz="1800" noProof="0" dirty="0">
                <a:latin typeface="Calibri Light" panose="020F0302020204030204" pitchFamily="34" charset="0"/>
              </a:rPr>
              <a:t>Analyse d’impact</a:t>
            </a:r>
          </a:p>
          <a:p>
            <a:pPr algn="ctr">
              <a:lnSpc>
                <a:spcPct val="100000"/>
              </a:lnSpc>
              <a:spcBef>
                <a:spcPts val="400"/>
              </a:spcBef>
              <a:spcAft>
                <a:spcPts val="400"/>
              </a:spcAft>
              <a:buClr>
                <a:srgbClr val="80234A"/>
              </a:buClr>
            </a:pPr>
            <a:r>
              <a:rPr lang="fr-FR" sz="1400" b="0" noProof="0" dirty="0">
                <a:latin typeface="Calibri Light" panose="020F0302020204030204" pitchFamily="34" charset="0"/>
              </a:rPr>
              <a:t>Il s’agit d’une analyse </a:t>
            </a:r>
            <a:r>
              <a:rPr lang="fr-FR" sz="1400" noProof="0" dirty="0">
                <a:latin typeface="Calibri Light" panose="020F0302020204030204" pitchFamily="34" charset="0"/>
              </a:rPr>
              <a:t>de l’importance de l’impact</a:t>
            </a:r>
            <a:r>
              <a:rPr lang="fr-FR" sz="1400" b="0" noProof="0" dirty="0">
                <a:latin typeface="Calibri Light" panose="020F0302020204030204" pitchFamily="34" charset="0"/>
              </a:rPr>
              <a:t> que peut avoir l’action sur la réduction du NTU pour les ayants droit.</a:t>
            </a:r>
          </a:p>
          <a:p>
            <a:pPr algn="ctr">
              <a:lnSpc>
                <a:spcPct val="100000"/>
              </a:lnSpc>
              <a:spcBef>
                <a:spcPts val="400"/>
              </a:spcBef>
              <a:spcAft>
                <a:spcPts val="400"/>
              </a:spcAft>
              <a:buClr>
                <a:srgbClr val="80234A"/>
              </a:buClr>
            </a:pPr>
            <a:r>
              <a:rPr lang="fr-FR" sz="1400" b="0" noProof="0" dirty="0">
                <a:latin typeface="Calibri Light" panose="020F0302020204030204" pitchFamily="34" charset="0"/>
              </a:rPr>
              <a:t>Elle a été réalisée </a:t>
            </a:r>
            <a:r>
              <a:rPr lang="fr-FR" sz="1400" noProof="0" dirty="0">
                <a:latin typeface="Calibri Light" panose="020F0302020204030204" pitchFamily="34" charset="0"/>
              </a:rPr>
              <a:t>via un questionnaire en ligne </a:t>
            </a:r>
            <a:r>
              <a:rPr lang="fr-FR" sz="1400" b="0" noProof="0" dirty="0">
                <a:latin typeface="Calibri Light" panose="020F0302020204030204" pitchFamily="34" charset="0"/>
              </a:rPr>
              <a:t>envoyé aux </a:t>
            </a:r>
            <a:r>
              <a:rPr lang="fr-FR" sz="1400" noProof="0" dirty="0">
                <a:latin typeface="Calibri Light" panose="020F0302020204030204" pitchFamily="34" charset="0"/>
              </a:rPr>
              <a:t>principaux participants de l’étude </a:t>
            </a:r>
            <a:r>
              <a:rPr lang="fr-FR" sz="1400" b="0" noProof="0" dirty="0">
                <a:latin typeface="Calibri Light" panose="020F0302020204030204" pitchFamily="34" charset="0"/>
              </a:rPr>
              <a:t>(avec un certain rôle décisionnel). </a:t>
            </a:r>
          </a:p>
          <a:p>
            <a:pPr algn="ctr">
              <a:lnSpc>
                <a:spcPct val="100000"/>
              </a:lnSpc>
              <a:spcBef>
                <a:spcPts val="400"/>
              </a:spcBef>
              <a:spcAft>
                <a:spcPts val="400"/>
              </a:spcAft>
              <a:buClr>
                <a:srgbClr val="80234A"/>
              </a:buClr>
            </a:pPr>
            <a:r>
              <a:rPr lang="fr-FR" sz="1400" b="0" noProof="0" dirty="0">
                <a:latin typeface="Calibri Light" panose="020F0302020204030204" pitchFamily="34" charset="0"/>
              </a:rPr>
              <a:t>Chaque répondant avait l’opportunité </a:t>
            </a:r>
            <a:r>
              <a:rPr lang="fr-FR" sz="1400" noProof="0" dirty="0">
                <a:latin typeface="Calibri Light" panose="020F0302020204030204" pitchFamily="34" charset="0"/>
              </a:rPr>
              <a:t>d’évaluer uniquement les actions pour lesquelles ils se sentaient concernés et compétents </a:t>
            </a:r>
            <a:r>
              <a:rPr lang="fr-FR" sz="1400" b="0" noProof="0" dirty="0">
                <a:latin typeface="Calibri Light" panose="020F0302020204030204" pitchFamily="34" charset="0"/>
              </a:rPr>
              <a:t>(il y avait au moins 6 réponses par action).</a:t>
            </a:r>
          </a:p>
          <a:p>
            <a:pPr algn="ctr">
              <a:lnSpc>
                <a:spcPct val="100000"/>
              </a:lnSpc>
              <a:spcBef>
                <a:spcPts val="400"/>
              </a:spcBef>
              <a:spcAft>
                <a:spcPts val="400"/>
              </a:spcAft>
              <a:buClr>
                <a:srgbClr val="80234A"/>
              </a:buClr>
            </a:pPr>
            <a:r>
              <a:rPr lang="fr-FR" b="0" dirty="0">
                <a:latin typeface="Calibri Light" panose="020F0302020204030204" pitchFamily="34" charset="0"/>
              </a:rPr>
              <a:t>L’évaluation a encore une fois montré un </a:t>
            </a:r>
            <a:r>
              <a:rPr lang="fr-FR" dirty="0">
                <a:latin typeface="Calibri Light" panose="020F0302020204030204" pitchFamily="34" charset="0"/>
              </a:rPr>
              <a:t>engagement important</a:t>
            </a:r>
            <a:r>
              <a:rPr lang="fr-FR" b="0" dirty="0">
                <a:latin typeface="Calibri Light" panose="020F0302020204030204" pitchFamily="34" charset="0"/>
              </a:rPr>
              <a:t>, avec </a:t>
            </a:r>
            <a:r>
              <a:rPr lang="fr-FR" dirty="0">
                <a:latin typeface="Calibri Light" panose="020F0302020204030204" pitchFamily="34" charset="0"/>
              </a:rPr>
              <a:t>12 réponses </a:t>
            </a:r>
            <a:r>
              <a:rPr lang="fr-FR" b="0" dirty="0">
                <a:latin typeface="Calibri Light" panose="020F0302020204030204" pitchFamily="34" charset="0"/>
              </a:rPr>
              <a:t>(</a:t>
            </a:r>
            <a:r>
              <a:rPr lang="fr-FR" dirty="0">
                <a:latin typeface="Calibri Light" panose="020F0302020204030204" pitchFamily="34" charset="0"/>
              </a:rPr>
              <a:t>taux de réponse de 60%</a:t>
            </a:r>
            <a:r>
              <a:rPr lang="fr-FR" b="0" dirty="0">
                <a:latin typeface="Calibri Light" panose="020F0302020204030204" pitchFamily="34" charset="0"/>
              </a:rPr>
              <a:t>), malgré une période de vacances.</a:t>
            </a:r>
            <a:endParaRPr lang="fr-FR" sz="1400" b="0" noProof="0" dirty="0">
              <a:latin typeface="Calibri Light" panose="020F0302020204030204" pitchFamily="34" charset="0"/>
            </a:endParaRPr>
          </a:p>
        </p:txBody>
      </p:sp>
      <p:sp>
        <p:nvSpPr>
          <p:cNvPr id="7" name="Rectangle 6">
            <a:extLst>
              <a:ext uri="{FF2B5EF4-FFF2-40B4-BE49-F238E27FC236}">
                <a16:creationId xmlns:a16="http://schemas.microsoft.com/office/drawing/2014/main" id="{93AAE741-63B6-DD97-3410-6C9D91BA9CEB}"/>
              </a:ext>
            </a:extLst>
          </p:cNvPr>
          <p:cNvSpPr/>
          <p:nvPr/>
        </p:nvSpPr>
        <p:spPr bwMode="auto">
          <a:xfrm>
            <a:off x="5419728" y="2427212"/>
            <a:ext cx="3800474" cy="3601848"/>
          </a:xfrm>
          <a:prstGeom prst="rect">
            <a:avLst/>
          </a:prstGeom>
          <a:solidFill>
            <a:schemeClr val="bg2">
              <a:lumMod val="20000"/>
              <a:lumOff val="80000"/>
            </a:schemeClr>
          </a:solidFill>
          <a:ln>
            <a:noFill/>
          </a:ln>
          <a:effectLst/>
        </p:spPr>
        <p:txBody>
          <a:bodyPr rot="0" spcFirstLastPara="0" vertOverflow="overflow" horzOverflow="overflow" vert="horz" wrap="square" lIns="36000" tIns="72000" rIns="36000" bIns="72000" numCol="1" spcCol="0" rtlCol="0" fromWordArt="0" anchor="t" anchorCtr="0" forceAA="0" compatLnSpc="1">
            <a:prstTxWarp prst="textNoShape">
              <a:avLst/>
            </a:prstTxWarp>
            <a:noAutofit/>
          </a:bodyPr>
          <a:lstStyle/>
          <a:p>
            <a:pPr algn="ctr">
              <a:lnSpc>
                <a:spcPct val="100000"/>
              </a:lnSpc>
              <a:spcBef>
                <a:spcPts val="400"/>
              </a:spcBef>
              <a:spcAft>
                <a:spcPts val="400"/>
              </a:spcAft>
              <a:buClr>
                <a:srgbClr val="80234A"/>
              </a:buClr>
            </a:pPr>
            <a:r>
              <a:rPr lang="fr-FR" sz="1800" noProof="0" dirty="0">
                <a:latin typeface="Calibri Light" panose="020F0302020204030204" pitchFamily="34" charset="0"/>
              </a:rPr>
              <a:t>Analyse de faisabilité</a:t>
            </a:r>
          </a:p>
          <a:p>
            <a:pPr algn="ctr">
              <a:lnSpc>
                <a:spcPts val="1800"/>
              </a:lnSpc>
              <a:spcBef>
                <a:spcPts val="300"/>
              </a:spcBef>
              <a:spcAft>
                <a:spcPts val="300"/>
              </a:spcAft>
              <a:buClr>
                <a:srgbClr val="80234A"/>
              </a:buClr>
            </a:pPr>
            <a:r>
              <a:rPr lang="fr-FR" sz="1400" b="0" noProof="0" dirty="0">
                <a:latin typeface="Calibri Light" panose="020F0302020204030204" pitchFamily="34" charset="0"/>
              </a:rPr>
              <a:t>Il s’agit de l’évaluation de la</a:t>
            </a:r>
            <a:r>
              <a:rPr lang="fr-FR" sz="1400" noProof="0" dirty="0">
                <a:latin typeface="Calibri Light" panose="020F0302020204030204" pitchFamily="34" charset="0"/>
              </a:rPr>
              <a:t> viabilité de chaque action</a:t>
            </a:r>
            <a:r>
              <a:rPr lang="fr-FR" sz="1400" b="0" noProof="0" dirty="0">
                <a:latin typeface="Calibri Light" panose="020F0302020204030204" pitchFamily="34" charset="0"/>
              </a:rPr>
              <a:t> en considérant plusieurs dimensions</a:t>
            </a:r>
            <a:r>
              <a:rPr lang="fr-FR" b="0" dirty="0">
                <a:latin typeface="Calibri Light" panose="020F0302020204030204" pitchFamily="34" charset="0"/>
              </a:rPr>
              <a:t>* </a:t>
            </a:r>
            <a:r>
              <a:rPr lang="fr-FR" sz="1400" b="0" noProof="0" dirty="0">
                <a:latin typeface="Calibri Light" panose="020F0302020204030204" pitchFamily="34" charset="0"/>
              </a:rPr>
              <a:t>:</a:t>
            </a:r>
            <a:endParaRPr lang="fr-FR" sz="500" b="0" noProof="0" dirty="0">
              <a:latin typeface="Calibri Light" panose="020F0302020204030204" pitchFamily="34" charset="0"/>
            </a:endParaRPr>
          </a:p>
          <a:p>
            <a:pPr marL="266700" indent="-266700">
              <a:lnSpc>
                <a:spcPts val="1800"/>
              </a:lnSpc>
              <a:spcBef>
                <a:spcPts val="300"/>
              </a:spcBef>
              <a:spcAft>
                <a:spcPts val="300"/>
              </a:spcAft>
              <a:buClr>
                <a:srgbClr val="80234A"/>
              </a:buClr>
              <a:buFont typeface="+mj-lt"/>
              <a:buAutoNum type="arabicPeriod"/>
            </a:pPr>
            <a:r>
              <a:rPr lang="fr-FR" sz="1400" b="0" noProof="0" dirty="0">
                <a:latin typeface="Calibri Light" panose="020F0302020204030204" pitchFamily="34" charset="0"/>
              </a:rPr>
              <a:t>Faisabilité économique</a:t>
            </a:r>
          </a:p>
          <a:p>
            <a:pPr marL="266700" indent="-266700">
              <a:lnSpc>
                <a:spcPts val="1800"/>
              </a:lnSpc>
              <a:spcBef>
                <a:spcPts val="80"/>
              </a:spcBef>
              <a:spcAft>
                <a:spcPts val="80"/>
              </a:spcAft>
              <a:buClr>
                <a:srgbClr val="80234A"/>
              </a:buClr>
              <a:buFont typeface="+mj-lt"/>
              <a:buAutoNum type="arabicPeriod"/>
            </a:pPr>
            <a:r>
              <a:rPr lang="fr-FR" b="0" noProof="0" dirty="0">
                <a:latin typeface="Calibri Light" panose="020F0302020204030204" pitchFamily="34" charset="0"/>
              </a:rPr>
              <a:t>Faisabilité au niveau des ressources</a:t>
            </a:r>
          </a:p>
          <a:p>
            <a:pPr marL="266700" indent="-266700">
              <a:lnSpc>
                <a:spcPts val="1800"/>
              </a:lnSpc>
              <a:spcBef>
                <a:spcPts val="80"/>
              </a:spcBef>
              <a:spcAft>
                <a:spcPts val="80"/>
              </a:spcAft>
              <a:buClr>
                <a:srgbClr val="80234A"/>
              </a:buClr>
              <a:buFont typeface="+mj-lt"/>
              <a:buAutoNum type="arabicPeriod"/>
            </a:pPr>
            <a:r>
              <a:rPr lang="fr-FR" sz="1400" b="0" noProof="0" dirty="0">
                <a:latin typeface="Calibri Light" panose="020F0302020204030204" pitchFamily="34" charset="0"/>
              </a:rPr>
              <a:t>Faisabilité technique</a:t>
            </a:r>
          </a:p>
          <a:p>
            <a:pPr marL="266700" indent="-266700">
              <a:lnSpc>
                <a:spcPts val="1800"/>
              </a:lnSpc>
              <a:spcBef>
                <a:spcPts val="80"/>
              </a:spcBef>
              <a:spcAft>
                <a:spcPts val="80"/>
              </a:spcAft>
              <a:buClr>
                <a:srgbClr val="80234A"/>
              </a:buClr>
              <a:buFont typeface="+mj-lt"/>
              <a:buAutoNum type="arabicPeriod"/>
            </a:pPr>
            <a:r>
              <a:rPr lang="fr-FR" b="0" noProof="0" dirty="0">
                <a:latin typeface="Calibri Light" panose="020F0302020204030204" pitchFamily="34" charset="0"/>
              </a:rPr>
              <a:t>Faisabilité organisationnelle</a:t>
            </a:r>
          </a:p>
          <a:p>
            <a:pPr marL="266700" indent="-266700">
              <a:lnSpc>
                <a:spcPts val="1800"/>
              </a:lnSpc>
              <a:spcBef>
                <a:spcPts val="80"/>
              </a:spcBef>
              <a:spcAft>
                <a:spcPts val="80"/>
              </a:spcAft>
              <a:buClr>
                <a:srgbClr val="80234A"/>
              </a:buClr>
              <a:buFont typeface="+mj-lt"/>
              <a:buAutoNum type="arabicPeriod"/>
            </a:pPr>
            <a:r>
              <a:rPr lang="fr-FR" sz="1400" b="0" noProof="0" dirty="0">
                <a:latin typeface="Calibri Light" panose="020F0302020204030204" pitchFamily="34" charset="0"/>
              </a:rPr>
              <a:t>Faisabilité sociale et culturelle</a:t>
            </a:r>
          </a:p>
          <a:p>
            <a:pPr marL="266700" indent="-266700">
              <a:lnSpc>
                <a:spcPct val="100000"/>
              </a:lnSpc>
              <a:spcBef>
                <a:spcPts val="200"/>
              </a:spcBef>
              <a:spcAft>
                <a:spcPts val="200"/>
              </a:spcAft>
              <a:buClr>
                <a:srgbClr val="80234A"/>
              </a:buClr>
              <a:buFont typeface="+mj-lt"/>
              <a:buAutoNum type="arabicPeriod"/>
            </a:pPr>
            <a:r>
              <a:rPr lang="fr-FR" sz="1400" b="0" noProof="0" dirty="0">
                <a:latin typeface="Calibri Light" panose="020F0302020204030204" pitchFamily="34" charset="0"/>
              </a:rPr>
              <a:t>Faisabilité politique</a:t>
            </a:r>
            <a:endParaRPr lang="fr-FR" b="0" dirty="0">
              <a:latin typeface="Calibri Light" panose="020F0302020204030204" pitchFamily="34" charset="0"/>
            </a:endParaRPr>
          </a:p>
          <a:p>
            <a:pPr algn="ctr">
              <a:lnSpc>
                <a:spcPct val="100000"/>
              </a:lnSpc>
              <a:spcBef>
                <a:spcPts val="400"/>
              </a:spcBef>
              <a:spcAft>
                <a:spcPts val="400"/>
              </a:spcAft>
              <a:buClr>
                <a:srgbClr val="80234A"/>
              </a:buClr>
            </a:pPr>
            <a:r>
              <a:rPr lang="fr-FR" b="0" dirty="0">
                <a:latin typeface="Calibri Light" panose="020F0302020204030204" pitchFamily="34" charset="0"/>
              </a:rPr>
              <a:t>Elle a été réalisée </a:t>
            </a:r>
            <a:r>
              <a:rPr lang="fr-FR" dirty="0">
                <a:latin typeface="Calibri Light" panose="020F0302020204030204" pitchFamily="34" charset="0"/>
              </a:rPr>
              <a:t>avec Esther Mulkers, Sophie Lejoly et Julie Clément,</a:t>
            </a:r>
            <a:r>
              <a:rPr lang="fr-FR" b="0" dirty="0">
                <a:latin typeface="Calibri Light" panose="020F0302020204030204" pitchFamily="34" charset="0"/>
              </a:rPr>
              <a:t> lors d’une </a:t>
            </a:r>
            <a:r>
              <a:rPr lang="fr-FR" dirty="0">
                <a:latin typeface="Calibri Light" panose="020F0302020204030204" pitchFamily="34" charset="0"/>
              </a:rPr>
              <a:t>séance de travail de 2 heures </a:t>
            </a:r>
            <a:r>
              <a:rPr lang="fr-FR" b="0" dirty="0">
                <a:latin typeface="Calibri Light" panose="020F0302020204030204" pitchFamily="34" charset="0"/>
              </a:rPr>
              <a:t>le 7 mars 2025, sur base des </a:t>
            </a:r>
            <a:r>
              <a:rPr lang="fr-FR" dirty="0">
                <a:latin typeface="Calibri Light" panose="020F0302020204030204" pitchFamily="34" charset="0"/>
              </a:rPr>
              <a:t>réalités </a:t>
            </a:r>
            <a:r>
              <a:rPr lang="fr-FR" sz="1400" noProof="0" dirty="0">
                <a:latin typeface="Calibri Light" panose="020F0302020204030204" pitchFamily="34" charset="0"/>
              </a:rPr>
              <a:t>du terrain</a:t>
            </a:r>
            <a:r>
              <a:rPr lang="fr-FR" b="0" dirty="0">
                <a:latin typeface="Calibri Light" panose="020F0302020204030204" pitchFamily="34" charset="0"/>
              </a:rPr>
              <a:t> </a:t>
            </a:r>
            <a:r>
              <a:rPr lang="fr-FR" sz="1400" b="0" noProof="0" dirty="0">
                <a:latin typeface="Calibri Light" panose="020F0302020204030204" pitchFamily="34" charset="0"/>
              </a:rPr>
              <a:t>et des disponibilités des ressources.</a:t>
            </a:r>
          </a:p>
        </p:txBody>
      </p:sp>
      <p:sp>
        <p:nvSpPr>
          <p:cNvPr id="12" name="Cross 11">
            <a:extLst>
              <a:ext uri="{FF2B5EF4-FFF2-40B4-BE49-F238E27FC236}">
                <a16:creationId xmlns:a16="http://schemas.microsoft.com/office/drawing/2014/main" id="{4CECF932-95A9-4D9E-EF64-7EE4E7A04629}"/>
              </a:ext>
            </a:extLst>
          </p:cNvPr>
          <p:cNvSpPr/>
          <p:nvPr/>
        </p:nvSpPr>
        <p:spPr bwMode="auto">
          <a:xfrm rot="2681927">
            <a:off x="4552993" y="3648074"/>
            <a:ext cx="792000" cy="790575"/>
          </a:xfrm>
          <a:prstGeom prst="plus">
            <a:avLst>
              <a:gd name="adj" fmla="val 42204"/>
            </a:avLst>
          </a:prstGeom>
          <a:solidFill>
            <a:schemeClr val="tx2"/>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3" name="TextBox 2">
            <a:extLst>
              <a:ext uri="{FF2B5EF4-FFF2-40B4-BE49-F238E27FC236}">
                <a16:creationId xmlns:a16="http://schemas.microsoft.com/office/drawing/2014/main" id="{81ECAEAE-881F-4542-D7E7-2B450E01D727}"/>
              </a:ext>
            </a:extLst>
          </p:cNvPr>
          <p:cNvSpPr txBox="1"/>
          <p:nvPr/>
        </p:nvSpPr>
        <p:spPr>
          <a:xfrm>
            <a:off x="461964" y="6207999"/>
            <a:ext cx="8963024" cy="286232"/>
          </a:xfrm>
          <a:prstGeom prst="rect">
            <a:avLst/>
          </a:prstGeom>
          <a:noFill/>
        </p:spPr>
        <p:txBody>
          <a:bodyPr wrap="square" rtlCol="0">
            <a:spAutoFit/>
          </a:bodyPr>
          <a:lstStyle/>
          <a:p>
            <a:pPr marL="0" indent="0">
              <a:buClr>
                <a:schemeClr val="tx2"/>
              </a:buClr>
              <a:buFont typeface="Arial" panose="020B0604020202020204" pitchFamily="34" charset="0"/>
              <a:buNone/>
            </a:pPr>
            <a:r>
              <a:rPr lang="fr-FR" b="0" noProof="0">
                <a:latin typeface="+mn-lt"/>
              </a:rPr>
              <a:t>*Les critères de faisabilité de chaque dimension sont détaillés en Annexe.</a:t>
            </a:r>
          </a:p>
        </p:txBody>
      </p:sp>
    </p:spTree>
    <p:extLst>
      <p:ext uri="{BB962C8B-B14F-4D97-AF65-F5344CB8AC3E}">
        <p14:creationId xmlns:p14="http://schemas.microsoft.com/office/powerpoint/2010/main" val="1722325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1462F-E743-AEF8-ACC0-FB9767419165}"/>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5FCB3A2-194E-13B6-ECF3-871F062C6EAB}"/>
              </a:ext>
            </a:extLst>
          </p:cNvPr>
          <p:cNvGraphicFramePr>
            <a:graphicFrameLocks noGrp="1"/>
          </p:cNvGraphicFramePr>
          <p:nvPr/>
        </p:nvGraphicFramePr>
        <p:xfrm>
          <a:off x="1334942" y="2111541"/>
          <a:ext cx="7200000" cy="3420000"/>
        </p:xfrm>
        <a:graphic>
          <a:graphicData uri="http://schemas.openxmlformats.org/drawingml/2006/table">
            <a:tbl>
              <a:tblPr firstRow="1" bandRow="1">
                <a:tableStyleId>{5940675A-B579-460E-94D1-54222C63F5DA}</a:tableStyleId>
              </a:tblPr>
              <a:tblGrid>
                <a:gridCol w="1440000">
                  <a:extLst>
                    <a:ext uri="{9D8B030D-6E8A-4147-A177-3AD203B41FA5}">
                      <a16:colId xmlns:a16="http://schemas.microsoft.com/office/drawing/2014/main" val="1774636586"/>
                    </a:ext>
                  </a:extLst>
                </a:gridCol>
                <a:gridCol w="1440000">
                  <a:extLst>
                    <a:ext uri="{9D8B030D-6E8A-4147-A177-3AD203B41FA5}">
                      <a16:colId xmlns:a16="http://schemas.microsoft.com/office/drawing/2014/main" val="1452628792"/>
                    </a:ext>
                  </a:extLst>
                </a:gridCol>
                <a:gridCol w="1440000">
                  <a:extLst>
                    <a:ext uri="{9D8B030D-6E8A-4147-A177-3AD203B41FA5}">
                      <a16:colId xmlns:a16="http://schemas.microsoft.com/office/drawing/2014/main" val="2274938898"/>
                    </a:ext>
                  </a:extLst>
                </a:gridCol>
                <a:gridCol w="1440000">
                  <a:extLst>
                    <a:ext uri="{9D8B030D-6E8A-4147-A177-3AD203B41FA5}">
                      <a16:colId xmlns:a16="http://schemas.microsoft.com/office/drawing/2014/main" val="774097843"/>
                    </a:ext>
                  </a:extLst>
                </a:gridCol>
                <a:gridCol w="1440000">
                  <a:extLst>
                    <a:ext uri="{9D8B030D-6E8A-4147-A177-3AD203B41FA5}">
                      <a16:colId xmlns:a16="http://schemas.microsoft.com/office/drawing/2014/main" val="340394663"/>
                    </a:ext>
                  </a:extLst>
                </a:gridCol>
              </a:tblGrid>
              <a:tr h="684000">
                <a:tc>
                  <a:txBody>
                    <a:bodyPr/>
                    <a:lstStyle/>
                    <a:p>
                      <a:endParaRPr lang="fr-B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fr-B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fr-B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fr-B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fr-B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1735149"/>
                  </a:ext>
                </a:extLst>
              </a:tr>
              <a:tr h="684000">
                <a:tc>
                  <a:txBody>
                    <a:bodyPr/>
                    <a:lstStyle/>
                    <a:p>
                      <a:endParaRPr lang="fr-B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fr-B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fr-B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fr-B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fr-B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2041201"/>
                  </a:ext>
                </a:extLst>
              </a:tr>
              <a:tr h="684000">
                <a:tc>
                  <a:txBody>
                    <a:bodyPr/>
                    <a:lstStyle/>
                    <a:p>
                      <a:endParaRPr lang="fr-B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fr-B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fr-B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fr-B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fr-B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087112"/>
                  </a:ext>
                </a:extLst>
              </a:tr>
              <a:tr h="684000">
                <a:tc>
                  <a:txBody>
                    <a:bodyPr/>
                    <a:lstStyle/>
                    <a:p>
                      <a:endParaRPr lang="fr-B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fr-B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fr-B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fr-B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fr-B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9375561"/>
                  </a:ext>
                </a:extLst>
              </a:tr>
              <a:tr h="684000">
                <a:tc>
                  <a:txBody>
                    <a:bodyPr/>
                    <a:lstStyle/>
                    <a:p>
                      <a:endParaRPr lang="fr-B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fr-B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fr-B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fr-BE"/>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fr-BE"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8226162"/>
                  </a:ext>
                </a:extLst>
              </a:tr>
            </a:tbl>
          </a:graphicData>
        </a:graphic>
      </p:graphicFrame>
      <p:sp>
        <p:nvSpPr>
          <p:cNvPr id="2" name="Título 1">
            <a:extLst>
              <a:ext uri="{FF2B5EF4-FFF2-40B4-BE49-F238E27FC236}">
                <a16:creationId xmlns:a16="http://schemas.microsoft.com/office/drawing/2014/main" id="{81D66E48-C5B1-6E4D-C47B-40952AEC1088}"/>
              </a:ext>
            </a:extLst>
          </p:cNvPr>
          <p:cNvSpPr>
            <a:spLocks noGrp="1"/>
          </p:cNvSpPr>
          <p:nvPr>
            <p:ph type="title"/>
          </p:nvPr>
        </p:nvSpPr>
        <p:spPr/>
        <p:txBody>
          <a:bodyPr/>
          <a:lstStyle/>
          <a:p>
            <a:r>
              <a:rPr lang="fr-FR" dirty="0"/>
              <a:t>La méthodologie de priorisation consiste en une matrice constituée de deux axes qui permettra de classer les actions en fonction de l’impact et de la faisabilité</a:t>
            </a:r>
          </a:p>
        </p:txBody>
      </p:sp>
      <p:sp>
        <p:nvSpPr>
          <p:cNvPr id="8" name="Rectangle 4">
            <a:extLst>
              <a:ext uri="{FF2B5EF4-FFF2-40B4-BE49-F238E27FC236}">
                <a16:creationId xmlns:a16="http://schemas.microsoft.com/office/drawing/2014/main" id="{D749DB60-A36F-AC93-E0AC-F29E1FCF7EC2}"/>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Priorisation</a:t>
            </a:r>
          </a:p>
        </p:txBody>
      </p:sp>
      <p:cxnSp>
        <p:nvCxnSpPr>
          <p:cNvPr id="33" name="Connecteur droit avec flèche 4">
            <a:extLst>
              <a:ext uri="{FF2B5EF4-FFF2-40B4-BE49-F238E27FC236}">
                <a16:creationId xmlns:a16="http://schemas.microsoft.com/office/drawing/2014/main" id="{FC51CBFC-B539-1148-D706-7383C66FEC3D}"/>
              </a:ext>
            </a:extLst>
          </p:cNvPr>
          <p:cNvCxnSpPr/>
          <p:nvPr/>
        </p:nvCxnSpPr>
        <p:spPr bwMode="auto">
          <a:xfrm flipV="1">
            <a:off x="1344410" y="1838739"/>
            <a:ext cx="0" cy="3864794"/>
          </a:xfrm>
          <a:prstGeom prst="straightConnector1">
            <a:avLst/>
          </a:prstGeom>
          <a:solidFill>
            <a:schemeClr val="bg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Connecteur droit avec flèche 5">
            <a:extLst>
              <a:ext uri="{FF2B5EF4-FFF2-40B4-BE49-F238E27FC236}">
                <a16:creationId xmlns:a16="http://schemas.microsoft.com/office/drawing/2014/main" id="{0C20B2A0-9970-E4F2-4CAF-9C6437587ABC}"/>
              </a:ext>
            </a:extLst>
          </p:cNvPr>
          <p:cNvCxnSpPr/>
          <p:nvPr/>
        </p:nvCxnSpPr>
        <p:spPr bwMode="auto">
          <a:xfrm>
            <a:off x="1139656" y="5523423"/>
            <a:ext cx="8064900" cy="0"/>
          </a:xfrm>
          <a:prstGeom prst="straightConnector1">
            <a:avLst/>
          </a:prstGeom>
          <a:solidFill>
            <a:schemeClr val="bg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Espace réservé du texte 2">
            <a:extLst>
              <a:ext uri="{FF2B5EF4-FFF2-40B4-BE49-F238E27FC236}">
                <a16:creationId xmlns:a16="http://schemas.microsoft.com/office/drawing/2014/main" id="{0538C74E-FFCB-CF11-2DCC-F8FBD75BC1B7}"/>
              </a:ext>
            </a:extLst>
          </p:cNvPr>
          <p:cNvSpPr txBox="1">
            <a:spLocks/>
          </p:cNvSpPr>
          <p:nvPr/>
        </p:nvSpPr>
        <p:spPr bwMode="auto">
          <a:xfrm>
            <a:off x="1538757" y="1880031"/>
            <a:ext cx="1768633" cy="243656"/>
          </a:xfrm>
          <a:prstGeom prst="rect">
            <a:avLst/>
          </a:prstGeom>
          <a:noFill/>
          <a:ln>
            <a:noFill/>
          </a:ln>
          <a:effec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b="1"/>
              <a:t>Faisabilité de l’action</a:t>
            </a:r>
            <a:endParaRPr lang="fr-BE" b="1"/>
          </a:p>
        </p:txBody>
      </p:sp>
      <p:sp>
        <p:nvSpPr>
          <p:cNvPr id="36" name="Espace réservé du texte 2">
            <a:extLst>
              <a:ext uri="{FF2B5EF4-FFF2-40B4-BE49-F238E27FC236}">
                <a16:creationId xmlns:a16="http://schemas.microsoft.com/office/drawing/2014/main" id="{1D8CA51F-9174-A99A-7CA0-83A310DBA10F}"/>
              </a:ext>
            </a:extLst>
          </p:cNvPr>
          <p:cNvSpPr txBox="1">
            <a:spLocks/>
          </p:cNvSpPr>
          <p:nvPr/>
        </p:nvSpPr>
        <p:spPr bwMode="auto">
          <a:xfrm>
            <a:off x="8064342" y="5172407"/>
            <a:ext cx="1768633" cy="243656"/>
          </a:xfrm>
          <a:prstGeom prst="rect">
            <a:avLst/>
          </a:prstGeom>
          <a:noFill/>
          <a:ln>
            <a:noFill/>
          </a:ln>
          <a:effec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fr-FR" b="1"/>
              <a:t>Impact sur le NTU</a:t>
            </a:r>
            <a:endParaRPr lang="fr-BE" b="1"/>
          </a:p>
        </p:txBody>
      </p:sp>
      <p:cxnSp>
        <p:nvCxnSpPr>
          <p:cNvPr id="37" name="Connecteur droit 8">
            <a:extLst>
              <a:ext uri="{FF2B5EF4-FFF2-40B4-BE49-F238E27FC236}">
                <a16:creationId xmlns:a16="http://schemas.microsoft.com/office/drawing/2014/main" id="{73ED9483-2888-8EBA-4B2F-6B2A0B1DEE47}"/>
              </a:ext>
            </a:extLst>
          </p:cNvPr>
          <p:cNvCxnSpPr/>
          <p:nvPr/>
        </p:nvCxnSpPr>
        <p:spPr bwMode="auto">
          <a:xfrm>
            <a:off x="1270520" y="4836924"/>
            <a:ext cx="73890" cy="0"/>
          </a:xfrm>
          <a:prstGeom prst="line">
            <a:avLst/>
          </a:prstGeom>
          <a:solidFill>
            <a:schemeClr val="bg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Connecteur droit 9">
            <a:extLst>
              <a:ext uri="{FF2B5EF4-FFF2-40B4-BE49-F238E27FC236}">
                <a16:creationId xmlns:a16="http://schemas.microsoft.com/office/drawing/2014/main" id="{CC6A2422-B5BF-708C-CD54-37C9FC5A9A34}"/>
              </a:ext>
            </a:extLst>
          </p:cNvPr>
          <p:cNvCxnSpPr/>
          <p:nvPr/>
        </p:nvCxnSpPr>
        <p:spPr bwMode="auto">
          <a:xfrm>
            <a:off x="1270520" y="2791766"/>
            <a:ext cx="73890" cy="0"/>
          </a:xfrm>
          <a:prstGeom prst="line">
            <a:avLst/>
          </a:prstGeom>
          <a:solidFill>
            <a:schemeClr val="bg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Espace réservé du texte 2">
            <a:extLst>
              <a:ext uri="{FF2B5EF4-FFF2-40B4-BE49-F238E27FC236}">
                <a16:creationId xmlns:a16="http://schemas.microsoft.com/office/drawing/2014/main" id="{626C458E-BD3C-C5F3-3046-C81314EAC5F1}"/>
              </a:ext>
            </a:extLst>
          </p:cNvPr>
          <p:cNvSpPr txBox="1">
            <a:spLocks/>
          </p:cNvSpPr>
          <p:nvPr/>
        </p:nvSpPr>
        <p:spPr bwMode="auto">
          <a:xfrm>
            <a:off x="299833" y="4693212"/>
            <a:ext cx="979053" cy="219997"/>
          </a:xfrm>
          <a:prstGeom prst="rect">
            <a:avLst/>
          </a:prstGeom>
          <a:noFill/>
          <a:ln>
            <a:noFill/>
          </a:ln>
          <a:effec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1100"/>
              <a:t>Faisabilité basse</a:t>
            </a:r>
            <a:endParaRPr lang="fr-BE" sz="1100"/>
          </a:p>
        </p:txBody>
      </p:sp>
      <p:sp>
        <p:nvSpPr>
          <p:cNvPr id="40" name="Espace réservé du texte 2">
            <a:extLst>
              <a:ext uri="{FF2B5EF4-FFF2-40B4-BE49-F238E27FC236}">
                <a16:creationId xmlns:a16="http://schemas.microsoft.com/office/drawing/2014/main" id="{876AFE61-267B-046B-DD8C-771AE91E8EEA}"/>
              </a:ext>
            </a:extLst>
          </p:cNvPr>
          <p:cNvSpPr txBox="1">
            <a:spLocks/>
          </p:cNvSpPr>
          <p:nvPr/>
        </p:nvSpPr>
        <p:spPr bwMode="auto">
          <a:xfrm>
            <a:off x="208251" y="2647862"/>
            <a:ext cx="979053" cy="219997"/>
          </a:xfrm>
          <a:prstGeom prst="rect">
            <a:avLst/>
          </a:prstGeom>
          <a:noFill/>
          <a:ln>
            <a:noFill/>
          </a:ln>
          <a:effec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fr-FR" sz="1100"/>
              <a:t>Faisabilité élevée</a:t>
            </a:r>
            <a:endParaRPr lang="fr-BE" sz="1100"/>
          </a:p>
        </p:txBody>
      </p:sp>
      <p:cxnSp>
        <p:nvCxnSpPr>
          <p:cNvPr id="41" name="Connecteur droit 12">
            <a:extLst>
              <a:ext uri="{FF2B5EF4-FFF2-40B4-BE49-F238E27FC236}">
                <a16:creationId xmlns:a16="http://schemas.microsoft.com/office/drawing/2014/main" id="{79A8D731-72C1-429A-62A4-DF09A7C79DB2}"/>
              </a:ext>
            </a:extLst>
          </p:cNvPr>
          <p:cNvCxnSpPr/>
          <p:nvPr/>
        </p:nvCxnSpPr>
        <p:spPr bwMode="auto">
          <a:xfrm>
            <a:off x="2770722" y="5523423"/>
            <a:ext cx="0" cy="69273"/>
          </a:xfrm>
          <a:prstGeom prst="line">
            <a:avLst/>
          </a:prstGeom>
          <a:solidFill>
            <a:schemeClr val="bg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Connecteur droit 13">
            <a:extLst>
              <a:ext uri="{FF2B5EF4-FFF2-40B4-BE49-F238E27FC236}">
                <a16:creationId xmlns:a16="http://schemas.microsoft.com/office/drawing/2014/main" id="{CFAC6AB6-B314-F165-D910-0FB22787454E}"/>
              </a:ext>
            </a:extLst>
          </p:cNvPr>
          <p:cNvCxnSpPr/>
          <p:nvPr/>
        </p:nvCxnSpPr>
        <p:spPr bwMode="auto">
          <a:xfrm>
            <a:off x="7088828" y="5530351"/>
            <a:ext cx="0" cy="69273"/>
          </a:xfrm>
          <a:prstGeom prst="line">
            <a:avLst/>
          </a:prstGeom>
          <a:solidFill>
            <a:schemeClr val="bg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Espace réservé du texte 2">
            <a:extLst>
              <a:ext uri="{FF2B5EF4-FFF2-40B4-BE49-F238E27FC236}">
                <a16:creationId xmlns:a16="http://schemas.microsoft.com/office/drawing/2014/main" id="{3C2CC9AB-36B8-9457-1FC1-1F9FB947DF94}"/>
              </a:ext>
            </a:extLst>
          </p:cNvPr>
          <p:cNvSpPr txBox="1">
            <a:spLocks/>
          </p:cNvSpPr>
          <p:nvPr/>
        </p:nvSpPr>
        <p:spPr bwMode="auto">
          <a:xfrm>
            <a:off x="2291352" y="5620811"/>
            <a:ext cx="979053" cy="219997"/>
          </a:xfrm>
          <a:prstGeom prst="rect">
            <a:avLst/>
          </a:prstGeom>
          <a:noFill/>
          <a:ln>
            <a:noFill/>
          </a:ln>
          <a:effec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fr-FR" sz="1100"/>
              <a:t>Impact faible</a:t>
            </a:r>
            <a:endParaRPr lang="fr-BE" sz="1100"/>
          </a:p>
        </p:txBody>
      </p:sp>
      <p:sp>
        <p:nvSpPr>
          <p:cNvPr id="45" name="Espace réservé du texte 2">
            <a:extLst>
              <a:ext uri="{FF2B5EF4-FFF2-40B4-BE49-F238E27FC236}">
                <a16:creationId xmlns:a16="http://schemas.microsoft.com/office/drawing/2014/main" id="{64FD1842-5EF9-1370-3F84-D95DD54CC649}"/>
              </a:ext>
            </a:extLst>
          </p:cNvPr>
          <p:cNvSpPr txBox="1">
            <a:spLocks/>
          </p:cNvSpPr>
          <p:nvPr/>
        </p:nvSpPr>
        <p:spPr bwMode="auto">
          <a:xfrm>
            <a:off x="6599300" y="5625633"/>
            <a:ext cx="979053" cy="219997"/>
          </a:xfrm>
          <a:prstGeom prst="rect">
            <a:avLst/>
          </a:prstGeom>
          <a:noFill/>
          <a:ln>
            <a:noFill/>
          </a:ln>
          <a:effec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fr-FR" sz="1100"/>
              <a:t>Impact élevé</a:t>
            </a:r>
            <a:endParaRPr lang="fr-BE" sz="1100"/>
          </a:p>
        </p:txBody>
      </p:sp>
      <p:sp>
        <p:nvSpPr>
          <p:cNvPr id="49" name="Rectangle 48">
            <a:extLst>
              <a:ext uri="{FF2B5EF4-FFF2-40B4-BE49-F238E27FC236}">
                <a16:creationId xmlns:a16="http://schemas.microsoft.com/office/drawing/2014/main" id="{9287D81F-260F-1C59-BE1D-841DABC04649}"/>
              </a:ext>
            </a:extLst>
          </p:cNvPr>
          <p:cNvSpPr/>
          <p:nvPr/>
        </p:nvSpPr>
        <p:spPr bwMode="auto">
          <a:xfrm>
            <a:off x="2770722" y="2789353"/>
            <a:ext cx="2138405" cy="961666"/>
          </a:xfrm>
          <a:prstGeom prst="rect">
            <a:avLst/>
          </a:prstGeom>
          <a:noFill/>
          <a:ln w="19050">
            <a:solidFill>
              <a:schemeClr val="tx2"/>
            </a:solidFill>
            <a:prstDash val="dash"/>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err="1">
              <a:latin typeface="Calibri Light" panose="020F0302020204030204" pitchFamily="34" charset="0"/>
            </a:endParaRPr>
          </a:p>
        </p:txBody>
      </p:sp>
      <p:sp>
        <p:nvSpPr>
          <p:cNvPr id="50" name="Rectangle 49">
            <a:extLst>
              <a:ext uri="{FF2B5EF4-FFF2-40B4-BE49-F238E27FC236}">
                <a16:creationId xmlns:a16="http://schemas.microsoft.com/office/drawing/2014/main" id="{097A1A76-9FC4-A846-4879-65D2B8DC9419}"/>
              </a:ext>
            </a:extLst>
          </p:cNvPr>
          <p:cNvSpPr/>
          <p:nvPr/>
        </p:nvSpPr>
        <p:spPr bwMode="auto">
          <a:xfrm>
            <a:off x="2780878" y="3812174"/>
            <a:ext cx="2128249" cy="1043167"/>
          </a:xfrm>
          <a:prstGeom prst="rect">
            <a:avLst/>
          </a:prstGeom>
          <a:noFill/>
          <a:ln w="19050">
            <a:solidFill>
              <a:schemeClr val="tx2"/>
            </a:solidFill>
            <a:prstDash val="dash"/>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err="1">
              <a:latin typeface="Calibri Light" panose="020F0302020204030204" pitchFamily="34" charset="0"/>
            </a:endParaRPr>
          </a:p>
        </p:txBody>
      </p:sp>
      <p:sp>
        <p:nvSpPr>
          <p:cNvPr id="51" name="Rectangle 50">
            <a:extLst>
              <a:ext uri="{FF2B5EF4-FFF2-40B4-BE49-F238E27FC236}">
                <a16:creationId xmlns:a16="http://schemas.microsoft.com/office/drawing/2014/main" id="{29E4EC18-E624-8312-3629-4DEB22297674}"/>
              </a:ext>
            </a:extLst>
          </p:cNvPr>
          <p:cNvSpPr/>
          <p:nvPr/>
        </p:nvSpPr>
        <p:spPr bwMode="auto">
          <a:xfrm>
            <a:off x="5006400" y="2779589"/>
            <a:ext cx="2091954" cy="982915"/>
          </a:xfrm>
          <a:prstGeom prst="rect">
            <a:avLst/>
          </a:prstGeom>
          <a:noFill/>
          <a:ln w="19050">
            <a:solidFill>
              <a:schemeClr val="tx2"/>
            </a:solidFill>
            <a:prstDash val="dash"/>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err="1">
              <a:latin typeface="Calibri Light" panose="020F0302020204030204" pitchFamily="34" charset="0"/>
            </a:endParaRPr>
          </a:p>
        </p:txBody>
      </p:sp>
      <p:sp>
        <p:nvSpPr>
          <p:cNvPr id="52" name="Rectangle 51">
            <a:extLst>
              <a:ext uri="{FF2B5EF4-FFF2-40B4-BE49-F238E27FC236}">
                <a16:creationId xmlns:a16="http://schemas.microsoft.com/office/drawing/2014/main" id="{89910156-1A72-BCC9-A919-9EB0189ABA1C}"/>
              </a:ext>
            </a:extLst>
          </p:cNvPr>
          <p:cNvSpPr/>
          <p:nvPr/>
        </p:nvSpPr>
        <p:spPr bwMode="auto">
          <a:xfrm>
            <a:off x="5008986" y="3822446"/>
            <a:ext cx="2091954" cy="1032894"/>
          </a:xfrm>
          <a:prstGeom prst="rect">
            <a:avLst/>
          </a:prstGeom>
          <a:noFill/>
          <a:ln w="19050">
            <a:solidFill>
              <a:schemeClr val="tx2"/>
            </a:solidFill>
            <a:prstDash val="dash"/>
          </a:ln>
          <a:effectLst/>
        </p:spPr>
        <p:txBody>
          <a:bodyPr rot="0" spcFirstLastPara="0" vertOverflow="overflow" horzOverflow="overflow" vert="horz" wrap="square" lIns="234000" tIns="226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err="1">
              <a:latin typeface="Calibri Light" panose="020F0302020204030204" pitchFamily="34" charset="0"/>
            </a:endParaRPr>
          </a:p>
        </p:txBody>
      </p:sp>
      <p:sp>
        <p:nvSpPr>
          <p:cNvPr id="53" name="TextBox 52">
            <a:extLst>
              <a:ext uri="{FF2B5EF4-FFF2-40B4-BE49-F238E27FC236}">
                <a16:creationId xmlns:a16="http://schemas.microsoft.com/office/drawing/2014/main" id="{0589FF19-C24C-623B-958E-FF708D6C36A8}"/>
              </a:ext>
            </a:extLst>
          </p:cNvPr>
          <p:cNvSpPr txBox="1"/>
          <p:nvPr/>
        </p:nvSpPr>
        <p:spPr>
          <a:xfrm>
            <a:off x="5405305" y="3958391"/>
            <a:ext cx="1378005" cy="757130"/>
          </a:xfrm>
          <a:prstGeom prst="rect">
            <a:avLst/>
          </a:prstGeom>
          <a:noFill/>
        </p:spPr>
        <p:txBody>
          <a:bodyPr wrap="none" rtlCol="0">
            <a:spAutoFit/>
          </a:bodyPr>
          <a:lstStyle/>
          <a:p>
            <a:pPr marL="0" indent="0" algn="ctr">
              <a:buClr>
                <a:schemeClr val="tx2"/>
              </a:buClr>
              <a:buFont typeface="Arial" panose="020B0604020202020204" pitchFamily="34" charset="0"/>
              <a:buNone/>
            </a:pPr>
            <a:r>
              <a:rPr lang="fr-BE" sz="1600">
                <a:latin typeface="+mn-lt"/>
              </a:rPr>
              <a:t>Amélioration </a:t>
            </a:r>
          </a:p>
          <a:p>
            <a:pPr marL="0" indent="0" algn="ctr">
              <a:buClr>
                <a:schemeClr val="tx2"/>
              </a:buClr>
              <a:buFont typeface="Arial" panose="020B0604020202020204" pitchFamily="34" charset="0"/>
              <a:buNone/>
            </a:pPr>
            <a:r>
              <a:rPr lang="fr-BE" sz="1600">
                <a:latin typeface="+mn-lt"/>
              </a:rPr>
              <a:t>impactante </a:t>
            </a:r>
            <a:br>
              <a:rPr lang="fr-BE" sz="1600">
                <a:latin typeface="+mn-lt"/>
              </a:rPr>
            </a:br>
            <a:r>
              <a:rPr lang="fr-BE" sz="1600">
                <a:latin typeface="+mn-lt"/>
              </a:rPr>
              <a:t>mais complexe</a:t>
            </a:r>
          </a:p>
        </p:txBody>
      </p:sp>
      <p:sp>
        <p:nvSpPr>
          <p:cNvPr id="54" name="TextBox 53">
            <a:extLst>
              <a:ext uri="{FF2B5EF4-FFF2-40B4-BE49-F238E27FC236}">
                <a16:creationId xmlns:a16="http://schemas.microsoft.com/office/drawing/2014/main" id="{211A210E-3E0A-1B68-0BB5-2DE4E15EB62D}"/>
              </a:ext>
            </a:extLst>
          </p:cNvPr>
          <p:cNvSpPr txBox="1"/>
          <p:nvPr/>
        </p:nvSpPr>
        <p:spPr>
          <a:xfrm>
            <a:off x="5405305" y="2949561"/>
            <a:ext cx="1275093" cy="757130"/>
          </a:xfrm>
          <a:prstGeom prst="rect">
            <a:avLst/>
          </a:prstGeom>
          <a:noFill/>
        </p:spPr>
        <p:txBody>
          <a:bodyPr wrap="none" rtlCol="0">
            <a:spAutoFit/>
          </a:bodyPr>
          <a:lstStyle/>
          <a:p>
            <a:pPr marL="0" indent="0" algn="ctr">
              <a:buClr>
                <a:schemeClr val="tx2"/>
              </a:buClr>
              <a:buFont typeface="Arial" panose="020B0604020202020204" pitchFamily="34" charset="0"/>
              <a:buNone/>
            </a:pPr>
            <a:r>
              <a:rPr lang="fr-BE" sz="1600">
                <a:latin typeface="+mn-lt"/>
              </a:rPr>
              <a:t>Amélioration </a:t>
            </a:r>
          </a:p>
          <a:p>
            <a:pPr marL="0" indent="0" algn="ctr">
              <a:buClr>
                <a:schemeClr val="tx2"/>
              </a:buClr>
              <a:buFont typeface="Arial" panose="020B0604020202020204" pitchFamily="34" charset="0"/>
              <a:buNone/>
            </a:pPr>
            <a:r>
              <a:rPr lang="fr-BE" sz="1600">
                <a:latin typeface="+mn-lt"/>
              </a:rPr>
              <a:t>impactante </a:t>
            </a:r>
            <a:br>
              <a:rPr lang="fr-BE" sz="1600">
                <a:latin typeface="+mn-lt"/>
              </a:rPr>
            </a:br>
            <a:r>
              <a:rPr lang="fr-BE" sz="1600">
                <a:latin typeface="+mn-lt"/>
              </a:rPr>
              <a:t>et faisable</a:t>
            </a:r>
          </a:p>
        </p:txBody>
      </p:sp>
      <p:sp>
        <p:nvSpPr>
          <p:cNvPr id="55" name="TextBox 54">
            <a:extLst>
              <a:ext uri="{FF2B5EF4-FFF2-40B4-BE49-F238E27FC236}">
                <a16:creationId xmlns:a16="http://schemas.microsoft.com/office/drawing/2014/main" id="{0CA8DD07-B89E-DF40-D015-E14C1BA1BA79}"/>
              </a:ext>
            </a:extLst>
          </p:cNvPr>
          <p:cNvSpPr txBox="1"/>
          <p:nvPr/>
        </p:nvSpPr>
        <p:spPr>
          <a:xfrm>
            <a:off x="2800103" y="4053688"/>
            <a:ext cx="2165080" cy="535531"/>
          </a:xfrm>
          <a:prstGeom prst="rect">
            <a:avLst/>
          </a:prstGeom>
          <a:noFill/>
        </p:spPr>
        <p:txBody>
          <a:bodyPr wrap="none" rtlCol="0">
            <a:spAutoFit/>
          </a:bodyPr>
          <a:lstStyle/>
          <a:p>
            <a:pPr marL="0" indent="0" algn="ctr">
              <a:buClr>
                <a:schemeClr val="tx2"/>
              </a:buClr>
              <a:buFont typeface="Arial" panose="020B0604020202020204" pitchFamily="34" charset="0"/>
              <a:buNone/>
            </a:pPr>
            <a:r>
              <a:rPr lang="fr-FR" sz="1600">
                <a:latin typeface="+mn-lt"/>
              </a:rPr>
              <a:t>Amélioration peu </a:t>
            </a:r>
            <a:br>
              <a:rPr lang="fr-FR" sz="1600">
                <a:latin typeface="+mn-lt"/>
              </a:rPr>
            </a:br>
            <a:r>
              <a:rPr lang="fr-FR" sz="1600">
                <a:latin typeface="+mn-lt"/>
              </a:rPr>
              <a:t>impactante et complexe </a:t>
            </a:r>
          </a:p>
        </p:txBody>
      </p:sp>
      <p:sp>
        <p:nvSpPr>
          <p:cNvPr id="56" name="TextBox 55">
            <a:extLst>
              <a:ext uri="{FF2B5EF4-FFF2-40B4-BE49-F238E27FC236}">
                <a16:creationId xmlns:a16="http://schemas.microsoft.com/office/drawing/2014/main" id="{CCB60B2B-DC49-3121-DCDF-631DB6554E3D}"/>
              </a:ext>
            </a:extLst>
          </p:cNvPr>
          <p:cNvSpPr txBox="1"/>
          <p:nvPr/>
        </p:nvSpPr>
        <p:spPr>
          <a:xfrm>
            <a:off x="2923850" y="2934287"/>
            <a:ext cx="1868810" cy="757130"/>
          </a:xfrm>
          <a:prstGeom prst="rect">
            <a:avLst/>
          </a:prstGeom>
          <a:noFill/>
        </p:spPr>
        <p:txBody>
          <a:bodyPr wrap="square" rtlCol="0">
            <a:spAutoFit/>
          </a:bodyPr>
          <a:lstStyle/>
          <a:p>
            <a:pPr marL="0" indent="0" algn="ctr">
              <a:buClr>
                <a:schemeClr val="tx2"/>
              </a:buClr>
              <a:buFont typeface="Arial" panose="020B0604020202020204" pitchFamily="34" charset="0"/>
              <a:buNone/>
            </a:pPr>
            <a:r>
              <a:rPr lang="fr-FR" sz="1600">
                <a:latin typeface="+mn-lt"/>
              </a:rPr>
              <a:t>Amélioration moins </a:t>
            </a:r>
            <a:br>
              <a:rPr lang="fr-FR" sz="1600">
                <a:latin typeface="+mn-lt"/>
              </a:rPr>
            </a:br>
            <a:r>
              <a:rPr lang="fr-FR" sz="1600">
                <a:latin typeface="+mn-lt"/>
              </a:rPr>
              <a:t>impactante mais faisable</a:t>
            </a:r>
          </a:p>
        </p:txBody>
      </p:sp>
    </p:spTree>
    <p:extLst>
      <p:ext uri="{BB962C8B-B14F-4D97-AF65-F5344CB8AC3E}">
        <p14:creationId xmlns:p14="http://schemas.microsoft.com/office/powerpoint/2010/main" val="640142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EE514-C041-17B7-FEEA-C626D7C9E6CC}"/>
            </a:ext>
          </a:extLst>
        </p:cNvPr>
        <p:cNvGrpSpPr/>
        <p:nvPr/>
      </p:nvGrpSpPr>
      <p:grpSpPr>
        <a:xfrm>
          <a:off x="0" y="0"/>
          <a:ext cx="0" cy="0"/>
          <a:chOff x="0" y="0"/>
          <a:chExt cx="0" cy="0"/>
        </a:xfrm>
      </p:grpSpPr>
      <p:graphicFrame>
        <p:nvGraphicFramePr>
          <p:cNvPr id="38" name="Chart 37">
            <a:extLst>
              <a:ext uri="{FF2B5EF4-FFF2-40B4-BE49-F238E27FC236}">
                <a16:creationId xmlns:a16="http://schemas.microsoft.com/office/drawing/2014/main" id="{F89FD90B-DE43-7F0B-7750-0B01E5F806C1}"/>
              </a:ext>
            </a:extLst>
          </p:cNvPr>
          <p:cNvGraphicFramePr>
            <a:graphicFrameLocks/>
          </p:cNvGraphicFramePr>
          <p:nvPr>
            <p:extLst>
              <p:ext uri="{D42A27DB-BD31-4B8C-83A1-F6EECF244321}">
                <p14:modId xmlns:p14="http://schemas.microsoft.com/office/powerpoint/2010/main" val="3685670771"/>
              </p:ext>
            </p:extLst>
          </p:nvPr>
        </p:nvGraphicFramePr>
        <p:xfrm>
          <a:off x="1023202" y="1244135"/>
          <a:ext cx="7772480" cy="5196420"/>
        </p:xfrm>
        <a:graphic>
          <a:graphicData uri="http://schemas.openxmlformats.org/drawingml/2006/chart">
            <c:chart xmlns:c="http://schemas.openxmlformats.org/drawingml/2006/chart" xmlns:r="http://schemas.openxmlformats.org/officeDocument/2006/relationships" r:id="rId2"/>
          </a:graphicData>
        </a:graphic>
      </p:graphicFrame>
      <p:sp>
        <p:nvSpPr>
          <p:cNvPr id="2" name="Título 1">
            <a:extLst>
              <a:ext uri="{FF2B5EF4-FFF2-40B4-BE49-F238E27FC236}">
                <a16:creationId xmlns:a16="http://schemas.microsoft.com/office/drawing/2014/main" id="{BE5CD2D1-50C4-0100-409E-BD50B4C7C533}"/>
              </a:ext>
            </a:extLst>
          </p:cNvPr>
          <p:cNvSpPr>
            <a:spLocks noGrp="1"/>
          </p:cNvSpPr>
          <p:nvPr>
            <p:ph type="title"/>
          </p:nvPr>
        </p:nvSpPr>
        <p:spPr/>
        <p:txBody>
          <a:bodyPr/>
          <a:lstStyle/>
          <a:p>
            <a:r>
              <a:rPr lang="fr-FR"/>
              <a:t>Le résultat des 2 analyses combinées permet de placer les actions sur le graphique afin d’avoir une représentation de la priorisation…</a:t>
            </a:r>
          </a:p>
        </p:txBody>
      </p:sp>
      <p:sp>
        <p:nvSpPr>
          <p:cNvPr id="17" name="Rectangle 4">
            <a:extLst>
              <a:ext uri="{FF2B5EF4-FFF2-40B4-BE49-F238E27FC236}">
                <a16:creationId xmlns:a16="http://schemas.microsoft.com/office/drawing/2014/main" id="{466A6433-0E61-E94F-5169-9AA532B5A846}"/>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Priorisation</a:t>
            </a:r>
          </a:p>
        </p:txBody>
      </p:sp>
      <p:sp>
        <p:nvSpPr>
          <p:cNvPr id="25" name="Rectangle 24">
            <a:extLst>
              <a:ext uri="{FF2B5EF4-FFF2-40B4-BE49-F238E27FC236}">
                <a16:creationId xmlns:a16="http://schemas.microsoft.com/office/drawing/2014/main" id="{63B10544-035D-B0E6-3092-A83000598EC1}"/>
              </a:ext>
            </a:extLst>
          </p:cNvPr>
          <p:cNvSpPr/>
          <p:nvPr/>
        </p:nvSpPr>
        <p:spPr bwMode="auto">
          <a:xfrm>
            <a:off x="1284183" y="6201672"/>
            <a:ext cx="277848" cy="216000"/>
          </a:xfrm>
          <a:prstGeom prst="rect">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err="1">
              <a:latin typeface="Calibri Light" panose="020F0302020204030204" pitchFamily="34" charset="0"/>
            </a:endParaRPr>
          </a:p>
        </p:txBody>
      </p:sp>
      <p:sp>
        <p:nvSpPr>
          <p:cNvPr id="28" name="Rectangle 27">
            <a:extLst>
              <a:ext uri="{FF2B5EF4-FFF2-40B4-BE49-F238E27FC236}">
                <a16:creationId xmlns:a16="http://schemas.microsoft.com/office/drawing/2014/main" id="{6E28F932-A493-259D-90A8-9EB4AD854534}"/>
              </a:ext>
            </a:extLst>
          </p:cNvPr>
          <p:cNvSpPr/>
          <p:nvPr/>
        </p:nvSpPr>
        <p:spPr bwMode="auto">
          <a:xfrm>
            <a:off x="1036101" y="6068996"/>
            <a:ext cx="277848" cy="216000"/>
          </a:xfrm>
          <a:prstGeom prst="rect">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err="1">
              <a:latin typeface="Calibri Light" panose="020F0302020204030204" pitchFamily="34" charset="0"/>
            </a:endParaRPr>
          </a:p>
        </p:txBody>
      </p:sp>
      <p:sp>
        <p:nvSpPr>
          <p:cNvPr id="29" name="Rectangle 28">
            <a:extLst>
              <a:ext uri="{FF2B5EF4-FFF2-40B4-BE49-F238E27FC236}">
                <a16:creationId xmlns:a16="http://schemas.microsoft.com/office/drawing/2014/main" id="{0CBD0CF2-1D18-944D-08BC-0D900BDD2E7A}"/>
              </a:ext>
            </a:extLst>
          </p:cNvPr>
          <p:cNvSpPr/>
          <p:nvPr/>
        </p:nvSpPr>
        <p:spPr bwMode="auto">
          <a:xfrm>
            <a:off x="1090439" y="1265509"/>
            <a:ext cx="277848" cy="216000"/>
          </a:xfrm>
          <a:prstGeom prst="rect">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err="1">
              <a:latin typeface="Calibri Light" panose="020F0302020204030204" pitchFamily="34" charset="0"/>
            </a:endParaRPr>
          </a:p>
        </p:txBody>
      </p:sp>
      <p:sp>
        <p:nvSpPr>
          <p:cNvPr id="30" name="Rectangle 29">
            <a:extLst>
              <a:ext uri="{FF2B5EF4-FFF2-40B4-BE49-F238E27FC236}">
                <a16:creationId xmlns:a16="http://schemas.microsoft.com/office/drawing/2014/main" id="{44C9F165-AC29-D95D-6162-875929418C21}"/>
              </a:ext>
            </a:extLst>
          </p:cNvPr>
          <p:cNvSpPr/>
          <p:nvPr/>
        </p:nvSpPr>
        <p:spPr bwMode="auto">
          <a:xfrm>
            <a:off x="8377149" y="6200689"/>
            <a:ext cx="277848" cy="216000"/>
          </a:xfrm>
          <a:prstGeom prst="rect">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err="1">
              <a:latin typeface="Calibri Light" panose="020F0302020204030204" pitchFamily="34" charset="0"/>
            </a:endParaRPr>
          </a:p>
        </p:txBody>
      </p:sp>
      <p:sp>
        <p:nvSpPr>
          <p:cNvPr id="31" name="TextBox 30">
            <a:extLst>
              <a:ext uri="{FF2B5EF4-FFF2-40B4-BE49-F238E27FC236}">
                <a16:creationId xmlns:a16="http://schemas.microsoft.com/office/drawing/2014/main" id="{872E29DC-85F8-17D8-1DF0-0D631C073478}"/>
              </a:ext>
            </a:extLst>
          </p:cNvPr>
          <p:cNvSpPr txBox="1"/>
          <p:nvPr/>
        </p:nvSpPr>
        <p:spPr>
          <a:xfrm rot="16200000">
            <a:off x="312633" y="1673859"/>
            <a:ext cx="1104341" cy="341632"/>
          </a:xfrm>
          <a:prstGeom prst="rect">
            <a:avLst/>
          </a:prstGeom>
          <a:noFill/>
        </p:spPr>
        <p:txBody>
          <a:bodyPr wrap="square" rtlCol="0">
            <a:spAutoFit/>
          </a:bodyPr>
          <a:lstStyle/>
          <a:p>
            <a:pPr marL="0" indent="0">
              <a:buClr>
                <a:schemeClr val="tx2"/>
              </a:buClr>
              <a:buFont typeface="Arial" panose="020B0604020202020204" pitchFamily="34" charset="0"/>
              <a:buNone/>
            </a:pPr>
            <a:r>
              <a:rPr lang="fr-BE" sz="1800" b="0" dirty="0">
                <a:latin typeface="+mn-lt"/>
              </a:rPr>
              <a:t>Faisabilité</a:t>
            </a:r>
          </a:p>
        </p:txBody>
      </p:sp>
      <p:sp>
        <p:nvSpPr>
          <p:cNvPr id="32" name="Rectangle 31">
            <a:extLst>
              <a:ext uri="{FF2B5EF4-FFF2-40B4-BE49-F238E27FC236}">
                <a16:creationId xmlns:a16="http://schemas.microsoft.com/office/drawing/2014/main" id="{249BC4E2-D6AF-3B00-9EE8-B7DE4E31EBA6}"/>
              </a:ext>
            </a:extLst>
          </p:cNvPr>
          <p:cNvSpPr/>
          <p:nvPr/>
        </p:nvSpPr>
        <p:spPr bwMode="auto">
          <a:xfrm>
            <a:off x="3048183" y="6200689"/>
            <a:ext cx="277848" cy="216000"/>
          </a:xfrm>
          <a:prstGeom prst="rect">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err="1">
              <a:latin typeface="Calibri Light" panose="020F0302020204030204" pitchFamily="34" charset="0"/>
            </a:endParaRPr>
          </a:p>
        </p:txBody>
      </p:sp>
      <p:sp>
        <p:nvSpPr>
          <p:cNvPr id="33" name="Rectangle 32">
            <a:extLst>
              <a:ext uri="{FF2B5EF4-FFF2-40B4-BE49-F238E27FC236}">
                <a16:creationId xmlns:a16="http://schemas.microsoft.com/office/drawing/2014/main" id="{22CC55CD-A38B-EA8D-6B3A-219B51E80445}"/>
              </a:ext>
            </a:extLst>
          </p:cNvPr>
          <p:cNvSpPr/>
          <p:nvPr/>
        </p:nvSpPr>
        <p:spPr bwMode="auto">
          <a:xfrm>
            <a:off x="4814076" y="6192077"/>
            <a:ext cx="277848" cy="216000"/>
          </a:xfrm>
          <a:prstGeom prst="rect">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err="1">
              <a:latin typeface="Calibri Light" panose="020F0302020204030204" pitchFamily="34" charset="0"/>
            </a:endParaRPr>
          </a:p>
        </p:txBody>
      </p:sp>
      <p:sp>
        <p:nvSpPr>
          <p:cNvPr id="34" name="Rectangle 33">
            <a:extLst>
              <a:ext uri="{FF2B5EF4-FFF2-40B4-BE49-F238E27FC236}">
                <a16:creationId xmlns:a16="http://schemas.microsoft.com/office/drawing/2014/main" id="{E88E1C77-2B9E-A6C8-E9D9-1459674FBD32}"/>
              </a:ext>
            </a:extLst>
          </p:cNvPr>
          <p:cNvSpPr/>
          <p:nvPr/>
        </p:nvSpPr>
        <p:spPr bwMode="auto">
          <a:xfrm>
            <a:off x="6620137" y="6200689"/>
            <a:ext cx="277848" cy="216000"/>
          </a:xfrm>
          <a:prstGeom prst="rect">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err="1">
              <a:latin typeface="Calibri Light" panose="020F0302020204030204" pitchFamily="34" charset="0"/>
            </a:endParaRPr>
          </a:p>
        </p:txBody>
      </p:sp>
      <p:sp>
        <p:nvSpPr>
          <p:cNvPr id="35" name="Rectangle 34">
            <a:extLst>
              <a:ext uri="{FF2B5EF4-FFF2-40B4-BE49-F238E27FC236}">
                <a16:creationId xmlns:a16="http://schemas.microsoft.com/office/drawing/2014/main" id="{F024920E-DFA4-745B-D390-DB22B66803F7}"/>
              </a:ext>
            </a:extLst>
          </p:cNvPr>
          <p:cNvSpPr/>
          <p:nvPr/>
        </p:nvSpPr>
        <p:spPr bwMode="auto">
          <a:xfrm>
            <a:off x="1085711" y="4844336"/>
            <a:ext cx="277848" cy="216000"/>
          </a:xfrm>
          <a:prstGeom prst="rect">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err="1">
              <a:latin typeface="Calibri Light" panose="020F0302020204030204" pitchFamily="34" charset="0"/>
            </a:endParaRPr>
          </a:p>
        </p:txBody>
      </p:sp>
      <p:sp>
        <p:nvSpPr>
          <p:cNvPr id="36" name="Rectangle 35">
            <a:extLst>
              <a:ext uri="{FF2B5EF4-FFF2-40B4-BE49-F238E27FC236}">
                <a16:creationId xmlns:a16="http://schemas.microsoft.com/office/drawing/2014/main" id="{E817F1BD-08CF-D1FB-D4E0-85DEBB2C1AD2}"/>
              </a:ext>
            </a:extLst>
          </p:cNvPr>
          <p:cNvSpPr/>
          <p:nvPr/>
        </p:nvSpPr>
        <p:spPr bwMode="auto">
          <a:xfrm>
            <a:off x="1085711" y="3700341"/>
            <a:ext cx="277848" cy="216000"/>
          </a:xfrm>
          <a:prstGeom prst="rect">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err="1">
              <a:latin typeface="Calibri Light" panose="020F0302020204030204" pitchFamily="34" charset="0"/>
            </a:endParaRPr>
          </a:p>
        </p:txBody>
      </p:sp>
      <p:sp>
        <p:nvSpPr>
          <p:cNvPr id="37" name="Rectangle 36">
            <a:extLst>
              <a:ext uri="{FF2B5EF4-FFF2-40B4-BE49-F238E27FC236}">
                <a16:creationId xmlns:a16="http://schemas.microsoft.com/office/drawing/2014/main" id="{34C4A9A7-F6D3-98F0-C2B0-BF7F0ECE0786}"/>
              </a:ext>
            </a:extLst>
          </p:cNvPr>
          <p:cNvSpPr/>
          <p:nvPr/>
        </p:nvSpPr>
        <p:spPr bwMode="auto">
          <a:xfrm>
            <a:off x="1085711" y="2456323"/>
            <a:ext cx="277848" cy="216000"/>
          </a:xfrm>
          <a:prstGeom prst="rect">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err="1">
              <a:latin typeface="Calibri Light" panose="020F0302020204030204" pitchFamily="34" charset="0"/>
            </a:endParaRPr>
          </a:p>
        </p:txBody>
      </p:sp>
      <p:sp>
        <p:nvSpPr>
          <p:cNvPr id="39" name="Rectangle 38">
            <a:extLst>
              <a:ext uri="{FF2B5EF4-FFF2-40B4-BE49-F238E27FC236}">
                <a16:creationId xmlns:a16="http://schemas.microsoft.com/office/drawing/2014/main" id="{1AEC3EEF-EAAD-E0F6-B174-AB0BCD588B49}"/>
              </a:ext>
            </a:extLst>
          </p:cNvPr>
          <p:cNvSpPr/>
          <p:nvPr/>
        </p:nvSpPr>
        <p:spPr bwMode="auto">
          <a:xfrm>
            <a:off x="1061136" y="1265509"/>
            <a:ext cx="277848" cy="216000"/>
          </a:xfrm>
          <a:prstGeom prst="rect">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40" name="Rectangle 39">
            <a:extLst>
              <a:ext uri="{FF2B5EF4-FFF2-40B4-BE49-F238E27FC236}">
                <a16:creationId xmlns:a16="http://schemas.microsoft.com/office/drawing/2014/main" id="{F81EC161-89EA-1E74-DB28-377929AA231E}"/>
              </a:ext>
            </a:extLst>
          </p:cNvPr>
          <p:cNvSpPr/>
          <p:nvPr/>
        </p:nvSpPr>
        <p:spPr bwMode="auto">
          <a:xfrm>
            <a:off x="1085711" y="2463345"/>
            <a:ext cx="277848" cy="216000"/>
          </a:xfrm>
          <a:prstGeom prst="rect">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41" name="Rectangle 40">
            <a:extLst>
              <a:ext uri="{FF2B5EF4-FFF2-40B4-BE49-F238E27FC236}">
                <a16:creationId xmlns:a16="http://schemas.microsoft.com/office/drawing/2014/main" id="{35D46EF1-95C1-4A3A-B41E-4843049D133D}"/>
              </a:ext>
            </a:extLst>
          </p:cNvPr>
          <p:cNvSpPr/>
          <p:nvPr/>
        </p:nvSpPr>
        <p:spPr bwMode="auto">
          <a:xfrm>
            <a:off x="1100363" y="3643559"/>
            <a:ext cx="277848" cy="216000"/>
          </a:xfrm>
          <a:prstGeom prst="rect">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42" name="Rectangle 41">
            <a:extLst>
              <a:ext uri="{FF2B5EF4-FFF2-40B4-BE49-F238E27FC236}">
                <a16:creationId xmlns:a16="http://schemas.microsoft.com/office/drawing/2014/main" id="{513D11BC-5C7F-4F98-A2C2-F46A873E1333}"/>
              </a:ext>
            </a:extLst>
          </p:cNvPr>
          <p:cNvSpPr/>
          <p:nvPr/>
        </p:nvSpPr>
        <p:spPr bwMode="auto">
          <a:xfrm>
            <a:off x="1061136" y="4906436"/>
            <a:ext cx="277848" cy="216000"/>
          </a:xfrm>
          <a:prstGeom prst="rect">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43" name="Rectangle 42">
            <a:extLst>
              <a:ext uri="{FF2B5EF4-FFF2-40B4-BE49-F238E27FC236}">
                <a16:creationId xmlns:a16="http://schemas.microsoft.com/office/drawing/2014/main" id="{64B19F5B-84C5-0709-7A42-AB1820C55D01}"/>
              </a:ext>
            </a:extLst>
          </p:cNvPr>
          <p:cNvSpPr/>
          <p:nvPr/>
        </p:nvSpPr>
        <p:spPr bwMode="auto">
          <a:xfrm>
            <a:off x="1023202" y="6099105"/>
            <a:ext cx="277848" cy="216000"/>
          </a:xfrm>
          <a:prstGeom prst="rect">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44" name="Rectangle 43">
            <a:extLst>
              <a:ext uri="{FF2B5EF4-FFF2-40B4-BE49-F238E27FC236}">
                <a16:creationId xmlns:a16="http://schemas.microsoft.com/office/drawing/2014/main" id="{CCAA8FD1-F23D-8A6E-63FB-91333128E0A4}"/>
              </a:ext>
            </a:extLst>
          </p:cNvPr>
          <p:cNvSpPr/>
          <p:nvPr/>
        </p:nvSpPr>
        <p:spPr bwMode="auto">
          <a:xfrm>
            <a:off x="1271284" y="6249231"/>
            <a:ext cx="277848" cy="216000"/>
          </a:xfrm>
          <a:prstGeom prst="rect">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45" name="Rectangle 44">
            <a:extLst>
              <a:ext uri="{FF2B5EF4-FFF2-40B4-BE49-F238E27FC236}">
                <a16:creationId xmlns:a16="http://schemas.microsoft.com/office/drawing/2014/main" id="{91C8F570-10E5-6999-EBC8-9E19F73178E3}"/>
              </a:ext>
            </a:extLst>
          </p:cNvPr>
          <p:cNvSpPr/>
          <p:nvPr/>
        </p:nvSpPr>
        <p:spPr bwMode="auto">
          <a:xfrm>
            <a:off x="3073874" y="6239812"/>
            <a:ext cx="277848" cy="216000"/>
          </a:xfrm>
          <a:prstGeom prst="rect">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46" name="Rectangle 45">
            <a:extLst>
              <a:ext uri="{FF2B5EF4-FFF2-40B4-BE49-F238E27FC236}">
                <a16:creationId xmlns:a16="http://schemas.microsoft.com/office/drawing/2014/main" id="{95457D67-DD00-13EC-BF82-36A33DCE9EFE}"/>
              </a:ext>
            </a:extLst>
          </p:cNvPr>
          <p:cNvSpPr/>
          <p:nvPr/>
        </p:nvSpPr>
        <p:spPr bwMode="auto">
          <a:xfrm>
            <a:off x="4841486" y="6224555"/>
            <a:ext cx="277848" cy="216000"/>
          </a:xfrm>
          <a:prstGeom prst="rect">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47" name="Rectangle 46">
            <a:extLst>
              <a:ext uri="{FF2B5EF4-FFF2-40B4-BE49-F238E27FC236}">
                <a16:creationId xmlns:a16="http://schemas.microsoft.com/office/drawing/2014/main" id="{23FB6068-A982-44B9-C361-848E7D5DD3CF}"/>
              </a:ext>
            </a:extLst>
          </p:cNvPr>
          <p:cNvSpPr/>
          <p:nvPr/>
        </p:nvSpPr>
        <p:spPr bwMode="auto">
          <a:xfrm>
            <a:off x="6620137" y="6224555"/>
            <a:ext cx="277848" cy="216000"/>
          </a:xfrm>
          <a:prstGeom prst="rect">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48" name="Rectangle 47">
            <a:extLst>
              <a:ext uri="{FF2B5EF4-FFF2-40B4-BE49-F238E27FC236}">
                <a16:creationId xmlns:a16="http://schemas.microsoft.com/office/drawing/2014/main" id="{0392473A-56A9-4B76-BB66-DA40CF5EBAF4}"/>
              </a:ext>
            </a:extLst>
          </p:cNvPr>
          <p:cNvSpPr/>
          <p:nvPr/>
        </p:nvSpPr>
        <p:spPr bwMode="auto">
          <a:xfrm>
            <a:off x="1104207" y="1417909"/>
            <a:ext cx="277848" cy="216000"/>
          </a:xfrm>
          <a:prstGeom prst="rect">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49" name="Rectangle 48">
            <a:extLst>
              <a:ext uri="{FF2B5EF4-FFF2-40B4-BE49-F238E27FC236}">
                <a16:creationId xmlns:a16="http://schemas.microsoft.com/office/drawing/2014/main" id="{CC98EF72-F668-4484-A60A-652D612C81D8}"/>
              </a:ext>
            </a:extLst>
          </p:cNvPr>
          <p:cNvSpPr/>
          <p:nvPr/>
        </p:nvSpPr>
        <p:spPr bwMode="auto">
          <a:xfrm>
            <a:off x="8471878" y="6207105"/>
            <a:ext cx="277848" cy="216000"/>
          </a:xfrm>
          <a:prstGeom prst="rect">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nl-BE" sz="1400" noProof="0" dirty="0">
              <a:latin typeface="Calibri Light" panose="020F0302020204030204" pitchFamily="34" charset="0"/>
            </a:endParaRPr>
          </a:p>
        </p:txBody>
      </p:sp>
      <p:sp>
        <p:nvSpPr>
          <p:cNvPr id="50" name="TextBox 49">
            <a:extLst>
              <a:ext uri="{FF2B5EF4-FFF2-40B4-BE49-F238E27FC236}">
                <a16:creationId xmlns:a16="http://schemas.microsoft.com/office/drawing/2014/main" id="{D2573777-0870-A297-FCEA-AAE4A25C70B5}"/>
              </a:ext>
            </a:extLst>
          </p:cNvPr>
          <p:cNvSpPr txBox="1"/>
          <p:nvPr/>
        </p:nvSpPr>
        <p:spPr>
          <a:xfrm>
            <a:off x="8235279" y="6176996"/>
            <a:ext cx="1104341" cy="341632"/>
          </a:xfrm>
          <a:prstGeom prst="rect">
            <a:avLst/>
          </a:prstGeom>
          <a:noFill/>
        </p:spPr>
        <p:txBody>
          <a:bodyPr wrap="square" rtlCol="0">
            <a:spAutoFit/>
          </a:bodyPr>
          <a:lstStyle/>
          <a:p>
            <a:pPr marL="0" indent="0">
              <a:buClr>
                <a:schemeClr val="tx2"/>
              </a:buClr>
              <a:buFont typeface="Arial" panose="020B0604020202020204" pitchFamily="34" charset="0"/>
              <a:buNone/>
            </a:pPr>
            <a:r>
              <a:rPr lang="fr-BE" sz="1800" b="0">
                <a:latin typeface="+mn-lt"/>
              </a:rPr>
              <a:t>Impact</a:t>
            </a:r>
          </a:p>
        </p:txBody>
      </p:sp>
      <p:sp>
        <p:nvSpPr>
          <p:cNvPr id="51" name="TextBox 50">
            <a:extLst>
              <a:ext uri="{FF2B5EF4-FFF2-40B4-BE49-F238E27FC236}">
                <a16:creationId xmlns:a16="http://schemas.microsoft.com/office/drawing/2014/main" id="{60A78D74-B45A-4D98-855E-B041D8382B26}"/>
              </a:ext>
            </a:extLst>
          </p:cNvPr>
          <p:cNvSpPr txBox="1"/>
          <p:nvPr/>
        </p:nvSpPr>
        <p:spPr>
          <a:xfrm>
            <a:off x="7052693" y="1463310"/>
            <a:ext cx="1430200" cy="424732"/>
          </a:xfrm>
          <a:prstGeom prst="rect">
            <a:avLst/>
          </a:prstGeom>
          <a:noFill/>
        </p:spPr>
        <p:txBody>
          <a:bodyPr wrap="none" rtlCol="0">
            <a:spAutoFit/>
          </a:bodyPr>
          <a:lstStyle/>
          <a:p>
            <a:pPr marL="0" indent="0">
              <a:buClr>
                <a:schemeClr val="tx2"/>
              </a:buClr>
              <a:buFont typeface="Arial" panose="020B0604020202020204" pitchFamily="34" charset="0"/>
              <a:buNone/>
            </a:pPr>
            <a:r>
              <a:rPr lang="fr-BE" sz="2400" dirty="0">
                <a:latin typeface="+mn-lt"/>
              </a:rPr>
              <a:t>15 actions</a:t>
            </a:r>
          </a:p>
        </p:txBody>
      </p:sp>
      <p:sp>
        <p:nvSpPr>
          <p:cNvPr id="52" name="TextBox 51">
            <a:extLst>
              <a:ext uri="{FF2B5EF4-FFF2-40B4-BE49-F238E27FC236}">
                <a16:creationId xmlns:a16="http://schemas.microsoft.com/office/drawing/2014/main" id="{1D388FC7-BAB0-DC3F-2D81-0B5DFE3937DD}"/>
              </a:ext>
            </a:extLst>
          </p:cNvPr>
          <p:cNvSpPr txBox="1"/>
          <p:nvPr/>
        </p:nvSpPr>
        <p:spPr>
          <a:xfrm>
            <a:off x="7003962" y="5595594"/>
            <a:ext cx="1430200" cy="424732"/>
          </a:xfrm>
          <a:prstGeom prst="rect">
            <a:avLst/>
          </a:prstGeom>
          <a:noFill/>
        </p:spPr>
        <p:txBody>
          <a:bodyPr wrap="none" rtlCol="0">
            <a:spAutoFit/>
          </a:bodyPr>
          <a:lstStyle/>
          <a:p>
            <a:pPr marL="0" indent="0">
              <a:buClr>
                <a:schemeClr val="tx2"/>
              </a:buClr>
              <a:buFont typeface="Arial" panose="020B0604020202020204" pitchFamily="34" charset="0"/>
              <a:buNone/>
            </a:pPr>
            <a:r>
              <a:rPr lang="fr-BE" sz="2400" dirty="0">
                <a:latin typeface="+mn-lt"/>
              </a:rPr>
              <a:t>10 actions</a:t>
            </a:r>
          </a:p>
        </p:txBody>
      </p:sp>
      <p:sp>
        <p:nvSpPr>
          <p:cNvPr id="53" name="TextBox 52">
            <a:extLst>
              <a:ext uri="{FF2B5EF4-FFF2-40B4-BE49-F238E27FC236}">
                <a16:creationId xmlns:a16="http://schemas.microsoft.com/office/drawing/2014/main" id="{CA82F80C-259E-3172-0BD6-FCE982A60684}"/>
              </a:ext>
            </a:extLst>
          </p:cNvPr>
          <p:cNvSpPr txBox="1"/>
          <p:nvPr/>
        </p:nvSpPr>
        <p:spPr>
          <a:xfrm>
            <a:off x="2049720" y="2031591"/>
            <a:ext cx="1276311" cy="424732"/>
          </a:xfrm>
          <a:prstGeom prst="rect">
            <a:avLst/>
          </a:prstGeom>
          <a:noFill/>
        </p:spPr>
        <p:txBody>
          <a:bodyPr wrap="none" rtlCol="0">
            <a:spAutoFit/>
          </a:bodyPr>
          <a:lstStyle/>
          <a:p>
            <a:pPr marL="0" indent="0">
              <a:buClr>
                <a:schemeClr val="tx2"/>
              </a:buClr>
              <a:buFont typeface="Arial" panose="020B0604020202020204" pitchFamily="34" charset="0"/>
              <a:buNone/>
            </a:pPr>
            <a:r>
              <a:rPr lang="fr-BE" sz="2400" dirty="0">
                <a:latin typeface="+mn-lt"/>
              </a:rPr>
              <a:t>5 actions</a:t>
            </a:r>
          </a:p>
        </p:txBody>
      </p:sp>
      <p:sp>
        <p:nvSpPr>
          <p:cNvPr id="54" name="TextBox 53">
            <a:extLst>
              <a:ext uri="{FF2B5EF4-FFF2-40B4-BE49-F238E27FC236}">
                <a16:creationId xmlns:a16="http://schemas.microsoft.com/office/drawing/2014/main" id="{214B01EC-FEF3-DB86-E606-8B0A2CABF23C}"/>
              </a:ext>
            </a:extLst>
          </p:cNvPr>
          <p:cNvSpPr txBox="1"/>
          <p:nvPr/>
        </p:nvSpPr>
        <p:spPr>
          <a:xfrm>
            <a:off x="2410027" y="5069836"/>
            <a:ext cx="1276311" cy="424732"/>
          </a:xfrm>
          <a:prstGeom prst="rect">
            <a:avLst/>
          </a:prstGeom>
          <a:noFill/>
        </p:spPr>
        <p:txBody>
          <a:bodyPr wrap="none" rtlCol="0">
            <a:spAutoFit/>
          </a:bodyPr>
          <a:lstStyle/>
          <a:p>
            <a:pPr marL="0" indent="0">
              <a:buClr>
                <a:schemeClr val="tx2"/>
              </a:buClr>
              <a:buFont typeface="Arial" panose="020B0604020202020204" pitchFamily="34" charset="0"/>
              <a:buNone/>
            </a:pPr>
            <a:r>
              <a:rPr lang="fr-BE" sz="2400" dirty="0">
                <a:latin typeface="+mn-lt"/>
              </a:rPr>
              <a:t>4 actions</a:t>
            </a:r>
          </a:p>
        </p:txBody>
      </p:sp>
      <p:cxnSp>
        <p:nvCxnSpPr>
          <p:cNvPr id="55" name="Straight Connector 54">
            <a:extLst>
              <a:ext uri="{FF2B5EF4-FFF2-40B4-BE49-F238E27FC236}">
                <a16:creationId xmlns:a16="http://schemas.microsoft.com/office/drawing/2014/main" id="{33018F6B-CA7A-4919-4C16-A09A73543446}"/>
              </a:ext>
            </a:extLst>
          </p:cNvPr>
          <p:cNvCxnSpPr/>
          <p:nvPr/>
        </p:nvCxnSpPr>
        <p:spPr bwMode="auto">
          <a:xfrm>
            <a:off x="4982403" y="1267652"/>
            <a:ext cx="0" cy="5004000"/>
          </a:xfrm>
          <a:prstGeom prst="line">
            <a:avLst/>
          </a:prstGeom>
          <a:solidFill>
            <a:schemeClr val="bg1"/>
          </a:solidFill>
          <a:ln w="19050" cap="flat" cmpd="sng" algn="ctr">
            <a:solidFill>
              <a:schemeClr val="tx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a:extLst>
              <a:ext uri="{FF2B5EF4-FFF2-40B4-BE49-F238E27FC236}">
                <a16:creationId xmlns:a16="http://schemas.microsoft.com/office/drawing/2014/main" id="{2EBDA8F6-0EBA-E972-C030-56F84C954031}"/>
              </a:ext>
            </a:extLst>
          </p:cNvPr>
          <p:cNvCxnSpPr/>
          <p:nvPr/>
        </p:nvCxnSpPr>
        <p:spPr bwMode="auto">
          <a:xfrm>
            <a:off x="1278195" y="3764624"/>
            <a:ext cx="7380000" cy="0"/>
          </a:xfrm>
          <a:prstGeom prst="line">
            <a:avLst/>
          </a:prstGeom>
          <a:solidFill>
            <a:schemeClr val="bg1"/>
          </a:solidFill>
          <a:ln w="19050" cap="flat" cmpd="sng" algn="ctr">
            <a:solidFill>
              <a:schemeClr val="tx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1275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7B196-1CFA-FF91-827F-F1F1EF5150C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871A855-1CCC-0C58-5045-C6FBB09E5334}"/>
              </a:ext>
            </a:extLst>
          </p:cNvPr>
          <p:cNvSpPr>
            <a:spLocks noGrp="1"/>
          </p:cNvSpPr>
          <p:nvPr>
            <p:ph type="title"/>
          </p:nvPr>
        </p:nvSpPr>
        <p:spPr/>
        <p:txBody>
          <a:bodyPr/>
          <a:lstStyle/>
          <a:p>
            <a:r>
              <a:rPr lang="fr-FR" dirty="0"/>
              <a:t>…Et elles peuvent donc être classées dans 4 catégories différentes, dont la catégorie 1 et 2 sont considérées comme prioritaires</a:t>
            </a:r>
          </a:p>
        </p:txBody>
      </p:sp>
      <p:sp>
        <p:nvSpPr>
          <p:cNvPr id="17" name="Rectangle 4">
            <a:extLst>
              <a:ext uri="{FF2B5EF4-FFF2-40B4-BE49-F238E27FC236}">
                <a16:creationId xmlns:a16="http://schemas.microsoft.com/office/drawing/2014/main" id="{AD966315-580E-9107-245F-E2EA4E3BB798}"/>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Priorisation</a:t>
            </a:r>
          </a:p>
        </p:txBody>
      </p:sp>
      <p:sp>
        <p:nvSpPr>
          <p:cNvPr id="13" name="Rectangle 12">
            <a:extLst>
              <a:ext uri="{FF2B5EF4-FFF2-40B4-BE49-F238E27FC236}">
                <a16:creationId xmlns:a16="http://schemas.microsoft.com/office/drawing/2014/main" id="{29F106D5-997E-EF50-20D0-453CE92CDB81}"/>
              </a:ext>
            </a:extLst>
          </p:cNvPr>
          <p:cNvSpPr/>
          <p:nvPr/>
        </p:nvSpPr>
        <p:spPr>
          <a:xfrm>
            <a:off x="4980410" y="1391477"/>
            <a:ext cx="3557303" cy="2365513"/>
          </a:xfrm>
          <a:prstGeom prst="rect">
            <a:avLst/>
          </a:prstGeom>
          <a:solidFill>
            <a:srgbClr val="92D050">
              <a:alpha val="10000"/>
            </a:srgbClr>
          </a:solidFill>
          <a:ln w="190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144000" tIns="36000" rIns="144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2000" b="0" u="sng" dirty="0">
                <a:solidFill>
                  <a:schemeClr val="tx1"/>
                </a:solidFill>
              </a:rPr>
              <a:t>Catégorie 1</a:t>
            </a:r>
          </a:p>
          <a:p>
            <a:pPr algn="ctr"/>
            <a:r>
              <a:rPr lang="fr-FR" sz="2000" b="0" dirty="0">
                <a:solidFill>
                  <a:schemeClr val="tx1"/>
                </a:solidFill>
              </a:rPr>
              <a:t>Actions avec une </a:t>
            </a:r>
            <a:r>
              <a:rPr lang="fr-FR" sz="2000" dirty="0">
                <a:solidFill>
                  <a:schemeClr val="tx1"/>
                </a:solidFill>
              </a:rPr>
              <a:t>faisabilité élevée</a:t>
            </a:r>
            <a:r>
              <a:rPr lang="fr-FR" sz="2000" b="0" dirty="0">
                <a:solidFill>
                  <a:schemeClr val="tx1"/>
                </a:solidFill>
              </a:rPr>
              <a:t> </a:t>
            </a:r>
            <a:r>
              <a:rPr lang="fr-FR" sz="2000" b="0" u="sng" dirty="0">
                <a:solidFill>
                  <a:schemeClr val="tx1"/>
                </a:solidFill>
              </a:rPr>
              <a:t>et</a:t>
            </a:r>
            <a:r>
              <a:rPr lang="fr-FR" sz="2000" b="0" dirty="0">
                <a:solidFill>
                  <a:schemeClr val="tx1"/>
                </a:solidFill>
              </a:rPr>
              <a:t> avec un </a:t>
            </a:r>
            <a:r>
              <a:rPr lang="fr-FR" sz="2000" dirty="0">
                <a:solidFill>
                  <a:schemeClr val="tx1"/>
                </a:solidFill>
              </a:rPr>
              <a:t>impact important</a:t>
            </a:r>
            <a:r>
              <a:rPr lang="fr-FR" sz="2000" b="0" dirty="0">
                <a:solidFill>
                  <a:schemeClr val="tx1"/>
                </a:solidFill>
              </a:rPr>
              <a:t> sur le NTU</a:t>
            </a:r>
          </a:p>
        </p:txBody>
      </p:sp>
      <p:sp>
        <p:nvSpPr>
          <p:cNvPr id="14" name="Rectangle 13">
            <a:extLst>
              <a:ext uri="{FF2B5EF4-FFF2-40B4-BE49-F238E27FC236}">
                <a16:creationId xmlns:a16="http://schemas.microsoft.com/office/drawing/2014/main" id="{19CABA8E-F50E-A226-397A-7D9FA26A71F3}"/>
              </a:ext>
            </a:extLst>
          </p:cNvPr>
          <p:cNvSpPr/>
          <p:nvPr/>
        </p:nvSpPr>
        <p:spPr>
          <a:xfrm>
            <a:off x="4980410" y="3786807"/>
            <a:ext cx="3557303" cy="2365513"/>
          </a:xfrm>
          <a:prstGeom prst="rect">
            <a:avLst/>
          </a:prstGeom>
          <a:solidFill>
            <a:srgbClr val="FFE593">
              <a:alpha val="10000"/>
            </a:srgbClr>
          </a:solidFill>
          <a:ln w="19050">
            <a:solidFill>
              <a:srgbClr val="FFE593"/>
            </a:solidFill>
          </a:ln>
        </p:spPr>
        <p:style>
          <a:lnRef idx="2">
            <a:schemeClr val="accent1">
              <a:shade val="15000"/>
            </a:schemeClr>
          </a:lnRef>
          <a:fillRef idx="1">
            <a:schemeClr val="accent1"/>
          </a:fillRef>
          <a:effectRef idx="0">
            <a:schemeClr val="accent1"/>
          </a:effectRef>
          <a:fontRef idx="minor">
            <a:schemeClr val="lt1"/>
          </a:fontRef>
        </p:style>
        <p:txBody>
          <a:bodyPr lIns="144000" tIns="36000" rIns="144000" bIns="180000" rtlCol="0"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2000" b="0" u="sng" dirty="0">
                <a:solidFill>
                  <a:schemeClr val="tx1"/>
                </a:solidFill>
              </a:rPr>
              <a:t>Catégorie 3</a:t>
            </a:r>
          </a:p>
          <a:p>
            <a:pPr algn="ctr"/>
            <a:r>
              <a:rPr lang="fr-FR" sz="2000" b="0" dirty="0">
                <a:solidFill>
                  <a:schemeClr val="tx1"/>
                </a:solidFill>
              </a:rPr>
              <a:t>Actions avec une </a:t>
            </a:r>
            <a:r>
              <a:rPr lang="fr-FR" sz="2000" dirty="0">
                <a:solidFill>
                  <a:schemeClr val="tx1"/>
                </a:solidFill>
              </a:rPr>
              <a:t>faisabilité moindre</a:t>
            </a:r>
            <a:r>
              <a:rPr lang="fr-FR" sz="2000" b="0" dirty="0">
                <a:solidFill>
                  <a:schemeClr val="tx1"/>
                </a:solidFill>
              </a:rPr>
              <a:t> et un </a:t>
            </a:r>
            <a:r>
              <a:rPr lang="fr-FR" sz="2000" dirty="0">
                <a:solidFill>
                  <a:schemeClr val="tx1"/>
                </a:solidFill>
              </a:rPr>
              <a:t>impact moins important</a:t>
            </a:r>
            <a:r>
              <a:rPr lang="fr-FR" sz="2000" b="0" dirty="0">
                <a:solidFill>
                  <a:schemeClr val="tx1"/>
                </a:solidFill>
              </a:rPr>
              <a:t> sur le NTU</a:t>
            </a:r>
          </a:p>
        </p:txBody>
      </p:sp>
      <p:sp>
        <p:nvSpPr>
          <p:cNvPr id="15" name="Rectangle 14">
            <a:extLst>
              <a:ext uri="{FF2B5EF4-FFF2-40B4-BE49-F238E27FC236}">
                <a16:creationId xmlns:a16="http://schemas.microsoft.com/office/drawing/2014/main" id="{36BF28E6-32C7-BD34-46C6-EFAA8DBB6CB1}"/>
              </a:ext>
            </a:extLst>
          </p:cNvPr>
          <p:cNvSpPr/>
          <p:nvPr/>
        </p:nvSpPr>
        <p:spPr>
          <a:xfrm>
            <a:off x="1423107" y="1381537"/>
            <a:ext cx="3528000" cy="2365513"/>
          </a:xfrm>
          <a:prstGeom prst="rect">
            <a:avLst/>
          </a:prstGeom>
          <a:solidFill>
            <a:srgbClr val="FFE593">
              <a:alpha val="10000"/>
            </a:srgbClr>
          </a:solidFill>
          <a:ln w="19050">
            <a:solidFill>
              <a:srgbClr val="FFE593"/>
            </a:solidFill>
          </a:ln>
        </p:spPr>
        <p:style>
          <a:lnRef idx="2">
            <a:schemeClr val="accent1">
              <a:shade val="15000"/>
            </a:schemeClr>
          </a:lnRef>
          <a:fillRef idx="1">
            <a:schemeClr val="accent1"/>
          </a:fillRef>
          <a:effectRef idx="0">
            <a:schemeClr val="accent1"/>
          </a:effectRef>
          <a:fontRef idx="minor">
            <a:schemeClr val="lt1"/>
          </a:fontRef>
        </p:style>
        <p:txBody>
          <a:bodyPr lIns="144000" tIns="72000" rIns="144000" bIns="180000" rtlCol="0"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2000" b="0" u="sng" dirty="0">
                <a:solidFill>
                  <a:schemeClr val="tx1"/>
                </a:solidFill>
              </a:rPr>
              <a:t>Catégorie 3</a:t>
            </a:r>
          </a:p>
          <a:p>
            <a:pPr algn="ctr"/>
            <a:r>
              <a:rPr lang="fr-FR" sz="2000" b="0" dirty="0">
                <a:solidFill>
                  <a:schemeClr val="tx1"/>
                </a:solidFill>
              </a:rPr>
              <a:t>Actions avec une </a:t>
            </a:r>
            <a:r>
              <a:rPr lang="fr-FR" sz="2000" dirty="0">
                <a:solidFill>
                  <a:schemeClr val="tx1"/>
                </a:solidFill>
              </a:rPr>
              <a:t>faisabilité moindre</a:t>
            </a:r>
            <a:r>
              <a:rPr lang="fr-FR" sz="2000" b="0" dirty="0">
                <a:solidFill>
                  <a:schemeClr val="tx1"/>
                </a:solidFill>
              </a:rPr>
              <a:t> et un </a:t>
            </a:r>
            <a:r>
              <a:rPr lang="fr-FR" sz="2000" dirty="0">
                <a:solidFill>
                  <a:schemeClr val="tx1"/>
                </a:solidFill>
              </a:rPr>
              <a:t>impact moins important</a:t>
            </a:r>
            <a:r>
              <a:rPr lang="fr-FR" sz="2000" b="0" dirty="0">
                <a:solidFill>
                  <a:schemeClr val="tx1"/>
                </a:solidFill>
              </a:rPr>
              <a:t> sur le NTU</a:t>
            </a:r>
          </a:p>
        </p:txBody>
      </p:sp>
      <p:sp>
        <p:nvSpPr>
          <p:cNvPr id="16" name="Rectangle 15">
            <a:extLst>
              <a:ext uri="{FF2B5EF4-FFF2-40B4-BE49-F238E27FC236}">
                <a16:creationId xmlns:a16="http://schemas.microsoft.com/office/drawing/2014/main" id="{1DBEA293-EB18-0A11-793B-3044C5B31B27}"/>
              </a:ext>
            </a:extLst>
          </p:cNvPr>
          <p:cNvSpPr/>
          <p:nvPr/>
        </p:nvSpPr>
        <p:spPr>
          <a:xfrm>
            <a:off x="1423107" y="3786807"/>
            <a:ext cx="3528000" cy="2365513"/>
          </a:xfrm>
          <a:prstGeom prst="rect">
            <a:avLst/>
          </a:prstGeom>
          <a:solidFill>
            <a:srgbClr val="EE7333">
              <a:alpha val="10000"/>
            </a:srgbClr>
          </a:solidFill>
          <a:ln w="19050">
            <a:solidFill>
              <a:srgbClr val="EE7333"/>
            </a:solidFill>
          </a:ln>
        </p:spPr>
        <p:style>
          <a:lnRef idx="2">
            <a:schemeClr val="accent1">
              <a:shade val="15000"/>
            </a:schemeClr>
          </a:lnRef>
          <a:fillRef idx="1">
            <a:schemeClr val="accent1"/>
          </a:fillRef>
          <a:effectRef idx="0">
            <a:schemeClr val="accent1"/>
          </a:effectRef>
          <a:fontRef idx="minor">
            <a:schemeClr val="lt1"/>
          </a:fontRef>
        </p:style>
        <p:txBody>
          <a:bodyPr lIns="144000" tIns="36000" rIns="144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BE" sz="2000" b="0" u="sng" dirty="0">
                <a:solidFill>
                  <a:schemeClr val="tx1"/>
                </a:solidFill>
              </a:rPr>
              <a:t>Catégorie 4</a:t>
            </a:r>
          </a:p>
          <a:p>
            <a:pPr algn="ctr"/>
            <a:r>
              <a:rPr lang="fr-BE" sz="2000" b="0" dirty="0">
                <a:solidFill>
                  <a:schemeClr val="tx1"/>
                </a:solidFill>
              </a:rPr>
              <a:t>Actions avec une </a:t>
            </a:r>
            <a:r>
              <a:rPr lang="fr-BE" sz="2000" dirty="0">
                <a:solidFill>
                  <a:schemeClr val="tx1"/>
                </a:solidFill>
              </a:rPr>
              <a:t>faible faisabilité</a:t>
            </a:r>
            <a:r>
              <a:rPr lang="fr-BE" sz="2000" b="0" dirty="0">
                <a:solidFill>
                  <a:schemeClr val="tx1"/>
                </a:solidFill>
              </a:rPr>
              <a:t> et un </a:t>
            </a:r>
            <a:r>
              <a:rPr lang="fr-BE" sz="2000" dirty="0">
                <a:solidFill>
                  <a:schemeClr val="tx1"/>
                </a:solidFill>
              </a:rPr>
              <a:t>impact faible </a:t>
            </a:r>
            <a:r>
              <a:rPr lang="fr-BE" sz="2000" b="0" dirty="0">
                <a:solidFill>
                  <a:schemeClr val="tx1"/>
                </a:solidFill>
              </a:rPr>
              <a:t>sur le NTU</a:t>
            </a:r>
          </a:p>
        </p:txBody>
      </p:sp>
      <p:sp>
        <p:nvSpPr>
          <p:cNvPr id="19" name="Rectangle 18">
            <a:extLst>
              <a:ext uri="{FF2B5EF4-FFF2-40B4-BE49-F238E27FC236}">
                <a16:creationId xmlns:a16="http://schemas.microsoft.com/office/drawing/2014/main" id="{3CFA28D5-BB7C-B804-E104-8125762D9FC2}"/>
              </a:ext>
            </a:extLst>
          </p:cNvPr>
          <p:cNvSpPr/>
          <p:nvPr/>
        </p:nvSpPr>
        <p:spPr>
          <a:xfrm>
            <a:off x="2673626" y="1391061"/>
            <a:ext cx="2277048" cy="972000"/>
          </a:xfrm>
          <a:prstGeom prst="rect">
            <a:avLst/>
          </a:prstGeom>
          <a:solidFill>
            <a:srgbClr val="92D050">
              <a:alpha val="20000"/>
            </a:srgbClr>
          </a:solidFill>
          <a:ln w="190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600" b="0" u="sng" dirty="0">
                <a:solidFill>
                  <a:schemeClr val="tx1"/>
                </a:solidFill>
              </a:rPr>
              <a:t>Catégorie 2</a:t>
            </a:r>
          </a:p>
          <a:p>
            <a:pPr algn="ctr"/>
            <a:r>
              <a:rPr lang="fr-FR" sz="1600" b="0" dirty="0">
                <a:solidFill>
                  <a:schemeClr val="tx1"/>
                </a:solidFill>
              </a:rPr>
              <a:t>Actions avec une </a:t>
            </a:r>
            <a:r>
              <a:rPr lang="fr-FR" sz="1600" dirty="0">
                <a:solidFill>
                  <a:schemeClr val="tx1"/>
                </a:solidFill>
              </a:rPr>
              <a:t>faisabilité élevée </a:t>
            </a:r>
            <a:r>
              <a:rPr lang="fr-FR" sz="1600" b="0" u="sng" dirty="0">
                <a:solidFill>
                  <a:schemeClr val="tx1"/>
                </a:solidFill>
              </a:rPr>
              <a:t>ou</a:t>
            </a:r>
            <a:r>
              <a:rPr lang="fr-FR" sz="1600" b="0" dirty="0">
                <a:solidFill>
                  <a:schemeClr val="tx1"/>
                </a:solidFill>
              </a:rPr>
              <a:t> avec un </a:t>
            </a:r>
            <a:r>
              <a:rPr lang="fr-FR" sz="1600" dirty="0">
                <a:solidFill>
                  <a:schemeClr val="tx1"/>
                </a:solidFill>
              </a:rPr>
              <a:t>impact important </a:t>
            </a:r>
            <a:r>
              <a:rPr lang="fr-FR" sz="1600" b="0" dirty="0">
                <a:solidFill>
                  <a:schemeClr val="tx1"/>
                </a:solidFill>
              </a:rPr>
              <a:t>sur le NTU</a:t>
            </a:r>
          </a:p>
        </p:txBody>
      </p:sp>
      <p:sp>
        <p:nvSpPr>
          <p:cNvPr id="20" name="Rectangle 19">
            <a:extLst>
              <a:ext uri="{FF2B5EF4-FFF2-40B4-BE49-F238E27FC236}">
                <a16:creationId xmlns:a16="http://schemas.microsoft.com/office/drawing/2014/main" id="{E287EA99-F8FE-DE81-C466-2BE78AE97464}"/>
              </a:ext>
            </a:extLst>
          </p:cNvPr>
          <p:cNvSpPr/>
          <p:nvPr/>
        </p:nvSpPr>
        <p:spPr>
          <a:xfrm>
            <a:off x="6251713" y="3794675"/>
            <a:ext cx="2284839" cy="972000"/>
          </a:xfrm>
          <a:prstGeom prst="rect">
            <a:avLst/>
          </a:prstGeom>
          <a:solidFill>
            <a:srgbClr val="92D050">
              <a:alpha val="20000"/>
            </a:srgbClr>
          </a:solidFill>
          <a:ln w="190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600" b="0" dirty="0">
                <a:solidFill>
                  <a:schemeClr val="tx1"/>
                </a:solidFill>
              </a:rPr>
              <a:t>Catégorie 2</a:t>
            </a:r>
          </a:p>
          <a:p>
            <a:pPr algn="ctr"/>
            <a:r>
              <a:rPr lang="fr-FR" sz="1600" b="0" dirty="0">
                <a:solidFill>
                  <a:schemeClr val="tx1"/>
                </a:solidFill>
              </a:rPr>
              <a:t>Actions avec une </a:t>
            </a:r>
            <a:r>
              <a:rPr lang="fr-FR" sz="1600" dirty="0">
                <a:solidFill>
                  <a:schemeClr val="tx1"/>
                </a:solidFill>
              </a:rPr>
              <a:t>faisabilité élevée </a:t>
            </a:r>
            <a:r>
              <a:rPr lang="fr-FR" sz="1600" b="0" u="sng" dirty="0">
                <a:solidFill>
                  <a:schemeClr val="tx1"/>
                </a:solidFill>
              </a:rPr>
              <a:t>ou</a:t>
            </a:r>
            <a:r>
              <a:rPr lang="fr-FR" sz="1600" b="0" dirty="0">
                <a:solidFill>
                  <a:schemeClr val="tx1"/>
                </a:solidFill>
              </a:rPr>
              <a:t> avec un </a:t>
            </a:r>
            <a:r>
              <a:rPr lang="fr-FR" sz="1600" dirty="0">
                <a:solidFill>
                  <a:schemeClr val="tx1"/>
                </a:solidFill>
              </a:rPr>
              <a:t>impact important </a:t>
            </a:r>
            <a:r>
              <a:rPr lang="fr-FR" sz="1600" b="0" dirty="0">
                <a:solidFill>
                  <a:schemeClr val="tx1"/>
                </a:solidFill>
              </a:rPr>
              <a:t>sur le NTU</a:t>
            </a:r>
          </a:p>
        </p:txBody>
      </p:sp>
    </p:spTree>
    <p:extLst>
      <p:ext uri="{BB962C8B-B14F-4D97-AF65-F5344CB8AC3E}">
        <p14:creationId xmlns:p14="http://schemas.microsoft.com/office/powerpoint/2010/main" val="3831573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08973-4A80-6599-2FD3-BB965E9F2FC4}"/>
            </a:ext>
          </a:extLst>
        </p:cNvPr>
        <p:cNvGrpSpPr/>
        <p:nvPr/>
      </p:nvGrpSpPr>
      <p:grpSpPr>
        <a:xfrm>
          <a:off x="0" y="0"/>
          <a:ext cx="0" cy="0"/>
          <a:chOff x="0" y="0"/>
          <a:chExt cx="0" cy="0"/>
        </a:xfrm>
      </p:grpSpPr>
      <p:sp>
        <p:nvSpPr>
          <p:cNvPr id="11" name="Rectangle 6">
            <a:extLst>
              <a:ext uri="{FF2B5EF4-FFF2-40B4-BE49-F238E27FC236}">
                <a16:creationId xmlns:a16="http://schemas.microsoft.com/office/drawing/2014/main" id="{C9A8C6C4-DBF8-AE74-1427-AB2C6A1DBB4F}"/>
              </a:ext>
            </a:extLst>
          </p:cNvPr>
          <p:cNvSpPr>
            <a:spLocks noGrp="1" noChangeArrowheads="1"/>
          </p:cNvSpPr>
          <p:nvPr>
            <p:ph type="title"/>
          </p:nvPr>
        </p:nvSpPr>
        <p:spPr/>
        <p:txBody>
          <a:bodyPr anchor="t" anchorCtr="0"/>
          <a:lstStyle/>
          <a:p>
            <a:pPr>
              <a:lnSpc>
                <a:spcPts val="2800"/>
              </a:lnSpc>
            </a:pPr>
            <a:r>
              <a:rPr lang="fr-FR" altLang="es-ES" sz="2800">
                <a:solidFill>
                  <a:schemeClr val="tx2"/>
                </a:solidFill>
              </a:rPr>
              <a:t>1</a:t>
            </a:r>
            <a:br>
              <a:rPr lang="fr-FR" altLang="es-ES" sz="2800"/>
            </a:br>
            <a:r>
              <a:rPr lang="fr-FR" altLang="es-ES" sz="2800">
                <a:solidFill>
                  <a:srgbClr val="80234A"/>
                </a:solidFill>
                <a:latin typeface="Calibri Light"/>
                <a:cs typeface="Calibri Light"/>
              </a:rPr>
              <a:t>Introduction</a:t>
            </a:r>
            <a:endParaRPr lang="fr-FR" altLang="es-ES" sz="2800">
              <a:latin typeface="Calibri Light"/>
              <a:cs typeface="Calibri Light"/>
            </a:endParaRPr>
          </a:p>
        </p:txBody>
      </p:sp>
    </p:spTree>
    <p:extLst>
      <p:ext uri="{BB962C8B-B14F-4D97-AF65-F5344CB8AC3E}">
        <p14:creationId xmlns:p14="http://schemas.microsoft.com/office/powerpoint/2010/main" val="98758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BF3D9-8BD1-419F-C1F0-CA439C1D409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D5847A7-661F-C102-36F3-3F6F074564C3}"/>
              </a:ext>
            </a:extLst>
          </p:cNvPr>
          <p:cNvSpPr>
            <a:spLocks noGrp="1"/>
          </p:cNvSpPr>
          <p:nvPr>
            <p:ph type="title"/>
          </p:nvPr>
        </p:nvSpPr>
        <p:spPr/>
        <p:txBody>
          <a:bodyPr/>
          <a:lstStyle/>
          <a:p>
            <a:r>
              <a:rPr lang="fr-FR"/>
              <a:t>…Et elles peuvent donc être classées dans 4 catégories principales</a:t>
            </a:r>
          </a:p>
        </p:txBody>
      </p:sp>
      <p:sp>
        <p:nvSpPr>
          <p:cNvPr id="17" name="Rectangle 4">
            <a:extLst>
              <a:ext uri="{FF2B5EF4-FFF2-40B4-BE49-F238E27FC236}">
                <a16:creationId xmlns:a16="http://schemas.microsoft.com/office/drawing/2014/main" id="{B75DF0F8-7ABB-59CD-FB31-C817C3BC6C82}"/>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Priorisation</a:t>
            </a:r>
          </a:p>
        </p:txBody>
      </p:sp>
      <p:graphicFrame>
        <p:nvGraphicFramePr>
          <p:cNvPr id="10" name="Table 9">
            <a:extLst>
              <a:ext uri="{FF2B5EF4-FFF2-40B4-BE49-F238E27FC236}">
                <a16:creationId xmlns:a16="http://schemas.microsoft.com/office/drawing/2014/main" id="{EB95C074-6EF9-B3B7-8131-AD428D412316}"/>
              </a:ext>
            </a:extLst>
          </p:cNvPr>
          <p:cNvGraphicFramePr>
            <a:graphicFrameLocks noGrp="1"/>
          </p:cNvGraphicFramePr>
          <p:nvPr>
            <p:extLst>
              <p:ext uri="{D42A27DB-BD31-4B8C-83A1-F6EECF244321}">
                <p14:modId xmlns:p14="http://schemas.microsoft.com/office/powerpoint/2010/main" val="2613834876"/>
              </p:ext>
            </p:extLst>
          </p:nvPr>
        </p:nvGraphicFramePr>
        <p:xfrm>
          <a:off x="478701" y="1582738"/>
          <a:ext cx="9000000" cy="335280"/>
        </p:xfrm>
        <a:graphic>
          <a:graphicData uri="http://schemas.openxmlformats.org/drawingml/2006/table">
            <a:tbl>
              <a:tblPr firstRow="1" bandRow="1">
                <a:tableStyleId>{5940675A-B579-460E-94D1-54222C63F5DA}</a:tableStyleId>
              </a:tblPr>
              <a:tblGrid>
                <a:gridCol w="9000000">
                  <a:extLst>
                    <a:ext uri="{9D8B030D-6E8A-4147-A177-3AD203B41FA5}">
                      <a16:colId xmlns:a16="http://schemas.microsoft.com/office/drawing/2014/main" val="2529513262"/>
                    </a:ext>
                  </a:extLst>
                </a:gridCol>
              </a:tblGrid>
              <a:tr h="324000">
                <a:tc>
                  <a:txBody>
                    <a:bodyPr/>
                    <a:lstStyle/>
                    <a:p>
                      <a:r>
                        <a:rPr lang="fr-BE" sz="1600" b="1" dirty="0">
                          <a:solidFill>
                            <a:schemeClr val="tx1"/>
                          </a:solidFill>
                        </a:rPr>
                        <a:t>1. </a:t>
                      </a:r>
                      <a:r>
                        <a:rPr lang="fr-FR" sz="1600" b="1" dirty="0">
                          <a:solidFill>
                            <a:schemeClr val="tx1"/>
                          </a:solidFill>
                        </a:rPr>
                        <a:t>Actions avec une faisabilité élevée et avec un impact important sur le NTU (15 actions)</a:t>
                      </a:r>
                      <a:endParaRPr lang="fr-BE" sz="16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E6A4"/>
                    </a:solidFill>
                  </a:tcPr>
                </a:tc>
                <a:extLst>
                  <a:ext uri="{0D108BD9-81ED-4DB2-BD59-A6C34878D82A}">
                    <a16:rowId xmlns:a16="http://schemas.microsoft.com/office/drawing/2014/main" val="2438859243"/>
                  </a:ext>
                </a:extLst>
              </a:tr>
            </a:tbl>
          </a:graphicData>
        </a:graphic>
      </p:graphicFrame>
      <p:sp>
        <p:nvSpPr>
          <p:cNvPr id="11" name="Marcador de contenido 3">
            <a:extLst>
              <a:ext uri="{FF2B5EF4-FFF2-40B4-BE49-F238E27FC236}">
                <a16:creationId xmlns:a16="http://schemas.microsoft.com/office/drawing/2014/main" id="{4F27F513-1181-0451-DE1D-A056B8597576}"/>
              </a:ext>
            </a:extLst>
          </p:cNvPr>
          <p:cNvSpPr>
            <a:spLocks noGrp="1"/>
          </p:cNvSpPr>
          <p:nvPr>
            <p:ph idx="1"/>
          </p:nvPr>
        </p:nvSpPr>
        <p:spPr>
          <a:xfrm>
            <a:off x="488949" y="1967387"/>
            <a:ext cx="9000000" cy="4298613"/>
          </a:xfrm>
        </p:spPr>
        <p:txBody>
          <a:bodyPr/>
          <a:lstStyle/>
          <a:p>
            <a:pPr>
              <a:lnSpc>
                <a:spcPct val="100000"/>
              </a:lnSpc>
              <a:spcBef>
                <a:spcPts val="100"/>
              </a:spcBef>
              <a:spcAft>
                <a:spcPts val="100"/>
              </a:spcAft>
            </a:pPr>
            <a:r>
              <a:rPr lang="fr-FR" dirty="0"/>
              <a:t>Action 1.1. 	Opérationnalisation du projet de réécriture des communications écrites de la DG HAN</a:t>
            </a:r>
          </a:p>
          <a:p>
            <a:pPr>
              <a:lnSpc>
                <a:spcPct val="100000"/>
              </a:lnSpc>
              <a:spcBef>
                <a:spcPts val="100"/>
              </a:spcBef>
              <a:spcAft>
                <a:spcPts val="100"/>
              </a:spcAft>
            </a:pPr>
            <a:r>
              <a:rPr lang="fr-FR" dirty="0"/>
              <a:t>Action 1.2. Mise en place d’un processus de re-contact des abandons</a:t>
            </a:r>
          </a:p>
          <a:p>
            <a:pPr>
              <a:lnSpc>
                <a:spcPct val="100000"/>
              </a:lnSpc>
              <a:spcBef>
                <a:spcPts val="100"/>
              </a:spcBef>
              <a:spcAft>
                <a:spcPts val="100"/>
              </a:spcAft>
            </a:pPr>
            <a:r>
              <a:rPr lang="fr-FR" dirty="0"/>
              <a:t>Action 1.4. Repenser l’</a:t>
            </a:r>
            <a:r>
              <a:rPr lang="fr-FR" dirty="0" err="1"/>
              <a:t>intake</a:t>
            </a:r>
            <a:endParaRPr lang="fr-FR" dirty="0"/>
          </a:p>
          <a:p>
            <a:pPr>
              <a:lnSpc>
                <a:spcPct val="100000"/>
              </a:lnSpc>
              <a:spcBef>
                <a:spcPts val="100"/>
              </a:spcBef>
              <a:spcAft>
                <a:spcPts val="100"/>
              </a:spcAft>
            </a:pPr>
            <a:r>
              <a:rPr lang="fr-FR" dirty="0"/>
              <a:t>Action 2.1. Renforcer l’expertise collective d’évaluation</a:t>
            </a:r>
          </a:p>
          <a:p>
            <a:pPr>
              <a:lnSpc>
                <a:spcPct val="100000"/>
              </a:lnSpc>
              <a:spcBef>
                <a:spcPts val="100"/>
              </a:spcBef>
              <a:spcAft>
                <a:spcPts val="100"/>
              </a:spcAft>
            </a:pPr>
            <a:r>
              <a:rPr lang="fr-FR" dirty="0"/>
              <a:t>Action 2.2	. Renforcer la compréhension des ayants droit du processus d’évaluation multidisciplinaire</a:t>
            </a:r>
          </a:p>
          <a:p>
            <a:pPr>
              <a:lnSpc>
                <a:spcPct val="100000"/>
              </a:lnSpc>
              <a:spcBef>
                <a:spcPts val="100"/>
              </a:spcBef>
              <a:spcAft>
                <a:spcPts val="100"/>
              </a:spcAft>
            </a:pPr>
            <a:r>
              <a:rPr lang="fr-FR" dirty="0"/>
              <a:t>Action 3.1	. Intégration des formations axées sur le NTU dans le plan de développement de la DG HAN</a:t>
            </a:r>
          </a:p>
          <a:p>
            <a:pPr>
              <a:lnSpc>
                <a:spcPct val="100000"/>
              </a:lnSpc>
              <a:spcBef>
                <a:spcPts val="100"/>
              </a:spcBef>
              <a:spcAft>
                <a:spcPts val="100"/>
              </a:spcAft>
            </a:pPr>
            <a:r>
              <a:rPr lang="fr-FR" dirty="0"/>
              <a:t>Action 3.3	. Etendre l’initiative d’organisation de journées d’information dans tous les centres régionaux</a:t>
            </a:r>
          </a:p>
          <a:p>
            <a:pPr>
              <a:lnSpc>
                <a:spcPct val="100000"/>
              </a:lnSpc>
              <a:spcBef>
                <a:spcPts val="100"/>
              </a:spcBef>
              <a:spcAft>
                <a:spcPts val="100"/>
              </a:spcAft>
            </a:pPr>
            <a:r>
              <a:rPr lang="fr-FR" dirty="0"/>
              <a:t>Action 4.1	. Formaliser la veille des initiatives et bonnes pratiques existantes dans le contexte du NTU au sein de la DG HAN</a:t>
            </a:r>
          </a:p>
          <a:p>
            <a:pPr>
              <a:lnSpc>
                <a:spcPct val="100000"/>
              </a:lnSpc>
              <a:spcBef>
                <a:spcPts val="100"/>
              </a:spcBef>
              <a:spcAft>
                <a:spcPts val="100"/>
              </a:spcAft>
            </a:pPr>
            <a:r>
              <a:rPr lang="fr-FR" dirty="0"/>
              <a:t>Action 5.1. Cartographie des publics cibles d’ayants droit à former</a:t>
            </a:r>
          </a:p>
          <a:p>
            <a:pPr>
              <a:lnSpc>
                <a:spcPct val="100000"/>
              </a:lnSpc>
              <a:spcBef>
                <a:spcPts val="100"/>
              </a:spcBef>
              <a:spcAft>
                <a:spcPts val="100"/>
              </a:spcAft>
            </a:pPr>
            <a:r>
              <a:rPr lang="fr-FR" dirty="0"/>
              <a:t>Action 5.4	. Définition d’un plan d’action par centre de reconnaissance du handicap</a:t>
            </a:r>
          </a:p>
          <a:p>
            <a:pPr>
              <a:lnSpc>
                <a:spcPct val="100000"/>
              </a:lnSpc>
              <a:spcBef>
                <a:spcPts val="100"/>
              </a:spcBef>
              <a:spcAft>
                <a:spcPts val="100"/>
              </a:spcAft>
            </a:pPr>
            <a:r>
              <a:rPr lang="fr-FR" dirty="0"/>
              <a:t>Action 8.3. Développement d’un simulateur de droits numérique</a:t>
            </a:r>
          </a:p>
          <a:p>
            <a:pPr>
              <a:lnSpc>
                <a:spcPct val="100000"/>
              </a:lnSpc>
              <a:spcBef>
                <a:spcPts val="100"/>
              </a:spcBef>
              <a:spcAft>
                <a:spcPts val="100"/>
              </a:spcAft>
            </a:pPr>
            <a:r>
              <a:rPr lang="fr-FR" dirty="0"/>
              <a:t>Action 9.1	. Formulation de recommandations pour l’équipe de projet en charge de la révision de la loi de 87</a:t>
            </a:r>
          </a:p>
          <a:p>
            <a:pPr>
              <a:lnSpc>
                <a:spcPct val="100000"/>
              </a:lnSpc>
              <a:spcBef>
                <a:spcPts val="100"/>
              </a:spcBef>
              <a:spcAft>
                <a:spcPts val="100"/>
              </a:spcAft>
            </a:pPr>
            <a:r>
              <a:rPr lang="fr-FR" dirty="0"/>
              <a:t>Action 10.1. Clarifier le rôle de chaque institution et de chaque partenaire</a:t>
            </a:r>
          </a:p>
          <a:p>
            <a:pPr>
              <a:lnSpc>
                <a:spcPct val="100000"/>
              </a:lnSpc>
              <a:spcBef>
                <a:spcPts val="100"/>
              </a:spcBef>
              <a:spcAft>
                <a:spcPts val="100"/>
              </a:spcAft>
            </a:pPr>
            <a:r>
              <a:rPr lang="fr-FR" dirty="0"/>
              <a:t>Action 10.2	. Cartographie du degré de collaboration au niveau de l’</a:t>
            </a:r>
            <a:r>
              <a:rPr lang="fr-FR" dirty="0" err="1"/>
              <a:t>intake</a:t>
            </a:r>
            <a:r>
              <a:rPr lang="fr-FR" dirty="0"/>
              <a:t> par les partenaires</a:t>
            </a:r>
          </a:p>
          <a:p>
            <a:pPr>
              <a:lnSpc>
                <a:spcPct val="100000"/>
              </a:lnSpc>
              <a:spcBef>
                <a:spcPts val="100"/>
              </a:spcBef>
              <a:spcAft>
                <a:spcPts val="100"/>
              </a:spcAft>
            </a:pPr>
            <a:r>
              <a:rPr lang="fr-FR" dirty="0"/>
              <a:t>Action 11.1. 	Assurer la continuité de la conférence interministérielle (IMC) « Handicap »</a:t>
            </a:r>
          </a:p>
        </p:txBody>
      </p:sp>
      <p:sp>
        <p:nvSpPr>
          <p:cNvPr id="3" name="Star: 5 Points 2">
            <a:extLst>
              <a:ext uri="{FF2B5EF4-FFF2-40B4-BE49-F238E27FC236}">
                <a16:creationId xmlns:a16="http://schemas.microsoft.com/office/drawing/2014/main" id="{1446BC32-492E-B827-B9B6-8B4C2293BECC}"/>
              </a:ext>
            </a:extLst>
          </p:cNvPr>
          <p:cNvSpPr/>
          <p:nvPr/>
        </p:nvSpPr>
        <p:spPr bwMode="auto">
          <a:xfrm>
            <a:off x="144758" y="159686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dirty="0" err="1">
              <a:latin typeface="Calibri Light" panose="020F0302020204030204" pitchFamily="34" charset="0"/>
            </a:endParaRPr>
          </a:p>
        </p:txBody>
      </p:sp>
    </p:spTree>
    <p:extLst>
      <p:ext uri="{BB962C8B-B14F-4D97-AF65-F5344CB8AC3E}">
        <p14:creationId xmlns:p14="http://schemas.microsoft.com/office/powerpoint/2010/main" val="3698600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E5B78-31A8-469F-1A38-5A0E71A5C0B9}"/>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D7E3D8A-0AC6-6068-AF50-C22EC960818A}"/>
              </a:ext>
            </a:extLst>
          </p:cNvPr>
          <p:cNvSpPr/>
          <p:nvPr/>
        </p:nvSpPr>
        <p:spPr bwMode="auto">
          <a:xfrm>
            <a:off x="1960081" y="4022451"/>
            <a:ext cx="5991224" cy="1911350"/>
          </a:xfrm>
          <a:prstGeom prst="roundRect">
            <a:avLst/>
          </a:prstGeom>
          <a:solidFill>
            <a:srgbClr val="EBE6D9"/>
          </a:solidFill>
          <a:ln>
            <a:noFill/>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nSpc>
                <a:spcPts val="1800"/>
              </a:lnSpc>
              <a:spcBef>
                <a:spcPts val="400"/>
              </a:spcBef>
              <a:spcAft>
                <a:spcPts val="400"/>
              </a:spcAft>
              <a:buClr>
                <a:srgbClr val="80234A"/>
              </a:buClr>
            </a:pPr>
            <a:endParaRPr lang="fr-BE" sz="1600" dirty="0">
              <a:latin typeface="Calibri Light" panose="020F0302020204030204" pitchFamily="34" charset="0"/>
            </a:endParaRPr>
          </a:p>
        </p:txBody>
      </p:sp>
      <p:sp>
        <p:nvSpPr>
          <p:cNvPr id="2" name="Título 1">
            <a:extLst>
              <a:ext uri="{FF2B5EF4-FFF2-40B4-BE49-F238E27FC236}">
                <a16:creationId xmlns:a16="http://schemas.microsoft.com/office/drawing/2014/main" id="{F77B9537-4285-E146-8C2E-771CCBD56E1B}"/>
              </a:ext>
            </a:extLst>
          </p:cNvPr>
          <p:cNvSpPr>
            <a:spLocks noGrp="1"/>
          </p:cNvSpPr>
          <p:nvPr>
            <p:ph type="title"/>
          </p:nvPr>
        </p:nvSpPr>
        <p:spPr/>
        <p:txBody>
          <a:bodyPr/>
          <a:lstStyle/>
          <a:p>
            <a:r>
              <a:rPr lang="fr-FR"/>
              <a:t>…Et elles peuvent donc être classées dans 4 catégories principales</a:t>
            </a:r>
          </a:p>
        </p:txBody>
      </p:sp>
      <p:sp>
        <p:nvSpPr>
          <p:cNvPr id="17" name="Rectangle 4">
            <a:extLst>
              <a:ext uri="{FF2B5EF4-FFF2-40B4-BE49-F238E27FC236}">
                <a16:creationId xmlns:a16="http://schemas.microsoft.com/office/drawing/2014/main" id="{45446F48-0CD5-051D-BEA9-C363084ACE77}"/>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Priorisation</a:t>
            </a:r>
          </a:p>
        </p:txBody>
      </p:sp>
      <p:graphicFrame>
        <p:nvGraphicFramePr>
          <p:cNvPr id="10" name="Table 9">
            <a:extLst>
              <a:ext uri="{FF2B5EF4-FFF2-40B4-BE49-F238E27FC236}">
                <a16:creationId xmlns:a16="http://schemas.microsoft.com/office/drawing/2014/main" id="{BBBDA5A4-074A-C082-CD8A-16F77B316CD3}"/>
              </a:ext>
            </a:extLst>
          </p:cNvPr>
          <p:cNvGraphicFramePr>
            <a:graphicFrameLocks noGrp="1"/>
          </p:cNvGraphicFramePr>
          <p:nvPr>
            <p:extLst>
              <p:ext uri="{D42A27DB-BD31-4B8C-83A1-F6EECF244321}">
                <p14:modId xmlns:p14="http://schemas.microsoft.com/office/powerpoint/2010/main" val="2128618190"/>
              </p:ext>
            </p:extLst>
          </p:nvPr>
        </p:nvGraphicFramePr>
        <p:xfrm>
          <a:off x="478701" y="1582738"/>
          <a:ext cx="9000000" cy="335280"/>
        </p:xfrm>
        <a:graphic>
          <a:graphicData uri="http://schemas.openxmlformats.org/drawingml/2006/table">
            <a:tbl>
              <a:tblPr firstRow="1" bandRow="1">
                <a:tableStyleId>{5940675A-B579-460E-94D1-54222C63F5DA}</a:tableStyleId>
              </a:tblPr>
              <a:tblGrid>
                <a:gridCol w="9000000">
                  <a:extLst>
                    <a:ext uri="{9D8B030D-6E8A-4147-A177-3AD203B41FA5}">
                      <a16:colId xmlns:a16="http://schemas.microsoft.com/office/drawing/2014/main" val="2529513262"/>
                    </a:ext>
                  </a:extLst>
                </a:gridCol>
              </a:tblGrid>
              <a:tr h="324000">
                <a:tc>
                  <a:txBody>
                    <a:bodyPr/>
                    <a:lstStyle/>
                    <a:p>
                      <a:r>
                        <a:rPr lang="fr-BE" sz="1600" b="1" dirty="0">
                          <a:solidFill>
                            <a:schemeClr val="tx1"/>
                          </a:solidFill>
                        </a:rPr>
                        <a:t>2. </a:t>
                      </a:r>
                      <a:r>
                        <a:rPr lang="fr-FR" sz="1600" b="1" dirty="0">
                          <a:solidFill>
                            <a:schemeClr val="tx1"/>
                          </a:solidFill>
                        </a:rPr>
                        <a:t>Actions avec une faisabilité élevée </a:t>
                      </a:r>
                      <a:r>
                        <a:rPr lang="fr-FR" sz="1600" b="1" u="sng" dirty="0">
                          <a:solidFill>
                            <a:schemeClr val="tx1"/>
                          </a:solidFill>
                        </a:rPr>
                        <a:t>ou </a:t>
                      </a:r>
                      <a:r>
                        <a:rPr lang="fr-FR" sz="1600" b="1" dirty="0">
                          <a:solidFill>
                            <a:schemeClr val="tx1"/>
                          </a:solidFill>
                        </a:rPr>
                        <a:t>avec un impact important sur le NTU (5 actions)</a:t>
                      </a:r>
                      <a:endParaRPr lang="fr-BE" sz="16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E6A4"/>
                    </a:solidFill>
                  </a:tcPr>
                </a:tc>
                <a:extLst>
                  <a:ext uri="{0D108BD9-81ED-4DB2-BD59-A6C34878D82A}">
                    <a16:rowId xmlns:a16="http://schemas.microsoft.com/office/drawing/2014/main" val="2438859243"/>
                  </a:ext>
                </a:extLst>
              </a:tr>
            </a:tbl>
          </a:graphicData>
        </a:graphic>
      </p:graphicFrame>
      <p:sp>
        <p:nvSpPr>
          <p:cNvPr id="11" name="Marcador de contenido 3">
            <a:extLst>
              <a:ext uri="{FF2B5EF4-FFF2-40B4-BE49-F238E27FC236}">
                <a16:creationId xmlns:a16="http://schemas.microsoft.com/office/drawing/2014/main" id="{5F3B3822-0C4C-387A-265B-E36A8F897A02}"/>
              </a:ext>
            </a:extLst>
          </p:cNvPr>
          <p:cNvSpPr>
            <a:spLocks noGrp="1"/>
          </p:cNvSpPr>
          <p:nvPr>
            <p:ph idx="1"/>
          </p:nvPr>
        </p:nvSpPr>
        <p:spPr>
          <a:xfrm>
            <a:off x="488950" y="1967387"/>
            <a:ext cx="8959121" cy="1579920"/>
          </a:xfrm>
        </p:spPr>
        <p:txBody>
          <a:bodyPr/>
          <a:lstStyle/>
          <a:p>
            <a:pPr>
              <a:lnSpc>
                <a:spcPct val="100000"/>
              </a:lnSpc>
              <a:spcBef>
                <a:spcPts val="100"/>
              </a:spcBef>
              <a:spcAft>
                <a:spcPts val="100"/>
              </a:spcAft>
            </a:pPr>
            <a:r>
              <a:rPr lang="fr-FR" dirty="0"/>
              <a:t>Action 1.3. Continuer la réflexion d’optimisation des processus internes</a:t>
            </a:r>
          </a:p>
          <a:p>
            <a:pPr>
              <a:lnSpc>
                <a:spcPct val="100000"/>
              </a:lnSpc>
              <a:spcBef>
                <a:spcPts val="100"/>
              </a:spcBef>
              <a:spcAft>
                <a:spcPts val="100"/>
              </a:spcAft>
            </a:pPr>
            <a:r>
              <a:rPr lang="fr-FR" dirty="0"/>
              <a:t>Action 3.2	. Organisation de webinaires mis à disposition de manière permanente sur le site internet de la DG HAN</a:t>
            </a:r>
          </a:p>
          <a:p>
            <a:pPr>
              <a:lnSpc>
                <a:spcPct val="100000"/>
              </a:lnSpc>
              <a:spcBef>
                <a:spcPts val="100"/>
              </a:spcBef>
              <a:spcAft>
                <a:spcPts val="100"/>
              </a:spcAft>
            </a:pPr>
            <a:r>
              <a:rPr lang="fr-FR" dirty="0"/>
              <a:t>Action 7.2. Automatiser l’attribution de droits secondaires ou dérivés</a:t>
            </a:r>
          </a:p>
          <a:p>
            <a:pPr>
              <a:lnSpc>
                <a:spcPct val="100000"/>
              </a:lnSpc>
              <a:spcBef>
                <a:spcPts val="100"/>
              </a:spcBef>
              <a:spcAft>
                <a:spcPts val="100"/>
              </a:spcAft>
            </a:pPr>
            <a:r>
              <a:rPr lang="fr-FR" dirty="0"/>
              <a:t>Action 8.2. Amélioration de </a:t>
            </a:r>
            <a:r>
              <a:rPr lang="fr-FR" dirty="0" err="1"/>
              <a:t>MyHandicap</a:t>
            </a:r>
            <a:endParaRPr lang="fr-FR" dirty="0"/>
          </a:p>
          <a:p>
            <a:pPr>
              <a:lnSpc>
                <a:spcPct val="100000"/>
              </a:lnSpc>
              <a:spcBef>
                <a:spcPts val="100"/>
              </a:spcBef>
              <a:spcAft>
                <a:spcPts val="100"/>
              </a:spcAft>
            </a:pPr>
            <a:r>
              <a:rPr lang="fr-FR" dirty="0"/>
              <a:t>Action 10.4. 	Partage des informations et des données des ayants droit entre les instances</a:t>
            </a:r>
          </a:p>
        </p:txBody>
      </p:sp>
      <p:sp>
        <p:nvSpPr>
          <p:cNvPr id="4" name="Star: 5 Points 3">
            <a:extLst>
              <a:ext uri="{FF2B5EF4-FFF2-40B4-BE49-F238E27FC236}">
                <a16:creationId xmlns:a16="http://schemas.microsoft.com/office/drawing/2014/main" id="{3229197E-9110-83E1-DF30-E28CA9DE15FB}"/>
              </a:ext>
            </a:extLst>
          </p:cNvPr>
          <p:cNvSpPr/>
          <p:nvPr/>
        </p:nvSpPr>
        <p:spPr bwMode="auto">
          <a:xfrm>
            <a:off x="144758" y="159686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dirty="0" err="1">
              <a:latin typeface="Calibri Light" panose="020F0302020204030204" pitchFamily="34" charset="0"/>
            </a:endParaRPr>
          </a:p>
        </p:txBody>
      </p:sp>
      <p:sp>
        <p:nvSpPr>
          <p:cNvPr id="3" name="Rectangle: Rounded Corners 2">
            <a:extLst>
              <a:ext uri="{FF2B5EF4-FFF2-40B4-BE49-F238E27FC236}">
                <a16:creationId xmlns:a16="http://schemas.microsoft.com/office/drawing/2014/main" id="{6F8A5F30-CD10-FFD8-E498-F61DCA1D973A}"/>
              </a:ext>
            </a:extLst>
          </p:cNvPr>
          <p:cNvSpPr/>
          <p:nvPr/>
        </p:nvSpPr>
        <p:spPr bwMode="auto">
          <a:xfrm>
            <a:off x="1960081" y="4022451"/>
            <a:ext cx="3456747" cy="1911350"/>
          </a:xfrm>
          <a:prstGeom prst="roundRect">
            <a:avLst/>
          </a:prstGeom>
          <a:solidFill>
            <a:srgbClr val="EBE6D9"/>
          </a:solidFill>
          <a:ln>
            <a:noFill/>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nSpc>
                <a:spcPts val="1800"/>
              </a:lnSpc>
              <a:spcBef>
                <a:spcPts val="400"/>
              </a:spcBef>
              <a:spcAft>
                <a:spcPts val="400"/>
              </a:spcAft>
              <a:buClr>
                <a:srgbClr val="80234A"/>
              </a:buClr>
            </a:pPr>
            <a:r>
              <a:rPr lang="fr-BE" sz="1600" dirty="0">
                <a:latin typeface="Calibri Light" panose="020F0302020204030204" pitchFamily="34" charset="0"/>
              </a:rPr>
              <a:t>Ces actions, malgré qu’elles ne se trouvent pas dans le cadran prioritaire de base, ont été considérées dans la priorisation étant donné qu’elles avaient soit une faisabilité très élevée soit un impact important sur la réduction du NTU.  </a:t>
            </a:r>
          </a:p>
        </p:txBody>
      </p:sp>
      <p:pic>
        <p:nvPicPr>
          <p:cNvPr id="7" name="Picture 6">
            <a:extLst>
              <a:ext uri="{FF2B5EF4-FFF2-40B4-BE49-F238E27FC236}">
                <a16:creationId xmlns:a16="http://schemas.microsoft.com/office/drawing/2014/main" id="{BD4DE1F0-F489-7C90-F466-A4A0689832CC}"/>
              </a:ext>
            </a:extLst>
          </p:cNvPr>
          <p:cNvPicPr>
            <a:picLocks noChangeAspect="1"/>
          </p:cNvPicPr>
          <p:nvPr/>
        </p:nvPicPr>
        <p:blipFill>
          <a:blip r:embed="rId2"/>
          <a:stretch>
            <a:fillRect/>
          </a:stretch>
        </p:blipFill>
        <p:spPr>
          <a:xfrm>
            <a:off x="5367133" y="4193496"/>
            <a:ext cx="2345611" cy="1567420"/>
          </a:xfrm>
          <a:prstGeom prst="rect">
            <a:avLst/>
          </a:prstGeom>
          <a:solidFill>
            <a:schemeClr val="bg1"/>
          </a:solidFill>
        </p:spPr>
      </p:pic>
    </p:spTree>
    <p:extLst>
      <p:ext uri="{BB962C8B-B14F-4D97-AF65-F5344CB8AC3E}">
        <p14:creationId xmlns:p14="http://schemas.microsoft.com/office/powerpoint/2010/main" val="3622448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262E5-347D-7231-F437-118D6EC9B25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50E5377-9D78-EA8A-4129-40B66E4FCE68}"/>
              </a:ext>
            </a:extLst>
          </p:cNvPr>
          <p:cNvSpPr>
            <a:spLocks noGrp="1"/>
          </p:cNvSpPr>
          <p:nvPr>
            <p:ph type="title"/>
          </p:nvPr>
        </p:nvSpPr>
        <p:spPr/>
        <p:txBody>
          <a:bodyPr/>
          <a:lstStyle/>
          <a:p>
            <a:r>
              <a:rPr lang="fr-FR"/>
              <a:t>…Et elles peuvent donc être classées dans 4 catégories principales</a:t>
            </a:r>
          </a:p>
        </p:txBody>
      </p:sp>
      <p:sp>
        <p:nvSpPr>
          <p:cNvPr id="17" name="Rectangle 4">
            <a:extLst>
              <a:ext uri="{FF2B5EF4-FFF2-40B4-BE49-F238E27FC236}">
                <a16:creationId xmlns:a16="http://schemas.microsoft.com/office/drawing/2014/main" id="{024390C6-AABD-AB0A-31EC-A238BF08B902}"/>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Priorisation</a:t>
            </a:r>
          </a:p>
        </p:txBody>
      </p:sp>
      <p:graphicFrame>
        <p:nvGraphicFramePr>
          <p:cNvPr id="10" name="Table 9">
            <a:extLst>
              <a:ext uri="{FF2B5EF4-FFF2-40B4-BE49-F238E27FC236}">
                <a16:creationId xmlns:a16="http://schemas.microsoft.com/office/drawing/2014/main" id="{D8A4AD17-0F5C-F46E-3A51-E8853F468957}"/>
              </a:ext>
            </a:extLst>
          </p:cNvPr>
          <p:cNvGraphicFramePr>
            <a:graphicFrameLocks noGrp="1"/>
          </p:cNvGraphicFramePr>
          <p:nvPr>
            <p:extLst>
              <p:ext uri="{D42A27DB-BD31-4B8C-83A1-F6EECF244321}">
                <p14:modId xmlns:p14="http://schemas.microsoft.com/office/powerpoint/2010/main" val="389005080"/>
              </p:ext>
            </p:extLst>
          </p:nvPr>
        </p:nvGraphicFramePr>
        <p:xfrm>
          <a:off x="478701" y="1582738"/>
          <a:ext cx="9000000" cy="335280"/>
        </p:xfrm>
        <a:graphic>
          <a:graphicData uri="http://schemas.openxmlformats.org/drawingml/2006/table">
            <a:tbl>
              <a:tblPr firstRow="1" bandRow="1">
                <a:tableStyleId>{5940675A-B579-460E-94D1-54222C63F5DA}</a:tableStyleId>
              </a:tblPr>
              <a:tblGrid>
                <a:gridCol w="9000000">
                  <a:extLst>
                    <a:ext uri="{9D8B030D-6E8A-4147-A177-3AD203B41FA5}">
                      <a16:colId xmlns:a16="http://schemas.microsoft.com/office/drawing/2014/main" val="2529513262"/>
                    </a:ext>
                  </a:extLst>
                </a:gridCol>
              </a:tblGrid>
              <a:tr h="324000">
                <a:tc>
                  <a:txBody>
                    <a:bodyPr/>
                    <a:lstStyle/>
                    <a:p>
                      <a:r>
                        <a:rPr lang="fr-BE" sz="1600" b="1" dirty="0">
                          <a:solidFill>
                            <a:schemeClr val="tx1"/>
                          </a:solidFill>
                        </a:rPr>
                        <a:t>3. Actions avec une faisabilité moindre et un impact moins important sur le NTU (10 actions)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E593"/>
                    </a:solidFill>
                  </a:tcPr>
                </a:tc>
                <a:extLst>
                  <a:ext uri="{0D108BD9-81ED-4DB2-BD59-A6C34878D82A}">
                    <a16:rowId xmlns:a16="http://schemas.microsoft.com/office/drawing/2014/main" val="2438859243"/>
                  </a:ext>
                </a:extLst>
              </a:tr>
            </a:tbl>
          </a:graphicData>
        </a:graphic>
      </p:graphicFrame>
      <p:sp>
        <p:nvSpPr>
          <p:cNvPr id="11" name="Marcador de contenido 3">
            <a:extLst>
              <a:ext uri="{FF2B5EF4-FFF2-40B4-BE49-F238E27FC236}">
                <a16:creationId xmlns:a16="http://schemas.microsoft.com/office/drawing/2014/main" id="{EC80ABE7-FBF1-F42F-A3A7-381B53A1C8E1}"/>
              </a:ext>
            </a:extLst>
          </p:cNvPr>
          <p:cNvSpPr>
            <a:spLocks noGrp="1"/>
          </p:cNvSpPr>
          <p:nvPr>
            <p:ph idx="1"/>
          </p:nvPr>
        </p:nvSpPr>
        <p:spPr>
          <a:xfrm>
            <a:off x="488950" y="1967387"/>
            <a:ext cx="8959121" cy="3211135"/>
          </a:xfrm>
        </p:spPr>
        <p:txBody>
          <a:bodyPr/>
          <a:lstStyle/>
          <a:p>
            <a:pPr>
              <a:lnSpc>
                <a:spcPct val="100000"/>
              </a:lnSpc>
              <a:spcBef>
                <a:spcPts val="100"/>
              </a:spcBef>
              <a:spcAft>
                <a:spcPts val="100"/>
              </a:spcAft>
            </a:pPr>
            <a:r>
              <a:rPr lang="fr-FR" dirty="0"/>
              <a:t>Action 3.4. Développement d’un </a:t>
            </a:r>
            <a:r>
              <a:rPr lang="fr-FR" i="1" dirty="0" err="1"/>
              <a:t>chatbot</a:t>
            </a:r>
            <a:r>
              <a:rPr lang="fr-FR" dirty="0"/>
              <a:t> de recensement des informations disponibles en interne à la DG HAN</a:t>
            </a:r>
          </a:p>
          <a:p>
            <a:pPr>
              <a:lnSpc>
                <a:spcPct val="100000"/>
              </a:lnSpc>
              <a:spcBef>
                <a:spcPts val="100"/>
              </a:spcBef>
              <a:spcAft>
                <a:spcPts val="100"/>
              </a:spcAft>
            </a:pPr>
            <a:r>
              <a:rPr lang="fr-FR" dirty="0"/>
              <a:t>Action 3.5. Formation des professionnels externes en fin d’études</a:t>
            </a:r>
          </a:p>
          <a:p>
            <a:pPr>
              <a:lnSpc>
                <a:spcPct val="100000"/>
              </a:lnSpc>
              <a:spcBef>
                <a:spcPts val="100"/>
              </a:spcBef>
              <a:spcAft>
                <a:spcPts val="100"/>
              </a:spcAft>
            </a:pPr>
            <a:r>
              <a:rPr lang="fr-FR" dirty="0"/>
              <a:t>Action 5.2. Entamer la réflexion sur un programme d’« Alliés administratifs »</a:t>
            </a:r>
          </a:p>
          <a:p>
            <a:pPr>
              <a:lnSpc>
                <a:spcPct val="100000"/>
              </a:lnSpc>
              <a:spcBef>
                <a:spcPts val="100"/>
              </a:spcBef>
              <a:spcAft>
                <a:spcPts val="100"/>
              </a:spcAft>
            </a:pPr>
            <a:r>
              <a:rPr lang="fr-FR" dirty="0"/>
              <a:t>Action 5.3. Mise en place d’un référent unique</a:t>
            </a:r>
          </a:p>
          <a:p>
            <a:pPr>
              <a:lnSpc>
                <a:spcPct val="100000"/>
              </a:lnSpc>
              <a:spcBef>
                <a:spcPts val="100"/>
              </a:spcBef>
              <a:spcAft>
                <a:spcPts val="100"/>
              </a:spcAft>
            </a:pPr>
            <a:r>
              <a:rPr lang="fr-FR" dirty="0"/>
              <a:t>Action 6.3	. Évaluer la pertinence de l’installation de kiosques interactifs dans les centres de la DG HAN</a:t>
            </a:r>
          </a:p>
          <a:p>
            <a:pPr>
              <a:lnSpc>
                <a:spcPct val="100000"/>
              </a:lnSpc>
              <a:spcBef>
                <a:spcPts val="100"/>
              </a:spcBef>
              <a:spcAft>
                <a:spcPts val="100"/>
              </a:spcAft>
            </a:pPr>
            <a:r>
              <a:rPr lang="fr-FR" dirty="0"/>
              <a:t>Action 6.4	. Explorer la mise en place de partenariats avec des solutions innovantes</a:t>
            </a:r>
          </a:p>
          <a:p>
            <a:pPr>
              <a:lnSpc>
                <a:spcPct val="100000"/>
              </a:lnSpc>
              <a:spcBef>
                <a:spcPts val="100"/>
              </a:spcBef>
              <a:spcAft>
                <a:spcPts val="100"/>
              </a:spcAft>
            </a:pPr>
            <a:r>
              <a:rPr lang="fr-FR" dirty="0"/>
              <a:t>Action 7.1. Identifier de manière proactive les bénéficiaires potentiels</a:t>
            </a:r>
          </a:p>
          <a:p>
            <a:pPr>
              <a:lnSpc>
                <a:spcPct val="100000"/>
              </a:lnSpc>
              <a:spcBef>
                <a:spcPts val="100"/>
              </a:spcBef>
              <a:spcAft>
                <a:spcPts val="100"/>
              </a:spcAft>
            </a:pPr>
            <a:r>
              <a:rPr lang="fr-FR" dirty="0"/>
              <a:t>Action 8.4. Amélioration inclusive de TRIA</a:t>
            </a:r>
          </a:p>
          <a:p>
            <a:pPr>
              <a:lnSpc>
                <a:spcPct val="100000"/>
              </a:lnSpc>
              <a:spcBef>
                <a:spcPts val="100"/>
              </a:spcBef>
              <a:spcAft>
                <a:spcPts val="100"/>
              </a:spcAft>
            </a:pPr>
            <a:r>
              <a:rPr lang="fr-FR" dirty="0"/>
              <a:t>Action 10.3. 	Faciliter l’accès à </a:t>
            </a:r>
            <a:r>
              <a:rPr lang="fr-FR" dirty="0" err="1"/>
              <a:t>MyHandicap</a:t>
            </a:r>
            <a:r>
              <a:rPr lang="fr-FR" dirty="0"/>
              <a:t> Professional à d’autres acteurs externes</a:t>
            </a:r>
          </a:p>
          <a:p>
            <a:pPr>
              <a:lnSpc>
                <a:spcPct val="100000"/>
              </a:lnSpc>
              <a:spcBef>
                <a:spcPts val="100"/>
              </a:spcBef>
              <a:spcAft>
                <a:spcPts val="100"/>
              </a:spcAft>
            </a:pPr>
            <a:r>
              <a:rPr lang="fr-FR" dirty="0"/>
              <a:t>Action 11.2. 	Uniformiser les critères d’évaluation du handicap à l’échelle fédérale et régionale</a:t>
            </a:r>
          </a:p>
          <a:p>
            <a:pPr>
              <a:lnSpc>
                <a:spcPct val="100000"/>
              </a:lnSpc>
              <a:spcBef>
                <a:spcPts val="100"/>
              </a:spcBef>
              <a:spcAft>
                <a:spcPts val="100"/>
              </a:spcAft>
            </a:pPr>
            <a:endParaRPr lang="fr-FR" dirty="0"/>
          </a:p>
        </p:txBody>
      </p:sp>
    </p:spTree>
    <p:extLst>
      <p:ext uri="{BB962C8B-B14F-4D97-AF65-F5344CB8AC3E}">
        <p14:creationId xmlns:p14="http://schemas.microsoft.com/office/powerpoint/2010/main" val="2469271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FA7D3-89C6-7EF1-493A-9022B761D6B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320CDB7-5C81-6129-94E1-BE5BD7B0882E}"/>
              </a:ext>
            </a:extLst>
          </p:cNvPr>
          <p:cNvSpPr>
            <a:spLocks noGrp="1"/>
          </p:cNvSpPr>
          <p:nvPr>
            <p:ph type="title"/>
          </p:nvPr>
        </p:nvSpPr>
        <p:spPr/>
        <p:txBody>
          <a:bodyPr/>
          <a:lstStyle/>
          <a:p>
            <a:r>
              <a:rPr lang="fr-FR"/>
              <a:t>…Et elles peuvent donc être classées dans 4 catégories principales</a:t>
            </a:r>
          </a:p>
        </p:txBody>
      </p:sp>
      <p:sp>
        <p:nvSpPr>
          <p:cNvPr id="17" name="Rectangle 4">
            <a:extLst>
              <a:ext uri="{FF2B5EF4-FFF2-40B4-BE49-F238E27FC236}">
                <a16:creationId xmlns:a16="http://schemas.microsoft.com/office/drawing/2014/main" id="{448F15C2-4E41-3A47-7D13-0290AE2C8D1A}"/>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Priorisation</a:t>
            </a:r>
          </a:p>
        </p:txBody>
      </p:sp>
      <p:graphicFrame>
        <p:nvGraphicFramePr>
          <p:cNvPr id="10" name="Table 9">
            <a:extLst>
              <a:ext uri="{FF2B5EF4-FFF2-40B4-BE49-F238E27FC236}">
                <a16:creationId xmlns:a16="http://schemas.microsoft.com/office/drawing/2014/main" id="{17CDA144-00B7-7FBC-4CEB-48727BD05477}"/>
              </a:ext>
            </a:extLst>
          </p:cNvPr>
          <p:cNvGraphicFramePr>
            <a:graphicFrameLocks noGrp="1"/>
          </p:cNvGraphicFramePr>
          <p:nvPr>
            <p:extLst>
              <p:ext uri="{D42A27DB-BD31-4B8C-83A1-F6EECF244321}">
                <p14:modId xmlns:p14="http://schemas.microsoft.com/office/powerpoint/2010/main" val="2362056516"/>
              </p:ext>
            </p:extLst>
          </p:nvPr>
        </p:nvGraphicFramePr>
        <p:xfrm>
          <a:off x="478701" y="1582738"/>
          <a:ext cx="9000000" cy="335280"/>
        </p:xfrm>
        <a:graphic>
          <a:graphicData uri="http://schemas.openxmlformats.org/drawingml/2006/table">
            <a:tbl>
              <a:tblPr firstRow="1" bandRow="1">
                <a:tableStyleId>{5940675A-B579-460E-94D1-54222C63F5DA}</a:tableStyleId>
              </a:tblPr>
              <a:tblGrid>
                <a:gridCol w="9000000">
                  <a:extLst>
                    <a:ext uri="{9D8B030D-6E8A-4147-A177-3AD203B41FA5}">
                      <a16:colId xmlns:a16="http://schemas.microsoft.com/office/drawing/2014/main" val="2529513262"/>
                    </a:ext>
                  </a:extLst>
                </a:gridCol>
              </a:tblGrid>
              <a:tr h="324000">
                <a:tc>
                  <a:txBody>
                    <a:bodyPr/>
                    <a:lstStyle/>
                    <a:p>
                      <a:r>
                        <a:rPr lang="fr-BE" sz="1600" b="1" dirty="0">
                          <a:solidFill>
                            <a:schemeClr val="tx1"/>
                          </a:solidFill>
                        </a:rPr>
                        <a:t>4. Actions avec une faible faisabilité et un impact faible sur le NTU (4 actions)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BFA3"/>
                    </a:solidFill>
                  </a:tcPr>
                </a:tc>
                <a:extLst>
                  <a:ext uri="{0D108BD9-81ED-4DB2-BD59-A6C34878D82A}">
                    <a16:rowId xmlns:a16="http://schemas.microsoft.com/office/drawing/2014/main" val="2438859243"/>
                  </a:ext>
                </a:extLst>
              </a:tr>
            </a:tbl>
          </a:graphicData>
        </a:graphic>
      </p:graphicFrame>
      <p:sp>
        <p:nvSpPr>
          <p:cNvPr id="11" name="Marcador de contenido 3">
            <a:extLst>
              <a:ext uri="{FF2B5EF4-FFF2-40B4-BE49-F238E27FC236}">
                <a16:creationId xmlns:a16="http://schemas.microsoft.com/office/drawing/2014/main" id="{B6ADC6F0-D502-0C01-7BBE-00254A51AEE5}"/>
              </a:ext>
            </a:extLst>
          </p:cNvPr>
          <p:cNvSpPr>
            <a:spLocks noGrp="1"/>
          </p:cNvSpPr>
          <p:nvPr>
            <p:ph idx="1"/>
          </p:nvPr>
        </p:nvSpPr>
        <p:spPr>
          <a:xfrm>
            <a:off x="488950" y="1967387"/>
            <a:ext cx="8959121" cy="1061829"/>
          </a:xfrm>
        </p:spPr>
        <p:txBody>
          <a:bodyPr/>
          <a:lstStyle/>
          <a:p>
            <a:pPr>
              <a:lnSpc>
                <a:spcPct val="100000"/>
              </a:lnSpc>
              <a:spcBef>
                <a:spcPts val="100"/>
              </a:spcBef>
              <a:spcAft>
                <a:spcPts val="100"/>
              </a:spcAft>
            </a:pPr>
            <a:r>
              <a:rPr lang="fr-FR" dirty="0"/>
              <a:t>Action 5.5. Opérationnaliser l’accompagnement rapproché des ayants droit</a:t>
            </a:r>
          </a:p>
          <a:p>
            <a:pPr>
              <a:lnSpc>
                <a:spcPct val="100000"/>
              </a:lnSpc>
              <a:spcBef>
                <a:spcPts val="100"/>
              </a:spcBef>
              <a:spcAft>
                <a:spcPts val="100"/>
              </a:spcAft>
            </a:pPr>
            <a:r>
              <a:rPr lang="fr-FR" dirty="0"/>
              <a:t>Action 6.1	. Valorisation et développement de supports d’information alternatifs</a:t>
            </a:r>
          </a:p>
          <a:p>
            <a:pPr>
              <a:lnSpc>
                <a:spcPct val="100000"/>
              </a:lnSpc>
              <a:spcBef>
                <a:spcPts val="100"/>
              </a:spcBef>
              <a:spcAft>
                <a:spcPts val="100"/>
              </a:spcAft>
            </a:pPr>
            <a:r>
              <a:rPr lang="fr-FR" dirty="0"/>
              <a:t>Action 6.2. Création de la fonction de </a:t>
            </a:r>
            <a:r>
              <a:rPr lang="fr-FR" dirty="0" err="1"/>
              <a:t>Digicoach</a:t>
            </a:r>
            <a:endParaRPr lang="fr-FR" dirty="0"/>
          </a:p>
          <a:p>
            <a:pPr>
              <a:lnSpc>
                <a:spcPct val="100000"/>
              </a:lnSpc>
              <a:spcBef>
                <a:spcPts val="100"/>
              </a:spcBef>
              <a:spcAft>
                <a:spcPts val="100"/>
              </a:spcAft>
            </a:pPr>
            <a:r>
              <a:rPr lang="fr-FR" dirty="0"/>
              <a:t>Action 8.1. 	Intégration d’un assistant virtuel sur le site internet de la DG HAN</a:t>
            </a:r>
          </a:p>
        </p:txBody>
      </p:sp>
    </p:spTree>
    <p:extLst>
      <p:ext uri="{BB962C8B-B14F-4D97-AF65-F5344CB8AC3E}">
        <p14:creationId xmlns:p14="http://schemas.microsoft.com/office/powerpoint/2010/main" val="519364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0FA35-2A34-58A3-EF5F-62B564D45E55}"/>
            </a:ext>
          </a:extLst>
        </p:cNvPr>
        <p:cNvGrpSpPr/>
        <p:nvPr/>
      </p:nvGrpSpPr>
      <p:grpSpPr>
        <a:xfrm>
          <a:off x="0" y="0"/>
          <a:ext cx="0" cy="0"/>
          <a:chOff x="0" y="0"/>
          <a:chExt cx="0" cy="0"/>
        </a:xfrm>
      </p:grpSpPr>
      <p:sp>
        <p:nvSpPr>
          <p:cNvPr id="11" name="Rectangle 6">
            <a:extLst>
              <a:ext uri="{FF2B5EF4-FFF2-40B4-BE49-F238E27FC236}">
                <a16:creationId xmlns:a16="http://schemas.microsoft.com/office/drawing/2014/main" id="{399D3DE1-7ED3-CBE1-BAFD-B34C590C8B4D}"/>
              </a:ext>
            </a:extLst>
          </p:cNvPr>
          <p:cNvSpPr>
            <a:spLocks noGrp="1" noChangeArrowheads="1"/>
          </p:cNvSpPr>
          <p:nvPr>
            <p:ph type="title"/>
          </p:nvPr>
        </p:nvSpPr>
        <p:spPr/>
        <p:txBody>
          <a:bodyPr anchor="t" anchorCtr="0"/>
          <a:lstStyle/>
          <a:p>
            <a:pPr>
              <a:lnSpc>
                <a:spcPts val="2800"/>
              </a:lnSpc>
            </a:pPr>
            <a:r>
              <a:rPr lang="fr-FR" altLang="es-ES" sz="2800" dirty="0">
                <a:solidFill>
                  <a:schemeClr val="tx2"/>
                </a:solidFill>
              </a:rPr>
              <a:t>5</a:t>
            </a:r>
            <a:br>
              <a:rPr lang="fr-FR" altLang="es-ES" sz="2800" dirty="0"/>
            </a:br>
            <a:r>
              <a:rPr lang="fr-FR" altLang="es-ES" sz="2800" dirty="0">
                <a:solidFill>
                  <a:srgbClr val="80234A"/>
                </a:solidFill>
                <a:latin typeface="Calibri Light"/>
                <a:cs typeface="Calibri Light"/>
              </a:rPr>
              <a:t>Plan d’actions</a:t>
            </a:r>
            <a:endParaRPr lang="fr-FR" altLang="es-ES" sz="2800" dirty="0">
              <a:latin typeface="Calibri Light"/>
              <a:cs typeface="Calibri Light"/>
            </a:endParaRPr>
          </a:p>
        </p:txBody>
      </p:sp>
    </p:spTree>
    <p:extLst>
      <p:ext uri="{BB962C8B-B14F-4D97-AF65-F5344CB8AC3E}">
        <p14:creationId xmlns:p14="http://schemas.microsoft.com/office/powerpoint/2010/main" val="3377361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texte 21">
            <a:extLst>
              <a:ext uri="{FF2B5EF4-FFF2-40B4-BE49-F238E27FC236}">
                <a16:creationId xmlns:a16="http://schemas.microsoft.com/office/drawing/2014/main" id="{C70B1559-04CC-6626-EBDA-0776A2174C3B}"/>
              </a:ext>
            </a:extLst>
          </p:cNvPr>
          <p:cNvSpPr>
            <a:spLocks noGrp="1"/>
          </p:cNvSpPr>
          <p:nvPr>
            <p:ph type="body" sz="half" idx="10"/>
          </p:nvPr>
        </p:nvSpPr>
        <p:spPr>
          <a:xfrm>
            <a:off x="5165577" y="1592263"/>
            <a:ext cx="4287985" cy="4344779"/>
          </a:xfrm>
        </p:spPr>
        <p:txBody>
          <a:bodyPr/>
          <a:lstStyle/>
          <a:p>
            <a:pPr marL="0" indent="0" algn="l" defTabSz="914400" rtl="0" eaLnBrk="1" fontAlgn="b" latinLnBrk="0" hangingPunct="1">
              <a:lnSpc>
                <a:spcPct val="100000"/>
              </a:lnSpc>
              <a:spcAft>
                <a:spcPts val="800"/>
              </a:spcAft>
              <a:buNone/>
            </a:pPr>
            <a:r>
              <a:rPr lang="fr-FR" b="1" noProof="0">
                <a:latin typeface="+mn-lt"/>
              </a:rPr>
              <a:t>Quoi</a:t>
            </a:r>
            <a:r>
              <a:rPr lang="fr-FR" sz="1600" b="1" kern="1200" noProof="0">
                <a:solidFill>
                  <a:schemeClr val="tx1"/>
                </a:solidFill>
                <a:effectLst/>
                <a:latin typeface="+mn-lt"/>
                <a:ea typeface="+mn-ea"/>
                <a:cs typeface="+mn-cs"/>
              </a:rPr>
              <a:t> ?</a:t>
            </a:r>
          </a:p>
          <a:p>
            <a:pPr marL="0" indent="0" algn="l" defTabSz="914400" rtl="0" eaLnBrk="1" fontAlgn="b" latinLnBrk="0" hangingPunct="1">
              <a:lnSpc>
                <a:spcPct val="100000"/>
              </a:lnSpc>
              <a:spcAft>
                <a:spcPts val="800"/>
              </a:spcAft>
              <a:buNone/>
            </a:pPr>
            <a:r>
              <a:rPr lang="fr-FR" noProof="0">
                <a:latin typeface="+mn-lt"/>
              </a:rPr>
              <a:t>Cet axe vise à rendre les processus administratifs et d’évaluation plus efficaces et harmonisés. En renforçant la communication et en renforçant l’approche multidisciplinaire, la DG HAN s’engage à simplifier les démarches des ayants droit tout en garantissant une évaluation du handicap plus précise et équitable.</a:t>
            </a:r>
          </a:p>
          <a:p>
            <a:pPr marL="0" indent="0" algn="l" defTabSz="914400" rtl="0" eaLnBrk="1" fontAlgn="b" latinLnBrk="0" hangingPunct="1">
              <a:lnSpc>
                <a:spcPct val="100000"/>
              </a:lnSpc>
              <a:spcAft>
                <a:spcPts val="800"/>
              </a:spcAft>
              <a:buNone/>
            </a:pPr>
            <a:endParaRPr lang="fr-FR" noProof="0">
              <a:latin typeface="+mn-lt"/>
            </a:endParaRPr>
          </a:p>
          <a:p>
            <a:pPr marL="0" indent="0" algn="l" defTabSz="914400" rtl="0" eaLnBrk="1" fontAlgn="b" latinLnBrk="0" hangingPunct="1">
              <a:lnSpc>
                <a:spcPct val="100000"/>
              </a:lnSpc>
              <a:spcAft>
                <a:spcPts val="800"/>
              </a:spcAft>
              <a:buNone/>
            </a:pPr>
            <a:r>
              <a:rPr lang="fr-FR" b="1" noProof="0">
                <a:latin typeface="+mn-lt"/>
              </a:rPr>
              <a:t>Comment ?</a:t>
            </a:r>
          </a:p>
          <a:p>
            <a:pPr marL="0" indent="0" algn="l" defTabSz="914400" rtl="0" eaLnBrk="1" fontAlgn="b" latinLnBrk="0" hangingPunct="1">
              <a:lnSpc>
                <a:spcPct val="100000"/>
              </a:lnSpc>
              <a:spcAft>
                <a:spcPts val="800"/>
              </a:spcAft>
              <a:buNone/>
            </a:pPr>
            <a:r>
              <a:rPr lang="fr-FR" noProof="0">
                <a:latin typeface="+mn-lt"/>
              </a:rPr>
              <a:t>Projet 1.</a:t>
            </a:r>
            <a:r>
              <a:rPr lang="fr-FR" sz="1600" b="0" kern="1200" noProof="0">
                <a:solidFill>
                  <a:schemeClr val="tx1"/>
                </a:solidFill>
                <a:effectLst/>
                <a:latin typeface="+mn-lt"/>
                <a:ea typeface="+mn-ea"/>
                <a:cs typeface="+mn-cs"/>
              </a:rPr>
              <a:t> Continuer la révision et l’optimisation des processus internes</a:t>
            </a:r>
          </a:p>
          <a:p>
            <a:pPr marL="0" indent="0" fontAlgn="b">
              <a:lnSpc>
                <a:spcPct val="100000"/>
              </a:lnSpc>
              <a:spcAft>
                <a:spcPts val="800"/>
              </a:spcAft>
              <a:buNone/>
            </a:pPr>
            <a:r>
              <a:rPr lang="fr-FR" noProof="0">
                <a:latin typeface="+mn-lt"/>
              </a:rPr>
              <a:t>Projet 2. Harmoniser le processus d’évaluation multidisciplinaire du handicap</a:t>
            </a:r>
          </a:p>
        </p:txBody>
      </p:sp>
      <p:sp>
        <p:nvSpPr>
          <p:cNvPr id="9" name="Demi-cadre 8">
            <a:extLst>
              <a:ext uri="{FF2B5EF4-FFF2-40B4-BE49-F238E27FC236}">
                <a16:creationId xmlns:a16="http://schemas.microsoft.com/office/drawing/2014/main" id="{3F0B2F77-B445-8034-1A40-1DD19F87ED37}"/>
              </a:ext>
            </a:extLst>
          </p:cNvPr>
          <p:cNvSpPr/>
          <p:nvPr/>
        </p:nvSpPr>
        <p:spPr bwMode="auto">
          <a:xfrm>
            <a:off x="512749" y="2193752"/>
            <a:ext cx="779156" cy="689253"/>
          </a:xfrm>
          <a:prstGeom prst="halfFrame">
            <a:avLst>
              <a:gd name="adj1" fmla="val 13043"/>
              <a:gd name="adj2" fmla="val 14492"/>
            </a:avLst>
          </a:prstGeom>
          <a:solidFill>
            <a:srgbClr val="A79057"/>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10" name="Demi-cadre 9">
            <a:extLst>
              <a:ext uri="{FF2B5EF4-FFF2-40B4-BE49-F238E27FC236}">
                <a16:creationId xmlns:a16="http://schemas.microsoft.com/office/drawing/2014/main" id="{E2524562-7B8A-01FD-E804-0CF19594A047}"/>
              </a:ext>
            </a:extLst>
          </p:cNvPr>
          <p:cNvSpPr/>
          <p:nvPr/>
        </p:nvSpPr>
        <p:spPr bwMode="auto">
          <a:xfrm rot="10800000">
            <a:off x="3645526" y="4067272"/>
            <a:ext cx="779156" cy="689253"/>
          </a:xfrm>
          <a:prstGeom prst="halfFrame">
            <a:avLst>
              <a:gd name="adj1" fmla="val 13043"/>
              <a:gd name="adj2" fmla="val 14492"/>
            </a:avLst>
          </a:prstGeom>
          <a:solidFill>
            <a:srgbClr val="A79057"/>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18" name="Rectangle 17">
            <a:extLst>
              <a:ext uri="{FF2B5EF4-FFF2-40B4-BE49-F238E27FC236}">
                <a16:creationId xmlns:a16="http://schemas.microsoft.com/office/drawing/2014/main" id="{E640D39D-F57A-31F8-72C9-AB2738B7A153}"/>
              </a:ext>
            </a:extLst>
          </p:cNvPr>
          <p:cNvSpPr/>
          <p:nvPr/>
        </p:nvSpPr>
        <p:spPr bwMode="auto">
          <a:xfrm>
            <a:off x="810048" y="2538379"/>
            <a:ext cx="3317335" cy="1956732"/>
          </a:xfrm>
          <a:prstGeom prst="rect">
            <a:avLst/>
          </a:prstGeom>
          <a:solidFill>
            <a:srgbClr val="EBE6D9"/>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fr-FR" sz="2400" b="0" noProof="0">
                <a:latin typeface="Calibri Light" panose="020F0302020204030204" pitchFamily="34" charset="0"/>
              </a:rPr>
              <a:t>I. Simplifier les démarches administratives et d’évaluation</a:t>
            </a:r>
          </a:p>
        </p:txBody>
      </p:sp>
      <p:sp>
        <p:nvSpPr>
          <p:cNvPr id="19" name="Rectangle 18">
            <a:extLst>
              <a:ext uri="{FF2B5EF4-FFF2-40B4-BE49-F238E27FC236}">
                <a16:creationId xmlns:a16="http://schemas.microsoft.com/office/drawing/2014/main" id="{91C122C0-AEC4-8AB7-3CAE-427B6792DE80}"/>
              </a:ext>
            </a:extLst>
          </p:cNvPr>
          <p:cNvSpPr/>
          <p:nvPr/>
        </p:nvSpPr>
        <p:spPr bwMode="auto">
          <a:xfrm>
            <a:off x="4938680" y="1510018"/>
            <a:ext cx="45719" cy="4540203"/>
          </a:xfrm>
          <a:prstGeom prst="rect">
            <a:avLst/>
          </a:prstGeom>
          <a:solidFill>
            <a:srgbClr val="756A65"/>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2" name="Rectangle 4">
            <a:extLst>
              <a:ext uri="{FF2B5EF4-FFF2-40B4-BE49-F238E27FC236}">
                <a16:creationId xmlns:a16="http://schemas.microsoft.com/office/drawing/2014/main" id="{A457174B-3124-2BA8-5A75-7F7C484E2DD6}"/>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spTree>
    <p:extLst>
      <p:ext uri="{BB962C8B-B14F-4D97-AF65-F5344CB8AC3E}">
        <p14:creationId xmlns:p14="http://schemas.microsoft.com/office/powerpoint/2010/main" val="185091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2B093-5900-2B3A-771A-22FEE0F1FA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FDB3FF-9D0C-439C-14ED-EADE04AB20D1}"/>
              </a:ext>
            </a:extLst>
          </p:cNvPr>
          <p:cNvSpPr>
            <a:spLocks noGrp="1"/>
          </p:cNvSpPr>
          <p:nvPr>
            <p:ph type="title"/>
          </p:nvPr>
        </p:nvSpPr>
        <p:spPr/>
        <p:txBody>
          <a:bodyPr/>
          <a:lstStyle/>
          <a:p>
            <a:r>
              <a:rPr lang="fr-FR" noProof="0"/>
              <a:t>Projet 1. Continuer la révision et l’optimisation des processus internes (1/5)</a:t>
            </a:r>
          </a:p>
        </p:txBody>
      </p:sp>
      <p:sp>
        <p:nvSpPr>
          <p:cNvPr id="6" name="Rectangle 5">
            <a:extLst>
              <a:ext uri="{FF2B5EF4-FFF2-40B4-BE49-F238E27FC236}">
                <a16:creationId xmlns:a16="http://schemas.microsoft.com/office/drawing/2014/main" id="{B542CB90-654B-F477-DDC9-64365911A8E6}"/>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34FFEFA7-0E41-E3D2-BB42-0C854A2BE8F2}"/>
              </a:ext>
            </a:extLst>
          </p:cNvPr>
          <p:cNvGraphicFramePr>
            <a:graphicFrameLocks noGrp="1"/>
          </p:cNvGraphicFramePr>
          <p:nvPr/>
        </p:nvGraphicFramePr>
        <p:xfrm>
          <a:off x="484174" y="1592263"/>
          <a:ext cx="9072742" cy="4505960"/>
        </p:xfrm>
        <a:graphic>
          <a:graphicData uri="http://schemas.openxmlformats.org/drawingml/2006/table">
            <a:tbl>
              <a:tblPr firstRow="1" bandRow="1">
                <a:tableStyleId>{5940675A-B579-460E-94D1-54222C63F5DA}</a:tableStyleId>
              </a:tblPr>
              <a:tblGrid>
                <a:gridCol w="9072742">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1. Continuer la révision et l’optimisation des processus internes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994712996"/>
                  </a:ext>
                </a:extLst>
              </a:tr>
              <a:tr h="180000">
                <a:tc>
                  <a:txBody>
                    <a:bodyPr/>
                    <a:lstStyle/>
                    <a:p>
                      <a:r>
                        <a:rPr lang="fr-FR" sz="1200" b="1" noProof="0"/>
                        <a:t>Niveau</a:t>
                      </a:r>
                      <a:r>
                        <a:rPr lang="fr-FR" sz="1200" noProof="0"/>
                        <a:t> : Design des processus administratifs et du processus d’évaluation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95333701"/>
                  </a:ext>
                </a:extLst>
              </a:tr>
              <a:tr h="180000">
                <a:tc>
                  <a:txBody>
                    <a:bodyPr/>
                    <a:lstStyle/>
                    <a:p>
                      <a:r>
                        <a:rPr lang="fr-FR" sz="1200" b="1" noProof="0"/>
                        <a:t>Constat : </a:t>
                      </a:r>
                    </a:p>
                    <a:p>
                      <a:r>
                        <a:rPr lang="fr-FR" sz="1200" b="0" noProof="0"/>
                        <a:t>En cartographiant le parcours d’une personne en situation de handicap lorsqu’elle interagit avec la DG HAN, une série d’obstacles ont été identifiés, tels que la complexité des processus administratifs, mais aussi des communications, et un manque de clarté sur ces processus, des délais d’attente importants pour joindre les services de la DG HAN et donc pour avoir des retours sur leurs dossiers, ainsi que des expériences négatives avec la DG HAN. En y regardant de plus près, nous pouvons constater qu’une majorité de ces obstacles peuvent être supprimés, ou du moins mitigés, en optimisant les processus internes.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r h="288902">
                <a:tc>
                  <a:txBody>
                    <a:bodyPr/>
                    <a:lstStyle/>
                    <a:p>
                      <a:r>
                        <a:rPr lang="fr-FR" sz="1200" b="1" noProof="0"/>
                        <a:t>Description :</a:t>
                      </a:r>
                      <a:endParaRPr lang="fr-FR" sz="1200" b="0" noProof="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a:t>Ce projet vise à continuer et intensifier les initiatives pour réviser et simplifier les processus internes de traitement des dossiers pour améliorer l’expérience des ayants droit et réduire les obstacles administratifs. En s’appuyant sur les enseignements du </a:t>
                      </a:r>
                      <a:r>
                        <a:rPr lang="fr-FR" sz="1200" i="1" noProof="0"/>
                        <a:t>client </a:t>
                      </a:r>
                      <a:r>
                        <a:rPr lang="fr-FR" sz="1200" i="1" noProof="0" err="1"/>
                        <a:t>journey</a:t>
                      </a:r>
                      <a:r>
                        <a:rPr lang="fr-FR" sz="1200" noProof="0"/>
                        <a:t>, les ajustements ciblés incluront la clarification des communications, l’amélioration des supports d’information, la simplification et l’accélération des processus et la rationalisation des échanges avec les ayants droit et les professionnels/institutions externes.</a:t>
                      </a:r>
                      <a:endParaRPr lang="fr-FR" sz="1200" b="0" i="0" noProof="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154437072"/>
                  </a:ext>
                </a:extLst>
              </a:tr>
              <a:tr h="180000">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fr-FR" sz="1200" b="1" kern="1200" noProof="0">
                          <a:solidFill>
                            <a:schemeClr val="tx1"/>
                          </a:solidFill>
                          <a:latin typeface="+mn-lt"/>
                          <a:ea typeface="+mn-ea"/>
                          <a:cs typeface="+mn-cs"/>
                        </a:rPr>
                        <a:t>Impact attendu sur le NTU :                                                                                                                </a:t>
                      </a:r>
                      <a:r>
                        <a:rPr lang="fr-FR" sz="1200" noProof="0"/>
                        <a:t>NTU primaire            NTU secondaire            NTU tertiaire </a:t>
                      </a:r>
                      <a:endParaRPr lang="fr-FR" sz="1200" b="0" kern="1200" noProof="0">
                        <a:solidFill>
                          <a:schemeClr val="tx1"/>
                        </a:solidFill>
                        <a:latin typeface="+mn-lt"/>
                        <a:ea typeface="+mn-ea"/>
                        <a:cs typeface="+mn-cs"/>
                      </a:endParaRPr>
                    </a:p>
                    <a:p>
                      <a:pPr marL="0" indent="0">
                        <a:buFont typeface="Arial" panose="020B0604020202020204" pitchFamily="34" charset="0"/>
                        <a:buNone/>
                      </a:pPr>
                      <a:r>
                        <a:rPr lang="fr-FR" sz="1200" b="0" kern="1200" noProof="0">
                          <a:solidFill>
                            <a:schemeClr val="tx1"/>
                          </a:solidFill>
                          <a:latin typeface="+mn-lt"/>
                          <a:ea typeface="+mn-ea"/>
                          <a:cs typeface="+mn-cs"/>
                        </a:rPr>
                        <a:t>Ce projet permet de réduire le NTU primaire en diminuant les obstacles administratifs qui empêchent les ayants droit d’introduire une demande, et le NTU secondaire en facilitant la compréhension et le suivi des démarches pour éviter les abandons en cours de processus. L’impact attendu est : </a:t>
                      </a:r>
                    </a:p>
                    <a:p>
                      <a:pPr marL="171450" indent="-171450">
                        <a:buFont typeface="Arial" panose="020B0604020202020204" pitchFamily="34" charset="0"/>
                        <a:buChar char="•"/>
                      </a:pPr>
                      <a:r>
                        <a:rPr lang="fr-FR" sz="1200" b="0" kern="1200" noProof="0">
                          <a:solidFill>
                            <a:schemeClr val="tx1"/>
                          </a:solidFill>
                          <a:latin typeface="+mn-lt"/>
                          <a:ea typeface="+mn-ea"/>
                          <a:cs typeface="+mn-cs"/>
                        </a:rPr>
                        <a:t>Améliorer l’expérience des ayants droit en réduisant les délais et les frustrations liées aux démarches administratives, encourageant ainsi les ayants droit à solliciter et maintenir leurs droits.</a:t>
                      </a:r>
                    </a:p>
                    <a:p>
                      <a:pPr marL="171450" indent="-171450">
                        <a:buFont typeface="Arial" panose="020B0604020202020204" pitchFamily="34" charset="0"/>
                        <a:buChar char="•"/>
                      </a:pPr>
                      <a:r>
                        <a:rPr lang="fr-FR" sz="1200" b="0" kern="1200" noProof="0">
                          <a:solidFill>
                            <a:schemeClr val="tx1"/>
                          </a:solidFill>
                          <a:latin typeface="+mn-lt"/>
                          <a:ea typeface="+mn-ea"/>
                          <a:cs typeface="+mn-cs"/>
                        </a:rPr>
                        <a:t>Améliorer la transparence et la communication renforçant la compréhension des décisions et la confiance des usagers envers le système.</a:t>
                      </a:r>
                    </a:p>
                    <a:p>
                      <a:pPr marL="171450" indent="-171450">
                        <a:buFont typeface="Arial" panose="020B0604020202020204" pitchFamily="34" charset="0"/>
                        <a:buChar char="•"/>
                      </a:pPr>
                      <a:r>
                        <a:rPr lang="fr-FR" sz="1200" b="0" kern="1200" noProof="0">
                          <a:solidFill>
                            <a:schemeClr val="tx1"/>
                          </a:solidFill>
                          <a:latin typeface="+mn-lt"/>
                          <a:ea typeface="+mn-ea"/>
                          <a:cs typeface="+mn-cs"/>
                        </a:rPr>
                        <a:t>Créer un environnement administratif plus accessible et inclusif, capable de répondre aux besoins variés des ayants droit de manière efficace et équitable.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72189809"/>
                  </a:ext>
                </a:extLst>
              </a:tr>
            </a:tbl>
          </a:graphicData>
        </a:graphic>
      </p:graphicFrame>
      <p:sp>
        <p:nvSpPr>
          <p:cNvPr id="7" name="Rectangle 6">
            <a:extLst>
              <a:ext uri="{FF2B5EF4-FFF2-40B4-BE49-F238E27FC236}">
                <a16:creationId xmlns:a16="http://schemas.microsoft.com/office/drawing/2014/main" id="{8C4A1114-FA57-352C-7AB5-2D0B77B47D15}"/>
              </a:ext>
            </a:extLst>
          </p:cNvPr>
          <p:cNvSpPr/>
          <p:nvPr/>
        </p:nvSpPr>
        <p:spPr bwMode="auto">
          <a:xfrm>
            <a:off x="5710725" y="4400550"/>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8" name="Rectangle 7">
            <a:extLst>
              <a:ext uri="{FF2B5EF4-FFF2-40B4-BE49-F238E27FC236}">
                <a16:creationId xmlns:a16="http://schemas.microsoft.com/office/drawing/2014/main" id="{F1B5F8B1-F657-C5AF-1FCA-29F023E464F9}"/>
              </a:ext>
            </a:extLst>
          </p:cNvPr>
          <p:cNvSpPr/>
          <p:nvPr/>
        </p:nvSpPr>
        <p:spPr bwMode="auto">
          <a:xfrm>
            <a:off x="6958500" y="4400550"/>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9" name="Rectangle 8">
            <a:extLst>
              <a:ext uri="{FF2B5EF4-FFF2-40B4-BE49-F238E27FC236}">
                <a16:creationId xmlns:a16="http://schemas.microsoft.com/office/drawing/2014/main" id="{DE9A919C-53A4-1B81-F17E-1B7793CBCDF5}"/>
              </a:ext>
            </a:extLst>
          </p:cNvPr>
          <p:cNvSpPr/>
          <p:nvPr/>
        </p:nvSpPr>
        <p:spPr bwMode="auto">
          <a:xfrm>
            <a:off x="8356460" y="4400550"/>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pic>
        <p:nvPicPr>
          <p:cNvPr id="12" name="Graphic 11" descr="Checkmark outline">
            <a:extLst>
              <a:ext uri="{FF2B5EF4-FFF2-40B4-BE49-F238E27FC236}">
                <a16:creationId xmlns:a16="http://schemas.microsoft.com/office/drawing/2014/main" id="{13D1FDF4-797B-053E-F99A-241BB2D45E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41625" y="4335000"/>
            <a:ext cx="216000" cy="216000"/>
          </a:xfrm>
          <a:prstGeom prst="rect">
            <a:avLst/>
          </a:prstGeom>
        </p:spPr>
      </p:pic>
      <p:pic>
        <p:nvPicPr>
          <p:cNvPr id="10" name="Graphic 9" descr="Checkmark outline">
            <a:extLst>
              <a:ext uri="{FF2B5EF4-FFF2-40B4-BE49-F238E27FC236}">
                <a16:creationId xmlns:a16="http://schemas.microsoft.com/office/drawing/2014/main" id="{8BE3E1F9-7C27-B965-1941-D79F2D0CA0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0609" y="4338075"/>
            <a:ext cx="216000" cy="216000"/>
          </a:xfrm>
          <a:prstGeom prst="rect">
            <a:avLst/>
          </a:prstGeom>
        </p:spPr>
      </p:pic>
    </p:spTree>
    <p:extLst>
      <p:ext uri="{BB962C8B-B14F-4D97-AF65-F5344CB8AC3E}">
        <p14:creationId xmlns:p14="http://schemas.microsoft.com/office/powerpoint/2010/main" val="3939638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5F1BC-687A-C62E-38BE-A3D65B5470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EB3E05-6AF4-9024-0BEB-8E9B84659BD9}"/>
              </a:ext>
            </a:extLst>
          </p:cNvPr>
          <p:cNvSpPr>
            <a:spLocks noGrp="1"/>
          </p:cNvSpPr>
          <p:nvPr>
            <p:ph type="title"/>
          </p:nvPr>
        </p:nvSpPr>
        <p:spPr/>
        <p:txBody>
          <a:bodyPr/>
          <a:lstStyle/>
          <a:p>
            <a:r>
              <a:rPr lang="fr-FR" noProof="0"/>
              <a:t>Projet 1. Continuer la révision et l’optimisation des processus internes (2/5)</a:t>
            </a:r>
          </a:p>
        </p:txBody>
      </p:sp>
      <p:sp>
        <p:nvSpPr>
          <p:cNvPr id="6" name="Rectangle 5">
            <a:extLst>
              <a:ext uri="{FF2B5EF4-FFF2-40B4-BE49-F238E27FC236}">
                <a16:creationId xmlns:a16="http://schemas.microsoft.com/office/drawing/2014/main" id="{439C2381-0EE2-CBC4-C3CA-F4DDA1E589F1}"/>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950724D4-9E6C-DD0D-09BD-485DD00150A6}"/>
              </a:ext>
            </a:extLst>
          </p:cNvPr>
          <p:cNvGraphicFramePr>
            <a:graphicFrameLocks noGrp="1"/>
          </p:cNvGraphicFramePr>
          <p:nvPr/>
        </p:nvGraphicFramePr>
        <p:xfrm>
          <a:off x="484174" y="1592263"/>
          <a:ext cx="8964000" cy="393192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1. En pratique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345662">
                <a:tc>
                  <a:txBody>
                    <a:bodyPr/>
                    <a:lstStyle/>
                    <a:p>
                      <a:pPr marL="171450" indent="-171450">
                        <a:buFont typeface="Arial" panose="020B0604020202020204" pitchFamily="34" charset="0"/>
                        <a:buChar char="•"/>
                      </a:pPr>
                      <a:r>
                        <a:rPr lang="fr-FR" sz="1200" b="1" noProof="0"/>
                        <a:t>Action 1.1 : Opérationnalisation du projet de réécriture des communications écrites de la DG HAN</a:t>
                      </a:r>
                      <a:br>
                        <a:rPr lang="fr-FR" sz="1200" noProof="0"/>
                      </a:br>
                      <a:r>
                        <a:rPr lang="fr-FR" sz="1200" noProof="0"/>
                        <a:t>Un projet de révision des 80 lettres envoyées aux ayants droit (ex: invitation à l'entretien d'évaluation) est  actuellement en cours pour les rendre plus compréhensibles et accessibles. Cette action consiste à définir comment opérationnaliser ce projet de révision. Il s’agira de définir certains éléments clés pour la réussite de cette opérationnalisation :</a:t>
                      </a:r>
                    </a:p>
                    <a:p>
                      <a:pPr marL="361950" indent="-171450">
                        <a:buFont typeface="Wingdings" panose="05000000000000000000" pitchFamily="2" charset="2"/>
                        <a:buChar char="Ø"/>
                      </a:pPr>
                      <a:r>
                        <a:rPr lang="fr-FR" sz="1200" noProof="0"/>
                        <a:t>Comment évaluer la révision des lettres en intégrant la perspective des ayants droit : Groupe de travail avec des ayants droit ? Envoi « test » à un groupe d'ayants droit identifiés au hasard et demande de feedback ? </a:t>
                      </a:r>
                    </a:p>
                    <a:p>
                      <a:pPr marL="3619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noProof="0"/>
                        <a:t>Quel est le processus d’envoi du courrier : quand envoyer/ne pas envoyer un courrier ? A quel stade du processus ? etc.</a:t>
                      </a:r>
                    </a:p>
                    <a:p>
                      <a:pPr marL="361950" indent="-171450">
                        <a:buFont typeface="Wingdings" panose="05000000000000000000" pitchFamily="2" charset="2"/>
                        <a:buChar char="Ø"/>
                      </a:pPr>
                      <a:r>
                        <a:rPr lang="fr-FR" sz="1200" noProof="0"/>
                        <a:t>Comment intégrer le processus d’envoi de courrier dans les outils disponibles (TETRA/TRIA)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r h="252000">
                <a:tc>
                  <a:txBody>
                    <a:bodyPr/>
                    <a:lstStyle/>
                    <a:p>
                      <a:pPr marL="171450" indent="-171450">
                        <a:buFont typeface="Arial" panose="020B0604020202020204" pitchFamily="34" charset="0"/>
                        <a:buChar char="•"/>
                      </a:pPr>
                      <a:r>
                        <a:rPr lang="fr-FR" sz="1200" b="1" noProof="0"/>
                        <a:t>Action 1.2 : Mise en place d’un processus de re-contact des abandons</a:t>
                      </a:r>
                      <a:br>
                        <a:rPr lang="fr-FR" sz="1200" noProof="0"/>
                      </a:br>
                      <a:r>
                        <a:rPr lang="fr-FR" sz="1200" noProof="0"/>
                        <a:t>Cette action prend en compte 2 types d’abandons spécifiques :</a:t>
                      </a:r>
                    </a:p>
                    <a:p>
                      <a:pPr marL="361950" lvl="1" indent="-171450">
                        <a:buFont typeface="Courier New" panose="02070309020205020404" pitchFamily="49" charset="0"/>
                        <a:buChar char="o"/>
                      </a:pPr>
                      <a:r>
                        <a:rPr lang="fr-FR" sz="1200" noProof="0"/>
                        <a:t>Les abandons d’</a:t>
                      </a:r>
                      <a:r>
                        <a:rPr lang="fr-FR" sz="1200" i="1" noProof="0" err="1"/>
                        <a:t>intake</a:t>
                      </a:r>
                      <a:r>
                        <a:rPr lang="fr-FR" sz="1200" noProof="0"/>
                        <a:t> : les ayants droit qui entament le processus d’</a:t>
                      </a:r>
                      <a:r>
                        <a:rPr lang="fr-FR" sz="1200" i="1" noProof="0" err="1"/>
                        <a:t>intake</a:t>
                      </a:r>
                      <a:r>
                        <a:rPr lang="fr-FR" sz="1200" noProof="0"/>
                        <a:t> mais ne le valident pas.</a:t>
                      </a:r>
                    </a:p>
                    <a:p>
                      <a:pPr marL="361950" lvl="1" indent="-171450">
                        <a:buFont typeface="Courier New" panose="02070309020205020404" pitchFamily="49" charset="0"/>
                        <a:buChar char="o"/>
                      </a:pPr>
                      <a:r>
                        <a:rPr lang="fr-FR" sz="1200" noProof="0"/>
                        <a:t>Les abandons liés à un rejet administratif : les dossiers qui finissent par être rejetés en cas d’absence d’informations demandées (abandon « administratif » de l'ayant droit)</a:t>
                      </a:r>
                    </a:p>
                    <a:p>
                      <a:pPr marL="190500" lvl="1" indent="0">
                        <a:buFont typeface="Courier New" panose="02070309020205020404" pitchFamily="49" charset="0"/>
                        <a:buNone/>
                      </a:pPr>
                      <a:r>
                        <a:rPr lang="fr-FR" sz="1200" noProof="0"/>
                        <a:t>L’idée est d’extraire la liste de ces abandons dans le système de manière périodique (à définir) et d’analyser si ces dossiers devraient être poursuivis ou non. Et si c’est le cas, d’éventuellement recontacter les ayants droit par la suite. </a:t>
                      </a:r>
                    </a:p>
                    <a:p>
                      <a:pPr marL="190500" lvl="1" indent="0">
                        <a:buFont typeface="Courier New" panose="02070309020205020404" pitchFamily="49" charset="0"/>
                        <a:buNone/>
                      </a:pPr>
                      <a:r>
                        <a:rPr lang="fr-FR" sz="1200" noProof="0"/>
                        <a:t>Au long terme, ce processus pourrait être automatisé à travers les outils numérique de la DG HAN en injectant la liste extraite d’abandons dans TETRA et d’automatiser un envoi de lettre type (en FR, NL et ALL) vers l’ayant droit. Cette automatisation permettrait d‘</a:t>
                      </a:r>
                      <a:r>
                        <a:rPr lang="fr-FR" sz="1200" noProof="0" err="1"/>
                        <a:t>efficientiser</a:t>
                      </a:r>
                      <a:r>
                        <a:rPr lang="fr-FR" sz="1200" noProof="0"/>
                        <a:t> le processus, qui actuellement demanderait un travail manuel important des AS (analyse de la liste extraite, </a:t>
                      </a:r>
                      <a:r>
                        <a:rPr lang="fr-FR" sz="1200" noProof="0" err="1"/>
                        <a:t>recontact</a:t>
                      </a:r>
                      <a:r>
                        <a:rPr lang="fr-FR" sz="1200" noProof="0"/>
                        <a:t> individuel, intégration de notes dans le système, etc.) (voir Action 8.4).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101007357"/>
                  </a:ext>
                </a:extLst>
              </a:tr>
            </a:tbl>
          </a:graphicData>
        </a:graphic>
      </p:graphicFrame>
      <p:sp>
        <p:nvSpPr>
          <p:cNvPr id="4" name="Star: 5 Points 3">
            <a:extLst>
              <a:ext uri="{FF2B5EF4-FFF2-40B4-BE49-F238E27FC236}">
                <a16:creationId xmlns:a16="http://schemas.microsoft.com/office/drawing/2014/main" id="{71CC978E-E0C0-7759-A561-F151ACA31E59}"/>
              </a:ext>
            </a:extLst>
          </p:cNvPr>
          <p:cNvSpPr/>
          <p:nvPr/>
        </p:nvSpPr>
        <p:spPr bwMode="auto">
          <a:xfrm>
            <a:off x="144758" y="188562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dirty="0" err="1">
              <a:latin typeface="Calibri Light" panose="020F0302020204030204" pitchFamily="34" charset="0"/>
            </a:endParaRPr>
          </a:p>
        </p:txBody>
      </p:sp>
      <p:sp>
        <p:nvSpPr>
          <p:cNvPr id="7" name="Star: 5 Points 6">
            <a:extLst>
              <a:ext uri="{FF2B5EF4-FFF2-40B4-BE49-F238E27FC236}">
                <a16:creationId xmlns:a16="http://schemas.microsoft.com/office/drawing/2014/main" id="{E0B92F3D-1569-8667-DE75-DFCD36B2E080}"/>
              </a:ext>
            </a:extLst>
          </p:cNvPr>
          <p:cNvSpPr/>
          <p:nvPr/>
        </p:nvSpPr>
        <p:spPr bwMode="auto">
          <a:xfrm>
            <a:off x="144758" y="3429000"/>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dirty="0" err="1">
              <a:latin typeface="Calibri Light" panose="020F0302020204030204" pitchFamily="34" charset="0"/>
            </a:endParaRPr>
          </a:p>
        </p:txBody>
      </p:sp>
    </p:spTree>
    <p:extLst>
      <p:ext uri="{BB962C8B-B14F-4D97-AF65-F5344CB8AC3E}">
        <p14:creationId xmlns:p14="http://schemas.microsoft.com/office/powerpoint/2010/main" val="415883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57F28-036E-E08A-3844-280E2534A3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BC5223-4BA5-D835-91A9-B0DAE14F82B5}"/>
              </a:ext>
            </a:extLst>
          </p:cNvPr>
          <p:cNvSpPr>
            <a:spLocks noGrp="1"/>
          </p:cNvSpPr>
          <p:nvPr>
            <p:ph type="title"/>
          </p:nvPr>
        </p:nvSpPr>
        <p:spPr/>
        <p:txBody>
          <a:bodyPr/>
          <a:lstStyle/>
          <a:p>
            <a:r>
              <a:rPr lang="fr-FR" noProof="0"/>
              <a:t>Projet 1. Continuer la révision et l’optimisation des processus internes (3/5)</a:t>
            </a:r>
          </a:p>
        </p:txBody>
      </p:sp>
      <p:sp>
        <p:nvSpPr>
          <p:cNvPr id="6" name="Rectangle 5">
            <a:extLst>
              <a:ext uri="{FF2B5EF4-FFF2-40B4-BE49-F238E27FC236}">
                <a16:creationId xmlns:a16="http://schemas.microsoft.com/office/drawing/2014/main" id="{16F293D6-3956-C93A-9668-C34F34AA3A8C}"/>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11962E13-EA53-79F3-4E4B-B3354E1CD23C}"/>
              </a:ext>
            </a:extLst>
          </p:cNvPr>
          <p:cNvGraphicFramePr>
            <a:graphicFrameLocks noGrp="1"/>
          </p:cNvGraphicFramePr>
          <p:nvPr/>
        </p:nvGraphicFramePr>
        <p:xfrm>
          <a:off x="484174" y="1592263"/>
          <a:ext cx="8964000" cy="292608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1. En pratique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252000">
                <a:tc>
                  <a:txBody>
                    <a:bodyPr/>
                    <a:lstStyle/>
                    <a:p>
                      <a:pPr marL="171450" indent="-171450">
                        <a:buFont typeface="Arial" panose="020B0604020202020204" pitchFamily="34" charset="0"/>
                        <a:buChar char="•"/>
                      </a:pPr>
                      <a:r>
                        <a:rPr lang="fr-FR" sz="1200" b="1" noProof="0"/>
                        <a:t>Action 1.3 : Continuer la réflexion d’optimisation des processus internes</a:t>
                      </a:r>
                      <a:br>
                        <a:rPr lang="fr-FR" sz="1200" b="1" noProof="0"/>
                      </a:br>
                      <a:r>
                        <a:rPr lang="fr-FR" sz="1200" noProof="0"/>
                        <a:t>Cette action vise à continuer la réflexion sur la révision et l’optimisation des processus internes qui a été entamée au cours des séances de discussion, dans le cadre de l’étude des causes du NTU, sur base du </a:t>
                      </a:r>
                      <a:r>
                        <a:rPr lang="fr-FR" sz="1200" i="1" noProof="0"/>
                        <a:t>client </a:t>
                      </a:r>
                      <a:r>
                        <a:rPr lang="fr-FR" sz="1200" i="1" noProof="0" err="1"/>
                        <a:t>journey</a:t>
                      </a:r>
                      <a:r>
                        <a:rPr lang="fr-FR" sz="1200" i="1" noProof="0"/>
                        <a:t> </a:t>
                      </a:r>
                      <a:r>
                        <a:rPr lang="fr-FR" sz="1200" noProof="0"/>
                        <a:t>et d’identifier des pistes d’améliorations supplémentaires. </a:t>
                      </a:r>
                      <a:br>
                        <a:rPr lang="fr-FR" sz="1200" noProof="0"/>
                      </a:br>
                      <a:r>
                        <a:rPr lang="fr-FR" sz="1200" noProof="0"/>
                        <a:t>Liste </a:t>
                      </a:r>
                      <a:r>
                        <a:rPr lang="fr-FR" sz="1200" u="sng" noProof="0"/>
                        <a:t>non-exhaustive</a:t>
                      </a:r>
                      <a:r>
                        <a:rPr lang="fr-FR" sz="1200" noProof="0"/>
                        <a:t> de quelques propositions de processus qui devraient être considérées :</a:t>
                      </a:r>
                    </a:p>
                    <a:p>
                      <a:pPr marL="361950" lvl="1" indent="-171450">
                        <a:buFont typeface="Courier New" panose="02070309020205020404" pitchFamily="49" charset="0"/>
                        <a:buChar char="o"/>
                      </a:pPr>
                      <a:r>
                        <a:rPr lang="fr-FR" sz="1200" noProof="0"/>
                        <a:t>Révision du processus d’encodage des « raisons d’appel » (call qualification dans Genesys) par les </a:t>
                      </a:r>
                      <a:r>
                        <a:rPr lang="fr-FR" sz="1200" i="1" noProof="0"/>
                        <a:t>calls </a:t>
                      </a:r>
                      <a:r>
                        <a:rPr lang="fr-FR" sz="1200" i="1" noProof="0" err="1"/>
                        <a:t>takers</a:t>
                      </a:r>
                      <a:r>
                        <a:rPr lang="fr-FR" sz="1200" i="1" noProof="0"/>
                        <a:t> </a:t>
                      </a:r>
                      <a:r>
                        <a:rPr lang="fr-FR" sz="1200" noProof="0"/>
                        <a:t>à la fin des appels, afin de permettre un meilleur suivi des actions d’amélioration pour la réduction du NTU, ainsi que les indicateurs de mesure du NTU. La modification du call qualification devra se faire dans les limites du programme Genesys et en collaboration étroite avec les experts du vécu et leurs coordinateurs (SPP IS) afin de permettre à la DG HAN d’adapter sa politique en matière de NTU en fonction des signaux NTU mesurés par les experts du vécu, détachés à la DG HAN.</a:t>
                      </a:r>
                    </a:p>
                    <a:p>
                      <a:pPr marL="361950" lvl="1" indent="-171450">
                        <a:buFont typeface="Courier New" panose="02070309020205020404" pitchFamily="49" charset="0"/>
                        <a:buChar char="o"/>
                      </a:pPr>
                      <a:r>
                        <a:rPr lang="fr-FR" sz="1200" noProof="0"/>
                        <a:t>Définition d’un processus bloquant la possibilité, qui existe actuellement, pour un ayant droit de créer des nouvelles demandes à répétition (en cas de refus des premières demandes ou en cas de manque d’information sur la demande toujours en cours). </a:t>
                      </a:r>
                    </a:p>
                    <a:p>
                      <a:pPr marL="361950" lvl="1" indent="-171450">
                        <a:buFont typeface="Courier New" panose="02070309020205020404" pitchFamily="49" charset="0"/>
                        <a:buChar char="o"/>
                      </a:pPr>
                      <a:r>
                        <a:rPr lang="fr-FR" sz="1200" noProof="0"/>
                        <a:t>Définition d’un processus proactif de notification qui permettrait d’informer/de contacter les ayants droit, qui à la suite d’un changement au niveau de leurs revenus (augmentation ou diminution), ne répondent plus, ou répondent à nouveau, aux critères pour certains droits. Cette notification se réaliserait automatiquement et en dehors de la révision quinquennale.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bl>
          </a:graphicData>
        </a:graphic>
      </p:graphicFrame>
      <p:sp>
        <p:nvSpPr>
          <p:cNvPr id="4" name="Star: 5 Points 3">
            <a:extLst>
              <a:ext uri="{FF2B5EF4-FFF2-40B4-BE49-F238E27FC236}">
                <a16:creationId xmlns:a16="http://schemas.microsoft.com/office/drawing/2014/main" id="{CCF1E149-31A0-476E-8546-4B842A872F5C}"/>
              </a:ext>
            </a:extLst>
          </p:cNvPr>
          <p:cNvSpPr/>
          <p:nvPr/>
        </p:nvSpPr>
        <p:spPr bwMode="auto">
          <a:xfrm>
            <a:off x="144758" y="188562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dirty="0" err="1">
              <a:latin typeface="Calibri Light" panose="020F0302020204030204" pitchFamily="34" charset="0"/>
            </a:endParaRPr>
          </a:p>
        </p:txBody>
      </p:sp>
    </p:spTree>
    <p:extLst>
      <p:ext uri="{BB962C8B-B14F-4D97-AF65-F5344CB8AC3E}">
        <p14:creationId xmlns:p14="http://schemas.microsoft.com/office/powerpoint/2010/main" val="2672957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88CE1-D401-B7D5-9A37-1264B181DF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7763F8-A130-CD19-94B3-805D347410A0}"/>
              </a:ext>
            </a:extLst>
          </p:cNvPr>
          <p:cNvSpPr>
            <a:spLocks noGrp="1"/>
          </p:cNvSpPr>
          <p:nvPr>
            <p:ph type="title"/>
          </p:nvPr>
        </p:nvSpPr>
        <p:spPr/>
        <p:txBody>
          <a:bodyPr/>
          <a:lstStyle/>
          <a:p>
            <a:r>
              <a:rPr lang="fr-FR" noProof="0"/>
              <a:t>Projet 1. Continuer la révision et l’optimisation des processus internes (4/5)</a:t>
            </a:r>
          </a:p>
        </p:txBody>
      </p:sp>
      <p:sp>
        <p:nvSpPr>
          <p:cNvPr id="6" name="Rectangle 5">
            <a:extLst>
              <a:ext uri="{FF2B5EF4-FFF2-40B4-BE49-F238E27FC236}">
                <a16:creationId xmlns:a16="http://schemas.microsoft.com/office/drawing/2014/main" id="{BFFF3054-A218-CD4E-0DD8-D57DD295A382}"/>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DC61BE04-BCEC-E5E6-0445-CC18CE656444}"/>
              </a:ext>
            </a:extLst>
          </p:cNvPr>
          <p:cNvGraphicFramePr>
            <a:graphicFrameLocks noGrp="1"/>
          </p:cNvGraphicFramePr>
          <p:nvPr/>
        </p:nvGraphicFramePr>
        <p:xfrm>
          <a:off x="484174" y="1592263"/>
          <a:ext cx="8964000" cy="402336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1. En pratique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252000">
                <a:tc>
                  <a:txBody>
                    <a:bodyPr/>
                    <a:lstStyle/>
                    <a:p>
                      <a:pPr marL="171450" indent="-171450">
                        <a:buFont typeface="Arial" panose="020B0604020202020204" pitchFamily="34" charset="0"/>
                        <a:buChar char="•"/>
                      </a:pPr>
                      <a:r>
                        <a:rPr lang="fr-FR" sz="1200" b="1" noProof="0"/>
                        <a:t>Action 1.4 : Repenser l’</a:t>
                      </a:r>
                      <a:r>
                        <a:rPr lang="fr-FR" sz="1200" b="1" i="1" noProof="0" err="1"/>
                        <a:t>intake</a:t>
                      </a:r>
                      <a:br>
                        <a:rPr lang="fr-FR" sz="1200" noProof="0"/>
                      </a:br>
                      <a:r>
                        <a:rPr lang="fr-FR" sz="1200" noProof="0"/>
                        <a:t>Actuellement, le délai entre l’</a:t>
                      </a:r>
                      <a:r>
                        <a:rPr lang="fr-FR" sz="1200" i="1" noProof="0" err="1"/>
                        <a:t>intake</a:t>
                      </a:r>
                      <a:r>
                        <a:rPr lang="fr-FR" sz="1200" noProof="0"/>
                        <a:t> et la consultation ou l’examen sur pièce est beaucoup trop long (plusieurs mois). Ce délai est d’une part dû à la charge de travail importante pesant sur la DG HAN ainsi qu’au manque de ressources pour répondre à cette charge de travail. De plus, l’étape de remplissage de l’</a:t>
                      </a:r>
                      <a:r>
                        <a:rPr lang="fr-FR" sz="1200" i="1" noProof="0" err="1"/>
                        <a:t>intake</a:t>
                      </a:r>
                      <a:r>
                        <a:rPr lang="fr-FR" sz="1200" noProof="0"/>
                        <a:t> est compliquée et lourde. En effet, l’</a:t>
                      </a:r>
                      <a:r>
                        <a:rPr lang="fr-FR" sz="1200" i="1" noProof="0" err="1"/>
                        <a:t>intake</a:t>
                      </a:r>
                      <a:r>
                        <a:rPr lang="fr-FR" sz="1200" noProof="0"/>
                        <a:t> comprend un nombre important de questions, avec des questions d’identification générale, et des questions d’évaluation du handicap (pour évaluer l’autonomie et la capacité de gain restante). Cette complexité a pour conséquence que lorsque l'ayant droit se retrouve à la consultation d’évaluation, il arrive régulièrement qu’il ne se souvienne plus de ce qui a été communiqué avant et qu’il soit ainsi déçu du déroulement de son évaluation. </a:t>
                      </a:r>
                      <a:br>
                        <a:rPr lang="fr-FR" sz="1200" noProof="0"/>
                      </a:br>
                      <a:r>
                        <a:rPr lang="fr-FR" sz="1200" noProof="0"/>
                        <a:t>La réflexion sur l’</a:t>
                      </a:r>
                      <a:r>
                        <a:rPr lang="fr-FR" sz="1200" noProof="0" err="1"/>
                        <a:t>intake</a:t>
                      </a:r>
                      <a:r>
                        <a:rPr lang="fr-FR" sz="1200" noProof="0"/>
                        <a:t> se porte principalement sur :</a:t>
                      </a:r>
                    </a:p>
                    <a:p>
                      <a:pPr marL="3619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noProof="0"/>
                        <a:t>La révision des questions de l’</a:t>
                      </a:r>
                      <a:r>
                        <a:rPr lang="fr-FR" sz="1200" i="1" noProof="0" err="1"/>
                        <a:t>intake</a:t>
                      </a:r>
                      <a:r>
                        <a:rPr lang="fr-FR" sz="1200" noProof="0"/>
                        <a:t> pour les simplifier tout en restant inclusives, mais également retirer les questions d’évaluation du handicap qui pourraient parfois faire double emploi (car elles peuvent également être posées lors de la consultation d’évaluation) pour éviter le sentiment de répétition auprès des ayants droit. </a:t>
                      </a:r>
                    </a:p>
                    <a:p>
                      <a:pPr marL="3619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noProof="0"/>
                        <a:t>Raccourcir l’</a:t>
                      </a:r>
                      <a:r>
                        <a:rPr lang="fr-FR" sz="1200" i="1" noProof="0" err="1"/>
                        <a:t>intake</a:t>
                      </a:r>
                      <a:r>
                        <a:rPr lang="fr-FR" sz="1200" noProof="0"/>
                        <a:t> donnerait lieu à plus de flexibilité et permettrait aussi de sélectionner les demandes depuis le départ et voir si elles sont justifiées ou non.</a:t>
                      </a:r>
                    </a:p>
                    <a:p>
                      <a:pPr marL="361950" indent="-171450">
                        <a:buFont typeface="Wingdings" panose="05000000000000000000" pitchFamily="2" charset="2"/>
                        <a:buChar char="Ø"/>
                      </a:pPr>
                      <a:r>
                        <a:rPr lang="fr-FR" sz="1200" noProof="0"/>
                        <a:t>La révision de la chronologie du processus pour analyser l’intérêt de placer l’entretien social plus tard dans celui-ci. Ceci permettrait de prévoir plus de temps à la discussion et aux explications, donnant la possibilité à la personne en situation de handicap de partager son histoire et sa situation, mais aussi éventuellement de la réorienter vers d’autres organismes (réorientation par AS) ou de voir si d’autres droits supplémentaires peuvent être demandés.</a:t>
                      </a:r>
                    </a:p>
                    <a:p>
                      <a:pPr marL="190500" indent="0">
                        <a:buFont typeface="Wingdings" panose="05000000000000000000" pitchFamily="2" charset="2"/>
                        <a:buNone/>
                      </a:pPr>
                      <a:r>
                        <a:rPr lang="fr-FR" sz="1200" noProof="0"/>
                        <a:t>En repensant le contenu, mais aussi le processus, de l’</a:t>
                      </a:r>
                      <a:r>
                        <a:rPr lang="fr-FR" sz="1200" i="1" noProof="0" err="1"/>
                        <a:t>intake</a:t>
                      </a:r>
                      <a:r>
                        <a:rPr lang="fr-FR" sz="1200" noProof="0"/>
                        <a:t>, il sera également important de revoir, en parallèle, les règles liées au moment auquel une personne commence à faire courir ses droits (lors de la validation de l’</a:t>
                      </a:r>
                      <a:r>
                        <a:rPr lang="fr-FR" sz="1200" i="1" noProof="0" err="1"/>
                        <a:t>intake</a:t>
                      </a:r>
                      <a:r>
                        <a:rPr lang="fr-FR" sz="1200" noProof="0"/>
                        <a:t>, au moment où tous les documents ont été fournis à la DG HAN, etc.) </a:t>
                      </a:r>
                      <a:r>
                        <a:rPr lang="fr-FR" sz="1200" i="1" noProof="0"/>
                        <a:t>– voir Action 9.1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217793234"/>
                  </a:ext>
                </a:extLst>
              </a:tr>
            </a:tbl>
          </a:graphicData>
        </a:graphic>
      </p:graphicFrame>
      <p:sp>
        <p:nvSpPr>
          <p:cNvPr id="4" name="Star: 5 Points 3">
            <a:extLst>
              <a:ext uri="{FF2B5EF4-FFF2-40B4-BE49-F238E27FC236}">
                <a16:creationId xmlns:a16="http://schemas.microsoft.com/office/drawing/2014/main" id="{8D4D526D-FA43-9E9C-1C0D-466663F32D72}"/>
              </a:ext>
            </a:extLst>
          </p:cNvPr>
          <p:cNvSpPr/>
          <p:nvPr/>
        </p:nvSpPr>
        <p:spPr bwMode="auto">
          <a:xfrm>
            <a:off x="144758" y="188562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dirty="0" err="1">
              <a:latin typeface="Calibri Light" panose="020F0302020204030204" pitchFamily="34" charset="0"/>
            </a:endParaRPr>
          </a:p>
        </p:txBody>
      </p:sp>
    </p:spTree>
    <p:extLst>
      <p:ext uri="{BB962C8B-B14F-4D97-AF65-F5344CB8AC3E}">
        <p14:creationId xmlns:p14="http://schemas.microsoft.com/office/powerpoint/2010/main" val="2424600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DC6F6-E6ED-B640-7DDB-537B7F5A4BB8}"/>
            </a:ext>
          </a:extLst>
        </p:cNvPr>
        <p:cNvGrpSpPr/>
        <p:nvPr/>
      </p:nvGrpSpPr>
      <p:grpSpPr>
        <a:xfrm>
          <a:off x="0" y="0"/>
          <a:ext cx="0" cy="0"/>
          <a:chOff x="0" y="0"/>
          <a:chExt cx="0" cy="0"/>
        </a:xfrm>
      </p:grpSpPr>
      <p:sp>
        <p:nvSpPr>
          <p:cNvPr id="8" name="Arrow: Pentagon 7">
            <a:extLst>
              <a:ext uri="{FF2B5EF4-FFF2-40B4-BE49-F238E27FC236}">
                <a16:creationId xmlns:a16="http://schemas.microsoft.com/office/drawing/2014/main" id="{FFC234A1-34AF-39F7-587B-5F56462D7139}"/>
              </a:ext>
            </a:extLst>
          </p:cNvPr>
          <p:cNvSpPr/>
          <p:nvPr/>
        </p:nvSpPr>
        <p:spPr bwMode="auto">
          <a:xfrm>
            <a:off x="6696352" y="1863174"/>
            <a:ext cx="2448000" cy="1884293"/>
          </a:xfrm>
          <a:prstGeom prst="homePlate">
            <a:avLst>
              <a:gd name="adj" fmla="val 22603"/>
            </a:avLst>
          </a:prstGeom>
          <a:solidFill>
            <a:srgbClr val="BDAB7F"/>
          </a:solidFill>
          <a:ln>
            <a:noFill/>
          </a:ln>
          <a:effectLst/>
        </p:spPr>
        <p:txBody>
          <a:bodyPr rot="0" spcFirstLastPara="0" vertOverflow="overflow" horzOverflow="overflow" vert="horz" wrap="square" lIns="684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fr-BE" sz="1600" b="0">
                <a:latin typeface="Calibri Light" panose="020F0302020204030204" pitchFamily="34" charset="0"/>
              </a:rPr>
              <a:t>Développement d’un </a:t>
            </a:r>
            <a:r>
              <a:rPr lang="fr-BE" sz="1600">
                <a:latin typeface="Calibri Light" panose="020F0302020204030204" pitchFamily="34" charset="0"/>
              </a:rPr>
              <a:t>plan d’action </a:t>
            </a:r>
            <a:r>
              <a:rPr lang="fr-BE" sz="1600" b="0">
                <a:latin typeface="Calibri Light" panose="020F0302020204030204" pitchFamily="34" charset="0"/>
              </a:rPr>
              <a:t>priorisé et </a:t>
            </a:r>
            <a:r>
              <a:rPr lang="fr-BE" sz="1600">
                <a:latin typeface="Calibri Light" panose="020F0302020204030204" pitchFamily="34" charset="0"/>
              </a:rPr>
              <a:t>d’outils de suivi</a:t>
            </a:r>
          </a:p>
        </p:txBody>
      </p:sp>
      <p:sp>
        <p:nvSpPr>
          <p:cNvPr id="9" name="Arrow: Chevron 8">
            <a:extLst>
              <a:ext uri="{FF2B5EF4-FFF2-40B4-BE49-F238E27FC236}">
                <a16:creationId xmlns:a16="http://schemas.microsoft.com/office/drawing/2014/main" id="{A150A953-D093-A3FF-EF5B-8AFF42901F5D}"/>
              </a:ext>
            </a:extLst>
          </p:cNvPr>
          <p:cNvSpPr/>
          <p:nvPr/>
        </p:nvSpPr>
        <p:spPr bwMode="auto">
          <a:xfrm>
            <a:off x="6459061" y="1864416"/>
            <a:ext cx="777875" cy="1884293"/>
          </a:xfrm>
          <a:prstGeom prst="chevron">
            <a:avLst>
              <a:gd name="adj" fmla="val 53647"/>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600" err="1">
              <a:latin typeface="Calibri Light" panose="020F0302020204030204" pitchFamily="34" charset="0"/>
            </a:endParaRPr>
          </a:p>
        </p:txBody>
      </p:sp>
      <p:sp>
        <p:nvSpPr>
          <p:cNvPr id="2" name="Title 1">
            <a:extLst>
              <a:ext uri="{FF2B5EF4-FFF2-40B4-BE49-F238E27FC236}">
                <a16:creationId xmlns:a16="http://schemas.microsoft.com/office/drawing/2014/main" id="{34D47E3C-3F61-D090-D01E-4349DB30F932}"/>
              </a:ext>
            </a:extLst>
          </p:cNvPr>
          <p:cNvSpPr>
            <a:spLocks noGrp="1"/>
          </p:cNvSpPr>
          <p:nvPr>
            <p:ph type="title"/>
          </p:nvPr>
        </p:nvSpPr>
        <p:spPr/>
        <p:txBody>
          <a:bodyPr/>
          <a:lstStyle/>
          <a:p>
            <a:r>
              <a:rPr lang="fr-FR" noProof="0"/>
              <a:t>Un projet en plusieurs phases, en collaboration constante avec les parties prenantes, permettant le développement d’un plan d’action détaillé priorisant les différents projets identifiés</a:t>
            </a:r>
          </a:p>
        </p:txBody>
      </p:sp>
      <p:sp>
        <p:nvSpPr>
          <p:cNvPr id="3" name="Rectangle 4">
            <a:extLst>
              <a:ext uri="{FF2B5EF4-FFF2-40B4-BE49-F238E27FC236}">
                <a16:creationId xmlns:a16="http://schemas.microsoft.com/office/drawing/2014/main" id="{C65E3D50-629B-FAAF-022A-2D40AB030F9D}"/>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Introduction</a:t>
            </a:r>
          </a:p>
        </p:txBody>
      </p:sp>
      <p:sp>
        <p:nvSpPr>
          <p:cNvPr id="6" name="Arrow: Pentagon 5">
            <a:extLst>
              <a:ext uri="{FF2B5EF4-FFF2-40B4-BE49-F238E27FC236}">
                <a16:creationId xmlns:a16="http://schemas.microsoft.com/office/drawing/2014/main" id="{9A314495-1BE1-E31E-13A1-33D10CCFBC3C}"/>
              </a:ext>
            </a:extLst>
          </p:cNvPr>
          <p:cNvSpPr/>
          <p:nvPr/>
        </p:nvSpPr>
        <p:spPr bwMode="auto">
          <a:xfrm>
            <a:off x="4675403" y="1862760"/>
            <a:ext cx="2448000" cy="1884293"/>
          </a:xfrm>
          <a:prstGeom prst="homePlate">
            <a:avLst>
              <a:gd name="adj" fmla="val 22603"/>
            </a:avLst>
          </a:prstGeom>
          <a:solidFill>
            <a:srgbClr val="CDC09F"/>
          </a:solidFill>
          <a:ln>
            <a:noFill/>
          </a:ln>
          <a:effectLst/>
        </p:spPr>
        <p:txBody>
          <a:bodyPr rot="0" spcFirstLastPara="0" vertOverflow="overflow" horzOverflow="overflow" vert="horz" wrap="square" lIns="504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fr-BE" sz="1600" b="0">
                <a:latin typeface="Calibri Light" panose="020F0302020204030204" pitchFamily="34" charset="0"/>
              </a:rPr>
              <a:t>Identification </a:t>
            </a:r>
            <a:br>
              <a:rPr lang="fr-BE" sz="1600" b="0">
                <a:latin typeface="Calibri Light" panose="020F0302020204030204" pitchFamily="34" charset="0"/>
              </a:rPr>
            </a:br>
            <a:r>
              <a:rPr lang="fr-BE" sz="1600" b="0">
                <a:latin typeface="Calibri Light" panose="020F0302020204030204" pitchFamily="34" charset="0"/>
              </a:rPr>
              <a:t>des </a:t>
            </a:r>
            <a:r>
              <a:rPr lang="fr-BE" sz="1600">
                <a:latin typeface="Calibri Light" panose="020F0302020204030204" pitchFamily="34" charset="0"/>
              </a:rPr>
              <a:t>enjeux prioritaires </a:t>
            </a:r>
            <a:r>
              <a:rPr lang="fr-BE" sz="1600" b="0">
                <a:latin typeface="Calibri Light" panose="020F0302020204030204" pitchFamily="34" charset="0"/>
              </a:rPr>
              <a:t>moyennant un </a:t>
            </a:r>
            <a:r>
              <a:rPr lang="fr-BE" sz="1600">
                <a:latin typeface="Calibri Light" panose="020F0302020204030204" pitchFamily="34" charset="0"/>
              </a:rPr>
              <a:t>travail collaboratif </a:t>
            </a:r>
            <a:r>
              <a:rPr lang="fr-BE" sz="1600" b="0">
                <a:latin typeface="Calibri Light" panose="020F0302020204030204" pitchFamily="34" charset="0"/>
              </a:rPr>
              <a:t>avec les équipes</a:t>
            </a:r>
          </a:p>
        </p:txBody>
      </p:sp>
      <p:sp>
        <p:nvSpPr>
          <p:cNvPr id="7" name="Arrow: Chevron 6">
            <a:extLst>
              <a:ext uri="{FF2B5EF4-FFF2-40B4-BE49-F238E27FC236}">
                <a16:creationId xmlns:a16="http://schemas.microsoft.com/office/drawing/2014/main" id="{53BD1357-3782-2E74-137A-23DB52BDB7A4}"/>
              </a:ext>
            </a:extLst>
          </p:cNvPr>
          <p:cNvSpPr/>
          <p:nvPr/>
        </p:nvSpPr>
        <p:spPr bwMode="auto">
          <a:xfrm>
            <a:off x="4455498" y="1862760"/>
            <a:ext cx="777875" cy="1884293"/>
          </a:xfrm>
          <a:prstGeom prst="chevron">
            <a:avLst>
              <a:gd name="adj" fmla="val 53647"/>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600" err="1">
              <a:latin typeface="Calibri Light" panose="020F0302020204030204" pitchFamily="34" charset="0"/>
            </a:endParaRPr>
          </a:p>
        </p:txBody>
      </p:sp>
      <p:sp>
        <p:nvSpPr>
          <p:cNvPr id="4" name="Arrow: Pentagon 3">
            <a:extLst>
              <a:ext uri="{FF2B5EF4-FFF2-40B4-BE49-F238E27FC236}">
                <a16:creationId xmlns:a16="http://schemas.microsoft.com/office/drawing/2014/main" id="{8DDF2251-6CBD-FEC7-7E68-24F3E394C2EC}"/>
              </a:ext>
            </a:extLst>
          </p:cNvPr>
          <p:cNvSpPr/>
          <p:nvPr/>
        </p:nvSpPr>
        <p:spPr bwMode="auto">
          <a:xfrm>
            <a:off x="2675146" y="1862760"/>
            <a:ext cx="2448000" cy="1884293"/>
          </a:xfrm>
          <a:prstGeom prst="homePlate">
            <a:avLst>
              <a:gd name="adj" fmla="val 22603"/>
            </a:avLst>
          </a:prstGeom>
          <a:solidFill>
            <a:srgbClr val="DCD3BE"/>
          </a:solidFill>
          <a:ln>
            <a:noFill/>
          </a:ln>
          <a:effectLst/>
        </p:spPr>
        <p:txBody>
          <a:bodyPr rot="0" spcFirstLastPara="0" vertOverflow="overflow" horzOverflow="overflow" vert="horz" wrap="square" lIns="540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fr-BE" sz="1600" b="0">
                <a:latin typeface="Calibri Light" panose="020F0302020204030204" pitchFamily="34" charset="0"/>
              </a:rPr>
              <a:t>Synthèse de la </a:t>
            </a:r>
            <a:r>
              <a:rPr lang="fr-BE" sz="1600">
                <a:latin typeface="Calibri Light" panose="020F0302020204030204" pitchFamily="34" charset="0"/>
              </a:rPr>
              <a:t>situation AS IS </a:t>
            </a:r>
            <a:br>
              <a:rPr lang="fr-BE" sz="1600">
                <a:latin typeface="Calibri Light" panose="020F0302020204030204" pitchFamily="34" charset="0"/>
              </a:rPr>
            </a:br>
            <a:r>
              <a:rPr lang="fr-BE" sz="1600" b="0">
                <a:latin typeface="Calibri Light" panose="020F0302020204030204" pitchFamily="34" charset="0"/>
              </a:rPr>
              <a:t>sur base d’un travail de terrain qualitatif et quantitatif</a:t>
            </a:r>
          </a:p>
        </p:txBody>
      </p:sp>
      <p:sp>
        <p:nvSpPr>
          <p:cNvPr id="12" name="Arrow: Chevron 11">
            <a:extLst>
              <a:ext uri="{FF2B5EF4-FFF2-40B4-BE49-F238E27FC236}">
                <a16:creationId xmlns:a16="http://schemas.microsoft.com/office/drawing/2014/main" id="{2FD2C214-C859-D672-A682-3EF612726678}"/>
              </a:ext>
            </a:extLst>
          </p:cNvPr>
          <p:cNvSpPr/>
          <p:nvPr/>
        </p:nvSpPr>
        <p:spPr bwMode="auto">
          <a:xfrm>
            <a:off x="2461867" y="1862760"/>
            <a:ext cx="777875" cy="1884293"/>
          </a:xfrm>
          <a:prstGeom prst="chevron">
            <a:avLst>
              <a:gd name="adj" fmla="val 57480"/>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600" err="1">
              <a:latin typeface="Calibri Light" panose="020F0302020204030204" pitchFamily="34" charset="0"/>
            </a:endParaRPr>
          </a:p>
        </p:txBody>
      </p:sp>
      <p:sp>
        <p:nvSpPr>
          <p:cNvPr id="11" name="Arrow: Pentagon 10">
            <a:extLst>
              <a:ext uri="{FF2B5EF4-FFF2-40B4-BE49-F238E27FC236}">
                <a16:creationId xmlns:a16="http://schemas.microsoft.com/office/drawing/2014/main" id="{7A19E877-374E-F72C-B002-31D3E6BD11FA}"/>
              </a:ext>
            </a:extLst>
          </p:cNvPr>
          <p:cNvSpPr/>
          <p:nvPr/>
        </p:nvSpPr>
        <p:spPr bwMode="auto">
          <a:xfrm>
            <a:off x="854766" y="1862760"/>
            <a:ext cx="2262121" cy="1884293"/>
          </a:xfrm>
          <a:prstGeom prst="homePlate">
            <a:avLst>
              <a:gd name="adj" fmla="val 22603"/>
            </a:avLst>
          </a:prstGeom>
          <a:solidFill>
            <a:srgbClr val="EBE6D9"/>
          </a:solidFill>
          <a:ln>
            <a:noFill/>
          </a:ln>
          <a:effectLst/>
        </p:spPr>
        <p:txBody>
          <a:bodyPr rot="0" spcFirstLastPara="0" vertOverflow="overflow" horzOverflow="overflow" vert="horz" wrap="square" lIns="180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fr-BE" sz="1600">
                <a:latin typeface="Calibri Light" panose="020F0302020204030204" pitchFamily="34" charset="0"/>
              </a:rPr>
              <a:t>Revue de littérature </a:t>
            </a:r>
            <a:r>
              <a:rPr lang="fr-BE" sz="1600" b="0">
                <a:latin typeface="Calibri Light" panose="020F0302020204030204" pitchFamily="34" charset="0"/>
              </a:rPr>
              <a:t>menant à une </a:t>
            </a:r>
            <a:r>
              <a:rPr lang="fr-FR" sz="1600">
                <a:latin typeface="Calibri Light" panose="020F0302020204030204" pitchFamily="34" charset="0"/>
              </a:rPr>
              <a:t>proposition de définition du NTU </a:t>
            </a:r>
            <a:r>
              <a:rPr lang="fr-FR" sz="1600" b="0">
                <a:latin typeface="Calibri Light" panose="020F0302020204030204" pitchFamily="34" charset="0"/>
              </a:rPr>
              <a:t>dans le contexte du handicap</a:t>
            </a:r>
            <a:endParaRPr lang="fr-BE" sz="1600" b="0">
              <a:latin typeface="Calibri Light" panose="020F0302020204030204" pitchFamily="34" charset="0"/>
            </a:endParaRPr>
          </a:p>
        </p:txBody>
      </p:sp>
    </p:spTree>
    <p:extLst>
      <p:ext uri="{BB962C8B-B14F-4D97-AF65-F5344CB8AC3E}">
        <p14:creationId xmlns:p14="http://schemas.microsoft.com/office/powerpoint/2010/main" val="3241979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E7C0C-2D7B-F3FE-FAB0-79AB23AB257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F7325AE-7126-675C-5360-344112343FB0}"/>
              </a:ext>
            </a:extLst>
          </p:cNvPr>
          <p:cNvSpPr>
            <a:spLocks noGrp="1"/>
          </p:cNvSpPr>
          <p:nvPr>
            <p:ph type="title"/>
          </p:nvPr>
        </p:nvSpPr>
        <p:spPr/>
        <p:txBody>
          <a:bodyPr/>
          <a:lstStyle/>
          <a:p>
            <a:r>
              <a:rPr lang="fr-FR" noProof="0"/>
              <a:t>Turn2Us (UK) – PIP Helper</a:t>
            </a:r>
          </a:p>
        </p:txBody>
      </p:sp>
      <p:sp>
        <p:nvSpPr>
          <p:cNvPr id="4" name="Marcador de contenido 3">
            <a:extLst>
              <a:ext uri="{FF2B5EF4-FFF2-40B4-BE49-F238E27FC236}">
                <a16:creationId xmlns:a16="http://schemas.microsoft.com/office/drawing/2014/main" id="{4B0A03DE-11EE-6643-4C42-695B18D6B3CD}"/>
              </a:ext>
            </a:extLst>
          </p:cNvPr>
          <p:cNvSpPr>
            <a:spLocks noGrp="1"/>
          </p:cNvSpPr>
          <p:nvPr>
            <p:ph idx="1"/>
          </p:nvPr>
        </p:nvSpPr>
        <p:spPr>
          <a:xfrm>
            <a:off x="498476" y="1595912"/>
            <a:ext cx="6711950" cy="984885"/>
          </a:xfrm>
        </p:spPr>
        <p:txBody>
          <a:bodyPr/>
          <a:lstStyle/>
          <a:p>
            <a:pPr marL="0" indent="0">
              <a:lnSpc>
                <a:spcPct val="100000"/>
              </a:lnSpc>
              <a:spcBef>
                <a:spcPts val="300"/>
              </a:spcBef>
              <a:spcAft>
                <a:spcPts val="300"/>
              </a:spcAft>
              <a:buNone/>
            </a:pPr>
            <a:r>
              <a:rPr lang="fr-FR" noProof="0"/>
              <a:t>Un outil numérique gratuit et </a:t>
            </a:r>
            <a:r>
              <a:rPr lang="fr-FR" noProof="0" err="1"/>
              <a:t>co-construit</a:t>
            </a:r>
            <a:r>
              <a:rPr lang="fr-FR" noProof="0"/>
              <a:t> pour aider les personnes dans leur demande de </a:t>
            </a:r>
            <a:r>
              <a:rPr lang="fr-FR" i="1" noProof="0" err="1"/>
              <a:t>Personal</a:t>
            </a:r>
            <a:r>
              <a:rPr lang="fr-FR" i="1" noProof="0"/>
              <a:t> Independence </a:t>
            </a:r>
            <a:r>
              <a:rPr lang="fr-FR" i="1" noProof="0" err="1"/>
              <a:t>Payment</a:t>
            </a:r>
            <a:r>
              <a:rPr lang="fr-FR" i="1" noProof="0"/>
              <a:t> </a:t>
            </a:r>
            <a:r>
              <a:rPr lang="fr-FR" noProof="0"/>
              <a:t>(PIP), une aide financière destinée aux personnes ayant une condition physique ou mentale de longue durée ou un handicap.</a:t>
            </a:r>
          </a:p>
        </p:txBody>
      </p:sp>
      <p:sp>
        <p:nvSpPr>
          <p:cNvPr id="8" name="Rectangle 4">
            <a:extLst>
              <a:ext uri="{FF2B5EF4-FFF2-40B4-BE49-F238E27FC236}">
                <a16:creationId xmlns:a16="http://schemas.microsoft.com/office/drawing/2014/main" id="{D2662F49-AD5C-A666-21FB-D7003CB24C27}"/>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pic>
        <p:nvPicPr>
          <p:cNvPr id="3074" name="Picture 2" descr="Turn2Us PIP helper tool - Durham County Carers Support">
            <a:extLst>
              <a:ext uri="{FF2B5EF4-FFF2-40B4-BE49-F238E27FC236}">
                <a16:creationId xmlns:a16="http://schemas.microsoft.com/office/drawing/2014/main" id="{4327F059-24F0-BEE9-6FB7-2AFF2358B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0925" y="0"/>
            <a:ext cx="2505075" cy="2505075"/>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3">
            <a:extLst>
              <a:ext uri="{FF2B5EF4-FFF2-40B4-BE49-F238E27FC236}">
                <a16:creationId xmlns:a16="http://schemas.microsoft.com/office/drawing/2014/main" id="{81C91BB2-6192-1C01-29B9-A3A3BE76C8F0}"/>
              </a:ext>
            </a:extLst>
          </p:cNvPr>
          <p:cNvSpPr txBox="1">
            <a:spLocks/>
          </p:cNvSpPr>
          <p:nvPr/>
        </p:nvSpPr>
        <p:spPr bwMode="auto">
          <a:xfrm>
            <a:off x="498103" y="2665807"/>
            <a:ext cx="8964613" cy="364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FontTx/>
              <a:buNone/>
            </a:pPr>
            <a:r>
              <a:rPr lang="fr-FR" b="1" noProof="0"/>
              <a:t>Fonctionnalités principales </a:t>
            </a:r>
            <a:r>
              <a:rPr lang="fr-FR" noProof="0"/>
              <a:t>:</a:t>
            </a:r>
          </a:p>
          <a:p>
            <a:pPr>
              <a:lnSpc>
                <a:spcPct val="100000"/>
              </a:lnSpc>
              <a:spcBef>
                <a:spcPts val="300"/>
              </a:spcBef>
              <a:spcAft>
                <a:spcPts val="300"/>
              </a:spcAft>
            </a:pPr>
            <a:r>
              <a:rPr lang="fr-FR" noProof="0"/>
              <a:t>Langage accessible : Simplifie les démarches pour rendre le processus compréhensible.</a:t>
            </a:r>
          </a:p>
          <a:p>
            <a:pPr>
              <a:lnSpc>
                <a:spcPct val="100000"/>
              </a:lnSpc>
              <a:spcBef>
                <a:spcPts val="300"/>
              </a:spcBef>
              <a:spcAft>
                <a:spcPts val="300"/>
              </a:spcAft>
            </a:pPr>
            <a:r>
              <a:rPr lang="fr-FR" noProof="0"/>
              <a:t>Accompagnement complet : Guide les utilisateurs à travers toutes les étapes :</a:t>
            </a:r>
          </a:p>
          <a:p>
            <a:pPr lvl="1">
              <a:lnSpc>
                <a:spcPct val="100000"/>
              </a:lnSpc>
              <a:spcBef>
                <a:spcPts val="300"/>
              </a:spcBef>
              <a:spcAft>
                <a:spcPts val="300"/>
              </a:spcAft>
              <a:buFont typeface="Courier New" panose="02070309020205020404" pitchFamily="49" charset="0"/>
              <a:buChar char="o"/>
            </a:pPr>
            <a:r>
              <a:rPr lang="fr-FR" b="0" noProof="0"/>
              <a:t>Préparation de la demande.</a:t>
            </a:r>
          </a:p>
          <a:p>
            <a:pPr lvl="1">
              <a:lnSpc>
                <a:spcPct val="100000"/>
              </a:lnSpc>
              <a:spcBef>
                <a:spcPts val="300"/>
              </a:spcBef>
              <a:spcAft>
                <a:spcPts val="300"/>
              </a:spcAft>
              <a:buFont typeface="Courier New" panose="02070309020205020404" pitchFamily="49" charset="0"/>
              <a:buChar char="o"/>
            </a:pPr>
            <a:r>
              <a:rPr lang="fr-FR" b="0" noProof="0"/>
              <a:t>Remplissage du formulaire.</a:t>
            </a:r>
          </a:p>
          <a:p>
            <a:pPr lvl="1">
              <a:lnSpc>
                <a:spcPct val="100000"/>
              </a:lnSpc>
              <a:spcBef>
                <a:spcPts val="300"/>
              </a:spcBef>
              <a:spcAft>
                <a:spcPts val="300"/>
              </a:spcAft>
              <a:buFont typeface="Courier New" panose="02070309020205020404" pitchFamily="49" charset="0"/>
              <a:buChar char="o"/>
            </a:pPr>
            <a:r>
              <a:rPr lang="fr-FR" b="0" noProof="0"/>
              <a:t>Compréhension du processus d’évaluation.</a:t>
            </a:r>
          </a:p>
          <a:p>
            <a:pPr lvl="1">
              <a:lnSpc>
                <a:spcPct val="100000"/>
              </a:lnSpc>
              <a:spcBef>
                <a:spcPts val="300"/>
              </a:spcBef>
              <a:spcAft>
                <a:spcPts val="300"/>
              </a:spcAft>
              <a:buFont typeface="Courier New" panose="02070309020205020404" pitchFamily="49" charset="0"/>
              <a:buChar char="o"/>
            </a:pPr>
            <a:r>
              <a:rPr lang="fr-FR" b="0" noProof="0"/>
              <a:t>Lecture et interprétation des lettres de décision.</a:t>
            </a:r>
          </a:p>
          <a:p>
            <a:pPr lvl="1">
              <a:lnSpc>
                <a:spcPct val="100000"/>
              </a:lnSpc>
              <a:spcBef>
                <a:spcPts val="300"/>
              </a:spcBef>
              <a:spcAft>
                <a:spcPts val="300"/>
              </a:spcAft>
              <a:buFont typeface="Courier New" panose="02070309020205020404" pitchFamily="49" charset="0"/>
              <a:buChar char="o"/>
            </a:pPr>
            <a:r>
              <a:rPr lang="fr-FR" b="0" noProof="0"/>
              <a:t>Informations sur les recours en cas de refus.</a:t>
            </a:r>
          </a:p>
          <a:p>
            <a:pPr marL="0" indent="0">
              <a:lnSpc>
                <a:spcPct val="100000"/>
              </a:lnSpc>
              <a:spcBef>
                <a:spcPts val="300"/>
              </a:spcBef>
              <a:spcAft>
                <a:spcPts val="300"/>
              </a:spcAft>
              <a:buFontTx/>
              <a:buNone/>
            </a:pPr>
            <a:r>
              <a:rPr lang="fr-FR" b="1" noProof="0"/>
              <a:t>Co-construction</a:t>
            </a:r>
            <a:r>
              <a:rPr lang="fr-FR" noProof="0"/>
              <a:t> : Développé avec des personnes handicapées ou concernées par des affections chroniques pour répondre aux besoins réels.</a:t>
            </a:r>
          </a:p>
          <a:p>
            <a:pPr marL="0" indent="0">
              <a:lnSpc>
                <a:spcPct val="100000"/>
              </a:lnSpc>
              <a:spcBef>
                <a:spcPts val="300"/>
              </a:spcBef>
              <a:spcAft>
                <a:spcPts val="300"/>
              </a:spcAft>
              <a:buFontTx/>
              <a:buNone/>
            </a:pPr>
            <a:r>
              <a:rPr lang="fr-FR" b="1" noProof="0"/>
              <a:t>Impact</a:t>
            </a:r>
            <a:r>
              <a:rPr lang="fr-FR" noProof="0"/>
              <a:t> : Augmente les demandes réussies en rendant le processus plus clair et accessible, et en réduisant le stress lié aux démarches administratives complexes.</a:t>
            </a:r>
          </a:p>
        </p:txBody>
      </p:sp>
    </p:spTree>
    <p:extLst>
      <p:ext uri="{BB962C8B-B14F-4D97-AF65-F5344CB8AC3E}">
        <p14:creationId xmlns:p14="http://schemas.microsoft.com/office/powerpoint/2010/main" val="219657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E3C8E-585F-F47B-CBA3-94B056472F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E4DA18-FFA0-4F31-7CAF-B0932D3ACF25}"/>
              </a:ext>
            </a:extLst>
          </p:cNvPr>
          <p:cNvSpPr>
            <a:spLocks noGrp="1"/>
          </p:cNvSpPr>
          <p:nvPr>
            <p:ph type="title"/>
          </p:nvPr>
        </p:nvSpPr>
        <p:spPr/>
        <p:txBody>
          <a:bodyPr/>
          <a:lstStyle/>
          <a:p>
            <a:r>
              <a:rPr lang="fr-FR" noProof="0"/>
              <a:t>Projet 1. Continuer la révision et l’optimisation des processus internes (5/5)</a:t>
            </a:r>
          </a:p>
        </p:txBody>
      </p:sp>
      <p:sp>
        <p:nvSpPr>
          <p:cNvPr id="6" name="Rectangle 5">
            <a:extLst>
              <a:ext uri="{FF2B5EF4-FFF2-40B4-BE49-F238E27FC236}">
                <a16:creationId xmlns:a16="http://schemas.microsoft.com/office/drawing/2014/main" id="{9A012781-9886-8E44-87FC-0097678DCEB7}"/>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FB186714-22C2-78EC-6BAB-F80D3824AB7C}"/>
              </a:ext>
            </a:extLst>
          </p:cNvPr>
          <p:cNvGraphicFramePr>
            <a:graphicFrameLocks noGrp="1"/>
          </p:cNvGraphicFramePr>
          <p:nvPr/>
        </p:nvGraphicFramePr>
        <p:xfrm>
          <a:off x="484174" y="1592263"/>
          <a:ext cx="8964000" cy="448056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1. Indicateurs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8F"/>
                    </a:solidFill>
                  </a:tcPr>
                </a:tc>
                <a:extLst>
                  <a:ext uri="{0D108BD9-81ED-4DB2-BD59-A6C34878D82A}">
                    <a16:rowId xmlns:a16="http://schemas.microsoft.com/office/drawing/2014/main" val="994712996"/>
                  </a:ext>
                </a:extLst>
              </a:tr>
              <a:tr h="252000">
                <a:tc>
                  <a:txBody>
                    <a:bodyPr/>
                    <a:lstStyle/>
                    <a:p>
                      <a:pPr marL="0" indent="0">
                        <a:buFont typeface="Arial" panose="020B0604020202020204" pitchFamily="34" charset="0"/>
                        <a:buNone/>
                      </a:pPr>
                      <a:r>
                        <a:rPr lang="fr-FR" sz="1200" b="1" noProof="0"/>
                        <a:t>Action 1.1 : Opérationnalisation du projet de réécriture des communications écrites de la DG HAN</a:t>
                      </a:r>
                    </a:p>
                    <a:p>
                      <a:pPr marL="171450" indent="-171450">
                        <a:buFont typeface="Arial" panose="020B0604020202020204" pitchFamily="34" charset="0"/>
                        <a:buChar char="•"/>
                      </a:pPr>
                      <a:r>
                        <a:rPr lang="fr-FR" sz="1200" b="0" noProof="0"/>
                        <a:t>Nombre de lettres revues </a:t>
                      </a:r>
                    </a:p>
                    <a:p>
                      <a:pPr marL="171450" indent="-171450">
                        <a:buFont typeface="Arial" panose="020B0604020202020204" pitchFamily="34" charset="0"/>
                        <a:buChar char="•"/>
                      </a:pPr>
                      <a:r>
                        <a:rPr lang="fr-FR" sz="1200" b="0" noProof="0"/>
                        <a:t>Nombre de lettres revues qui ont été intégrées dans TETRA/TRIA </a:t>
                      </a:r>
                    </a:p>
                    <a:p>
                      <a:pPr marL="171450" indent="-171450">
                        <a:buFont typeface="Arial" panose="020B0604020202020204" pitchFamily="34" charset="0"/>
                        <a:buChar char="•"/>
                      </a:pPr>
                      <a:r>
                        <a:rPr lang="fr-FR" sz="1200" b="0" noProof="0"/>
                        <a:t>Evaluation de la satisfaction des ayants droits lors de la validation des nouveaux courriers durant la phase de test (ad hoc en fonction des « user </a:t>
                      </a:r>
                      <a:r>
                        <a:rPr lang="fr-FR" sz="1200" b="0" noProof="0" err="1"/>
                        <a:t>testing</a:t>
                      </a:r>
                      <a:r>
                        <a:rPr lang="fr-FR" sz="1200" b="0" noProof="0"/>
                        <a:t> » réalisés)</a:t>
                      </a:r>
                    </a:p>
                    <a:p>
                      <a:pPr marL="171450" indent="-171450">
                        <a:buFont typeface="Arial" panose="020B0604020202020204" pitchFamily="34" charset="0"/>
                        <a:buChar char="•"/>
                      </a:pPr>
                      <a:r>
                        <a:rPr lang="fr-FR" sz="1200" b="0" noProof="0"/>
                        <a:t>Evolution du nombre d’appels/emails de demande d’information liés à l’incompréhension des courriers</a:t>
                      </a:r>
                    </a:p>
                    <a:p>
                      <a:pPr marL="171450" indent="-171450">
                        <a:buFont typeface="Arial" panose="020B0604020202020204" pitchFamily="34" charset="0"/>
                        <a:buChar char="•"/>
                      </a:pPr>
                      <a:r>
                        <a:rPr lang="fr-FR" sz="1200" b="0" noProof="0"/>
                        <a:t>Taux de rejet des demandes (par exemple lorsque les informations demandées par la DG HAN comme des rapports médicaux ne sont pas fournies dans le délai demandé)</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217793234"/>
                  </a:ext>
                </a:extLst>
              </a:tr>
              <a:tr h="252000">
                <a:tc>
                  <a:txBody>
                    <a:bodyPr/>
                    <a:lstStyle/>
                    <a:p>
                      <a:pPr marL="0" indent="0">
                        <a:buFont typeface="Arial" panose="020B0604020202020204" pitchFamily="34" charset="0"/>
                        <a:buNone/>
                      </a:pPr>
                      <a:r>
                        <a:rPr lang="fr-FR" sz="1200" b="1" noProof="0"/>
                        <a:t>Action 1.2 : Mise en place d’un processus de re-contact des abandons</a:t>
                      </a:r>
                    </a:p>
                    <a:p>
                      <a:pPr marL="171450" indent="-171450">
                        <a:buFont typeface="Arial" panose="020B0604020202020204" pitchFamily="34" charset="0"/>
                        <a:buChar char="•"/>
                      </a:pPr>
                      <a:r>
                        <a:rPr lang="fr-FR" sz="1200" b="0" noProof="0"/>
                        <a:t>Pourcentage d’ayants droits recontactés après un abandon</a:t>
                      </a:r>
                    </a:p>
                    <a:p>
                      <a:pPr marL="171450" indent="-171450">
                        <a:buFont typeface="Arial" panose="020B0604020202020204" pitchFamily="34" charset="0"/>
                        <a:buChar char="•"/>
                      </a:pPr>
                      <a:r>
                        <a:rPr lang="fr-FR" sz="1200" b="0" noProof="0"/>
                        <a:t>Pourcentage de dossiers réactivés après </a:t>
                      </a:r>
                      <a:r>
                        <a:rPr lang="fr-FR" sz="1200" b="0" noProof="0" err="1"/>
                        <a:t>recontact</a:t>
                      </a:r>
                      <a:endParaRPr lang="fr-FR" sz="1200" b="0" noProof="0"/>
                    </a:p>
                    <a:p>
                      <a:pPr marL="171450" indent="-171450">
                        <a:buFont typeface="Arial" panose="020B0604020202020204" pitchFamily="34" charset="0"/>
                        <a:buChar char="•"/>
                      </a:pPr>
                      <a:r>
                        <a:rPr lang="fr-FR" sz="1200" b="0" noProof="0"/>
                        <a:t>Taux de réduction des abandons après mise en place du suivi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893525078"/>
                  </a:ext>
                </a:extLst>
              </a:tr>
              <a:tr h="252000">
                <a:tc>
                  <a:txBody>
                    <a:bodyPr/>
                    <a:lstStyle/>
                    <a:p>
                      <a:pPr marL="0" indent="0">
                        <a:buFont typeface="Arial" panose="020B0604020202020204" pitchFamily="34" charset="0"/>
                        <a:buNone/>
                      </a:pPr>
                      <a:r>
                        <a:rPr lang="fr-FR" sz="1200" b="1" noProof="0"/>
                        <a:t>Action 1.3 : Continuer la réflexion d’optimisation des processus internes</a:t>
                      </a:r>
                    </a:p>
                    <a:p>
                      <a:pPr marL="171450" indent="-171450">
                        <a:buFont typeface="Arial" panose="020B0604020202020204" pitchFamily="34" charset="0"/>
                        <a:buChar char="•"/>
                      </a:pPr>
                      <a:r>
                        <a:rPr lang="fr-FR" sz="1200" noProof="0"/>
                        <a:t>Nombre d’actions d’amélioration identifiées </a:t>
                      </a:r>
                    </a:p>
                    <a:p>
                      <a:pPr marL="171450" indent="-171450">
                        <a:buFont typeface="Arial" panose="020B0604020202020204" pitchFamily="34" charset="0"/>
                        <a:buChar char="•"/>
                      </a:pPr>
                      <a:r>
                        <a:rPr lang="fr-FR" sz="1200" noProof="0"/>
                        <a:t>Nombre d’actions d’amélioration implémentées </a:t>
                      </a:r>
                    </a:p>
                    <a:p>
                      <a:pPr marL="0" indent="0">
                        <a:buFont typeface="Arial" panose="020B0604020202020204" pitchFamily="34" charset="0"/>
                        <a:buNone/>
                      </a:pPr>
                      <a:r>
                        <a:rPr lang="fr-FR" sz="1200" i="1" noProof="0"/>
                        <a:t>Note : indicateurs à définir en fonction des actions d’amélioration lancées.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829237592"/>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noProof="0"/>
                        <a:t>Action 1.4 : Repenser l’</a:t>
                      </a:r>
                      <a:r>
                        <a:rPr lang="fr-FR" sz="1200" b="1" i="1" noProof="0" err="1"/>
                        <a:t>intake</a:t>
                      </a:r>
                      <a:endParaRPr lang="fr-FR" sz="1200" noProof="0"/>
                    </a:p>
                    <a:p>
                      <a:pPr marL="171450" indent="-171450">
                        <a:buFont typeface="Arial" panose="020B0604020202020204" pitchFamily="34" charset="0"/>
                        <a:buChar char="•"/>
                      </a:pPr>
                      <a:r>
                        <a:rPr lang="fr-FR" sz="1200" noProof="0"/>
                        <a:t>Temps nécessaire pour compléter un </a:t>
                      </a:r>
                      <a:r>
                        <a:rPr lang="fr-FR" sz="1200" noProof="0" err="1"/>
                        <a:t>intake</a:t>
                      </a:r>
                      <a:endParaRPr lang="fr-FR" sz="1200" noProof="0"/>
                    </a:p>
                    <a:p>
                      <a:pPr marL="171450" indent="-171450">
                        <a:buFont typeface="Arial" panose="020B0604020202020204" pitchFamily="34" charset="0"/>
                        <a:buChar char="•"/>
                      </a:pPr>
                      <a:r>
                        <a:rPr lang="fr-FR" sz="1200" noProof="0"/>
                        <a:t>Evolution du nombre d’appels/emails de demande d’information liés au processus de l’</a:t>
                      </a:r>
                      <a:r>
                        <a:rPr lang="fr-FR" sz="1200" noProof="0" err="1"/>
                        <a:t>intake</a:t>
                      </a:r>
                      <a:r>
                        <a:rPr lang="fr-FR" sz="1200" noProof="0"/>
                        <a:t> et au fait de se faire aider pour remplir l’</a:t>
                      </a:r>
                      <a:r>
                        <a:rPr lang="fr-FR" sz="1200" noProof="0" err="1"/>
                        <a:t>intake</a:t>
                      </a:r>
                      <a:r>
                        <a:rPr lang="fr-FR" sz="1200" noProof="0"/>
                        <a:t>.</a:t>
                      </a:r>
                    </a:p>
                    <a:p>
                      <a:pPr marL="171450" indent="-171450">
                        <a:buFont typeface="Arial" panose="020B0604020202020204" pitchFamily="34" charset="0"/>
                        <a:buChar char="•"/>
                      </a:pPr>
                      <a:r>
                        <a:rPr lang="fr-FR" sz="1200" noProof="0"/>
                        <a:t>Mesure du degré de compréhension des ayants droit des processus via des enquêtes ciblées (voir action 6.3. pour la mise en œuvre)</a:t>
                      </a:r>
                    </a:p>
                    <a:p>
                      <a:pPr marL="171450" indent="-171450">
                        <a:buFont typeface="Arial" panose="020B0604020202020204" pitchFamily="34" charset="0"/>
                        <a:buChar char="•"/>
                      </a:pPr>
                      <a:r>
                        <a:rPr lang="fr-FR" sz="1200" noProof="0"/>
                        <a:t>Pourcentage d’ayants droit déclarant une meilleure compréhension du processus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143413539"/>
                  </a:ext>
                </a:extLst>
              </a:tr>
            </a:tbl>
          </a:graphicData>
        </a:graphic>
      </p:graphicFrame>
    </p:spTree>
    <p:extLst>
      <p:ext uri="{BB962C8B-B14F-4D97-AF65-F5344CB8AC3E}">
        <p14:creationId xmlns:p14="http://schemas.microsoft.com/office/powerpoint/2010/main" val="4115110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12A33-D59B-DCA1-E3E4-774C622045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43D6AD-798F-82CF-132A-FF829266284C}"/>
              </a:ext>
            </a:extLst>
          </p:cNvPr>
          <p:cNvSpPr>
            <a:spLocks noGrp="1"/>
          </p:cNvSpPr>
          <p:nvPr>
            <p:ph type="title"/>
          </p:nvPr>
        </p:nvSpPr>
        <p:spPr/>
        <p:txBody>
          <a:bodyPr/>
          <a:lstStyle/>
          <a:p>
            <a:r>
              <a:rPr lang="fr-FR" noProof="0"/>
              <a:t>Projet 2. Harmoniser le processus d’évaluation multidisciplinaire du handicap (1/4)</a:t>
            </a:r>
          </a:p>
        </p:txBody>
      </p:sp>
      <p:sp>
        <p:nvSpPr>
          <p:cNvPr id="6" name="Rectangle 5">
            <a:extLst>
              <a:ext uri="{FF2B5EF4-FFF2-40B4-BE49-F238E27FC236}">
                <a16:creationId xmlns:a16="http://schemas.microsoft.com/office/drawing/2014/main" id="{68B97121-C76F-68EB-944D-C8574E8B6A70}"/>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48FCBBE6-29BB-11E7-A025-1BB84FDFA99A}"/>
              </a:ext>
            </a:extLst>
          </p:cNvPr>
          <p:cNvGraphicFramePr>
            <a:graphicFrameLocks noGrp="1"/>
          </p:cNvGraphicFramePr>
          <p:nvPr/>
        </p:nvGraphicFramePr>
        <p:xfrm>
          <a:off x="484174" y="1592263"/>
          <a:ext cx="8993202" cy="4389120"/>
        </p:xfrm>
        <a:graphic>
          <a:graphicData uri="http://schemas.openxmlformats.org/drawingml/2006/table">
            <a:tbl>
              <a:tblPr firstRow="1" bandRow="1">
                <a:tableStyleId>{5940675A-B579-460E-94D1-54222C63F5DA}</a:tableStyleId>
              </a:tblPr>
              <a:tblGrid>
                <a:gridCol w="8993202">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2. Harmoniser le processus d’évaluation multidisciplinaire du handicap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994712996"/>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noProof="0"/>
                        <a:t>Niveau</a:t>
                      </a:r>
                      <a:r>
                        <a:rPr lang="fr-FR" sz="1200" noProof="0"/>
                        <a:t> : Design des processus administratifs et du processus d’évaluation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95333701"/>
                  </a:ext>
                </a:extLst>
              </a:tr>
              <a:tr h="180000">
                <a:tc>
                  <a:txBody>
                    <a:bodyPr/>
                    <a:lstStyle/>
                    <a:p>
                      <a:r>
                        <a:rPr lang="fr-FR" sz="1200" b="1" noProof="0"/>
                        <a:t>Constat : </a:t>
                      </a:r>
                    </a:p>
                    <a:p>
                      <a:r>
                        <a:rPr lang="fr-FR" sz="1200" b="0" noProof="0"/>
                        <a:t>Au cours du travail réalisé sur le terrain, nous avons constaté un retour assez mitigé des ayants droit par rapport  au processus d’évaluation du handicap. Ceux-ci mentionnent des critères d’évaluation inadaptés ou interprétés de manière trop rigide, des évaluations perçues comme biaisées ou incomplètes et même un ressenti de mépris à certaines occasions. En effet, plus de 15% des répondants de l’enquête ont signalé avoir vécu des expériences négatives par le passé ou de s’être senti jugé lors du processus de demande. Il est cependant important de noter que la DG HAN a déjà entrepris de déployer une approche multidisciplinaire depuis 2022 permettant de fluidifier l’évaluation des personnes en situation de handicap. Nous constatons cependant que le niveau de déploiement de cette approche n'est pas encore le même dans tous les centres.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r h="393994">
                <a:tc>
                  <a:txBody>
                    <a:bodyPr/>
                    <a:lstStyle/>
                    <a:p>
                      <a:r>
                        <a:rPr lang="fr-FR" sz="1200" b="1" noProof="0"/>
                        <a:t>Description :</a:t>
                      </a:r>
                      <a:endParaRPr lang="fr-FR" sz="1200" b="0" noProof="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a:t>Ce projet vise à harmoniser le processus d'évaluation du handicap en veillant à atteindre le même niveau de déploiement de l’approche multidisciplinaire dans toute la Belgique afin que les personnes en situation de handicap soient évaluées de la même manière dans tous les centres proportionnellement aux ressources disponibles et que l’évaluation multidisciplinaire soit la plus inclusive possible. L'objectif est de mobiliser des équipes de professionnels aux compétences complémentaires, tes que des médecins, psychologues, travailleurs sociaux, ergothérapeutes, etc., qui travaillent en équipe multidisciplinaire pour fournir une évaluation rapide, pertinente et appropriée. Dans ce contexte, il est également crucial d'obtenir des informations précises et fiables dès les premières étapes de l'évaluation, provenant de diverses parties prenantes externes comme par </a:t>
                      </a:r>
                      <a:r>
                        <a:rPr lang="fr-FR" sz="1200" noProof="0">
                          <a:solidFill>
                            <a:schemeClr val="tx1"/>
                          </a:solidFill>
                        </a:rPr>
                        <a:t>exemple les </a:t>
                      </a:r>
                      <a:r>
                        <a:rPr lang="fr-FR" sz="1200" i="1" noProof="0">
                          <a:solidFill>
                            <a:schemeClr val="tx1"/>
                          </a:solidFill>
                        </a:rPr>
                        <a:t>Centrum </a:t>
                      </a:r>
                      <a:r>
                        <a:rPr lang="fr-FR" sz="1200" i="1" noProof="0" err="1">
                          <a:solidFill>
                            <a:schemeClr val="tx1"/>
                          </a:solidFill>
                        </a:rPr>
                        <a:t>voor</a:t>
                      </a:r>
                      <a:r>
                        <a:rPr lang="fr-FR" sz="1200" i="1" noProof="0">
                          <a:solidFill>
                            <a:schemeClr val="tx1"/>
                          </a:solidFill>
                        </a:rPr>
                        <a:t> </a:t>
                      </a:r>
                      <a:r>
                        <a:rPr lang="fr-FR" sz="1200" i="1" noProof="0" err="1">
                          <a:solidFill>
                            <a:schemeClr val="tx1"/>
                          </a:solidFill>
                        </a:rPr>
                        <a:t>leerlingenbegeleiding</a:t>
                      </a:r>
                      <a:r>
                        <a:rPr lang="fr-FR" sz="1200" i="1" noProof="0">
                          <a:solidFill>
                            <a:schemeClr val="tx1"/>
                          </a:solidFill>
                        </a:rPr>
                        <a:t> </a:t>
                      </a:r>
                      <a:r>
                        <a:rPr lang="fr-FR" sz="1200" noProof="0">
                          <a:solidFill>
                            <a:schemeClr val="tx1"/>
                          </a:solidFill>
                        </a:rPr>
                        <a:t>(CLB) en Flandre, </a:t>
                      </a:r>
                      <a:r>
                        <a:rPr lang="fr-FR" sz="1200" noProof="0"/>
                        <a:t>pour permettre aux évaluateurs de bien analyser et utiliser ces données dès le début du processus.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noProof="0"/>
                        <a:t>Il est important de noter également que la réussite de ce projet, et toutes les actions liées, est conditionnée à la poursuite de la résorption du retard de traitement des demandes dans les différents centres de reconnaissance du handicap, comme par exemple avec l’initiative lancée de l’utilisation d’équipes virtuelles qui travaillent sur certains dossiers avec beaucoup de retard.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154437072"/>
                  </a:ext>
                </a:extLst>
              </a:tr>
            </a:tbl>
          </a:graphicData>
        </a:graphic>
      </p:graphicFrame>
    </p:spTree>
    <p:extLst>
      <p:ext uri="{BB962C8B-B14F-4D97-AF65-F5344CB8AC3E}">
        <p14:creationId xmlns:p14="http://schemas.microsoft.com/office/powerpoint/2010/main" val="1799746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4103B-96E4-ADED-533A-B28C4AAFCF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F09982-5D4B-BE3A-B0F9-8A44743A356B}"/>
              </a:ext>
            </a:extLst>
          </p:cNvPr>
          <p:cNvSpPr>
            <a:spLocks noGrp="1"/>
          </p:cNvSpPr>
          <p:nvPr>
            <p:ph type="title"/>
          </p:nvPr>
        </p:nvSpPr>
        <p:spPr/>
        <p:txBody>
          <a:bodyPr/>
          <a:lstStyle/>
          <a:p>
            <a:r>
              <a:rPr lang="fr-FR" noProof="0"/>
              <a:t>Projet 2. Harmoniser le processus d’évaluation multidisciplinaire du handicap (2/4)</a:t>
            </a:r>
          </a:p>
        </p:txBody>
      </p:sp>
      <p:sp>
        <p:nvSpPr>
          <p:cNvPr id="6" name="Rectangle 5">
            <a:extLst>
              <a:ext uri="{FF2B5EF4-FFF2-40B4-BE49-F238E27FC236}">
                <a16:creationId xmlns:a16="http://schemas.microsoft.com/office/drawing/2014/main" id="{50221852-15CE-6CE2-31EB-69E792AFD497}"/>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EA3CC79E-A51C-8A27-8A7B-B01F924CF630}"/>
              </a:ext>
            </a:extLst>
          </p:cNvPr>
          <p:cNvGraphicFramePr>
            <a:graphicFrameLocks noGrp="1"/>
          </p:cNvGraphicFramePr>
          <p:nvPr/>
        </p:nvGraphicFramePr>
        <p:xfrm>
          <a:off x="484174" y="1592263"/>
          <a:ext cx="8993202" cy="2494280"/>
        </p:xfrm>
        <a:graphic>
          <a:graphicData uri="http://schemas.openxmlformats.org/drawingml/2006/table">
            <a:tbl>
              <a:tblPr firstRow="1" bandRow="1">
                <a:tableStyleId>{5940675A-B579-460E-94D1-54222C63F5DA}</a:tableStyleId>
              </a:tblPr>
              <a:tblGrid>
                <a:gridCol w="8993202">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2. Harmoniser le processus d’évaluation multidisciplinaire du handicap (suite)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994712996"/>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noProof="0"/>
                        <a:t>Niveau</a:t>
                      </a:r>
                      <a:r>
                        <a:rPr lang="fr-FR" sz="1200" noProof="0"/>
                        <a:t> : Design des processus administratifs et du processus d’évaluation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95333701"/>
                  </a:ext>
                </a:extLst>
              </a:tr>
              <a:tr h="180000">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fr-FR" sz="1200" b="1" kern="1200" noProof="0">
                          <a:solidFill>
                            <a:schemeClr val="tx1"/>
                          </a:solidFill>
                          <a:latin typeface="+mn-lt"/>
                          <a:ea typeface="+mn-ea"/>
                          <a:cs typeface="+mn-cs"/>
                        </a:rPr>
                        <a:t>Impact attendu sur le NTU :                                                                                                                </a:t>
                      </a:r>
                      <a:r>
                        <a:rPr lang="fr-FR" sz="1200" noProof="0"/>
                        <a:t>NTU primaire            NTU secondaire            NTU tertiaire </a:t>
                      </a:r>
                      <a:endParaRPr lang="fr-FR" sz="1200" b="0" kern="1200" noProof="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kern="1200" noProof="0">
                          <a:solidFill>
                            <a:schemeClr val="tx1"/>
                          </a:solidFill>
                          <a:latin typeface="+mn-lt"/>
                          <a:ea typeface="+mn-ea"/>
                          <a:cs typeface="+mn-cs"/>
                        </a:rPr>
                        <a:t>Ce projet permet de réduire principalement le NTU secondaire en améliorant la qualité, l’équité et la transparence du processus d’évaluation du handicap, afin d'éviter que les ayants droit abandonnent leur démarche ou ne contestent les décisions par manque de clarté ou de reconnaissance adaptée de leur situation. L’impact attendu est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noProof="0">
                          <a:solidFill>
                            <a:schemeClr val="tx1"/>
                          </a:solidFill>
                          <a:latin typeface="+mn-lt"/>
                          <a:ea typeface="+mn-ea"/>
                          <a:cs typeface="+mn-cs"/>
                        </a:rPr>
                        <a:t>Réduire   le retard dans le traitement des dossiers pour tous les centres de reconnaissance du handicap. S'assurer que les informations fournies par les partenaires sont précises, complètes et utilisées efficacement par les équipes d'évaluation.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noProof="0">
                          <a:solidFill>
                            <a:schemeClr val="tx1"/>
                          </a:solidFill>
                          <a:latin typeface="+mn-lt"/>
                          <a:ea typeface="+mn-ea"/>
                          <a:cs typeface="+mn-cs"/>
                        </a:rPr>
                        <a:t>Mieux reconnaître des profils jusqu’ici sous-évalués ou mal compris (handicaps rares, invisibles et fluctuants), et ainsi pouvoir identifier les refus éventuellement injustifiés/les évaluations inadéquates et les réduire.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noProof="0">
                          <a:solidFill>
                            <a:schemeClr val="tx1"/>
                          </a:solidFill>
                          <a:latin typeface="+mn-lt"/>
                          <a:ea typeface="+mn-ea"/>
                          <a:cs typeface="+mn-cs"/>
                        </a:rPr>
                        <a:t>Améliorer la qualité des décisions, menant à des évaluations plus pertinentes et adaptées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kern="1200" noProof="0">
                          <a:solidFill>
                            <a:schemeClr val="tx1"/>
                          </a:solidFill>
                          <a:latin typeface="+mn-lt"/>
                          <a:ea typeface="+mn-ea"/>
                          <a:cs typeface="+mn-cs"/>
                        </a:rPr>
                        <a:t>Atteindre le même niveau de maturité des équipes d’évaluation multidisciplinaires dans chaque centre.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72189809"/>
                  </a:ext>
                </a:extLst>
              </a:tr>
            </a:tbl>
          </a:graphicData>
        </a:graphic>
      </p:graphicFrame>
      <p:sp>
        <p:nvSpPr>
          <p:cNvPr id="7" name="Rectangle 6">
            <a:extLst>
              <a:ext uri="{FF2B5EF4-FFF2-40B4-BE49-F238E27FC236}">
                <a16:creationId xmlns:a16="http://schemas.microsoft.com/office/drawing/2014/main" id="{1E8504E1-7160-D8ED-D3BE-91F05B3B36E0}"/>
              </a:ext>
            </a:extLst>
          </p:cNvPr>
          <p:cNvSpPr/>
          <p:nvPr/>
        </p:nvSpPr>
        <p:spPr bwMode="auto">
          <a:xfrm>
            <a:off x="5710725" y="2209800"/>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8" name="Rectangle 7">
            <a:extLst>
              <a:ext uri="{FF2B5EF4-FFF2-40B4-BE49-F238E27FC236}">
                <a16:creationId xmlns:a16="http://schemas.microsoft.com/office/drawing/2014/main" id="{01C0795D-448D-0FDE-CB7C-5030D4C9E046}"/>
              </a:ext>
            </a:extLst>
          </p:cNvPr>
          <p:cNvSpPr/>
          <p:nvPr/>
        </p:nvSpPr>
        <p:spPr bwMode="auto">
          <a:xfrm>
            <a:off x="6958500" y="2209800"/>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9" name="Rectangle 8">
            <a:extLst>
              <a:ext uri="{FF2B5EF4-FFF2-40B4-BE49-F238E27FC236}">
                <a16:creationId xmlns:a16="http://schemas.microsoft.com/office/drawing/2014/main" id="{CEE52995-C14D-24B2-58F9-5FB14DB39784}"/>
              </a:ext>
            </a:extLst>
          </p:cNvPr>
          <p:cNvSpPr/>
          <p:nvPr/>
        </p:nvSpPr>
        <p:spPr bwMode="auto">
          <a:xfrm>
            <a:off x="8356460" y="2209800"/>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pic>
        <p:nvPicPr>
          <p:cNvPr id="12" name="Graphic 11" descr="Checkmark outline">
            <a:extLst>
              <a:ext uri="{FF2B5EF4-FFF2-40B4-BE49-F238E27FC236}">
                <a16:creationId xmlns:a16="http://schemas.microsoft.com/office/drawing/2014/main" id="{5C7AD7DF-34D8-66C4-3DFA-BF1C0E467B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41625" y="2144250"/>
            <a:ext cx="216000" cy="216000"/>
          </a:xfrm>
          <a:prstGeom prst="rect">
            <a:avLst/>
          </a:prstGeom>
        </p:spPr>
      </p:pic>
    </p:spTree>
    <p:extLst>
      <p:ext uri="{BB962C8B-B14F-4D97-AF65-F5344CB8AC3E}">
        <p14:creationId xmlns:p14="http://schemas.microsoft.com/office/powerpoint/2010/main" val="28835467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8B77C-09CE-19E6-7782-C12556ACE0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67A3F3-110B-2567-CDFA-D44BDD284BF6}"/>
              </a:ext>
            </a:extLst>
          </p:cNvPr>
          <p:cNvSpPr>
            <a:spLocks noGrp="1"/>
          </p:cNvSpPr>
          <p:nvPr>
            <p:ph type="title"/>
          </p:nvPr>
        </p:nvSpPr>
        <p:spPr/>
        <p:txBody>
          <a:bodyPr/>
          <a:lstStyle/>
          <a:p>
            <a:r>
              <a:rPr lang="fr-FR" noProof="0"/>
              <a:t>Projet 2. Harmoniser le processus d’évaluation multidisciplinaire du handicap (3/4)</a:t>
            </a:r>
          </a:p>
        </p:txBody>
      </p:sp>
      <p:sp>
        <p:nvSpPr>
          <p:cNvPr id="6" name="Rectangle 5">
            <a:extLst>
              <a:ext uri="{FF2B5EF4-FFF2-40B4-BE49-F238E27FC236}">
                <a16:creationId xmlns:a16="http://schemas.microsoft.com/office/drawing/2014/main" id="{0F31646C-51A4-445F-1E16-428062B94424}"/>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040760D7-B198-23EB-B6E9-EBC2F036C772}"/>
              </a:ext>
            </a:extLst>
          </p:cNvPr>
          <p:cNvGraphicFramePr>
            <a:graphicFrameLocks noGrp="1"/>
          </p:cNvGraphicFramePr>
          <p:nvPr/>
        </p:nvGraphicFramePr>
        <p:xfrm>
          <a:off x="484174" y="1592263"/>
          <a:ext cx="8964000" cy="301752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2. En pratique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252000">
                <a:tc>
                  <a:txBody>
                    <a:bodyPr/>
                    <a:lstStyle/>
                    <a:p>
                      <a:pPr marL="171450" indent="-171450">
                        <a:buFont typeface="Arial" panose="020B0604020202020204" pitchFamily="34" charset="0"/>
                        <a:buChar char="•"/>
                      </a:pPr>
                      <a:r>
                        <a:rPr lang="fr-FR" sz="1200" b="1" noProof="0"/>
                        <a:t>Action 2.1 : Renforcer l’expertise collective d’évaluation</a:t>
                      </a:r>
                      <a:br>
                        <a:rPr lang="fr-FR" sz="1200" noProof="0"/>
                      </a:br>
                      <a:r>
                        <a:rPr lang="fr-FR" sz="1200" noProof="0"/>
                        <a:t>Former les équipes internes d’évaluation sur les handicaps rares, invisibles et fluctuants pour qu’ils développent une meilleure compréhension et intégration de ces situations spécifiques dans le cadre des décisions. En parallèle, les équipes devront être sensibilisées afin de réduire la stigmatisation et offrir un accompagnement inclusif et adapté aux besoins des personnes en situation de handicap. </a:t>
                      </a:r>
                      <a:br>
                        <a:rPr lang="fr-FR" sz="1200" noProof="0"/>
                      </a:br>
                      <a:r>
                        <a:rPr lang="fr-FR" sz="1200" noProof="0"/>
                        <a:t>Cette initiative s’aligne avec le projet de formation des équipes (voir </a:t>
                      </a:r>
                      <a:r>
                        <a:rPr lang="fr-FR" sz="1200" i="1" noProof="0"/>
                        <a:t>Projet 3.</a:t>
                      </a:r>
                      <a:r>
                        <a:rPr lang="fr-FR" sz="1200" noProof="0"/>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101007357"/>
                  </a:ext>
                </a:extLst>
              </a:tr>
              <a:tr h="252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noProof="0"/>
                        <a:t>Action 2.2 : Renforcer la compréhension des ayants droit du processus d’évaluation multidisciplinaire</a:t>
                      </a:r>
                      <a:br>
                        <a:rPr lang="fr-FR" sz="1200" b="0" noProof="0"/>
                      </a:br>
                      <a:r>
                        <a:rPr lang="fr-FR" sz="1200" b="0" noProof="0"/>
                        <a:t>Afin de renforcer la connaissance des ayants droit sur le fonctionnement et le but du processus d’évaluation multidisciplinaire, cette action propose de développer des supports adaptés, mais aussi d’intégrer ceux-ci dans les étapes actuelles du parcours des ayants droit. Une cartographie du processus que doit traverser l'ayant droit sera développée sous forme graphique, montrant à chaque étape ce qui se passe, quelles informations sont importantes à partager et dans quel intérêt celles-ci sont collectées (ex : la consultation n’est pas un diagnostic, mais bien une évaluation des capacités restantes de la personne en situation de handicap), mais aussi par qui il sera pris en charge lors de chaque étape. Cette transparence permettra aux ayants droit de mieux comprendre le processus qu’il entreprend et de se rassurer sur les compétences des évaluateurs. Cette cartographie peut être intégrée sur le site internet de la DG HAN, sur les écrans des centres de reconnaissance du handicap, sur support papier (flyers, brochures  ), … et pourrait être parcourue lors des premiers entretiens avec les AS.</a:t>
                      </a:r>
                      <a:endParaRPr lang="fr-FR" sz="1200" b="1" noProof="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273936009"/>
                  </a:ext>
                </a:extLst>
              </a:tr>
            </a:tbl>
          </a:graphicData>
        </a:graphic>
      </p:graphicFrame>
      <p:sp>
        <p:nvSpPr>
          <p:cNvPr id="4" name="Star: 5 Points 3">
            <a:extLst>
              <a:ext uri="{FF2B5EF4-FFF2-40B4-BE49-F238E27FC236}">
                <a16:creationId xmlns:a16="http://schemas.microsoft.com/office/drawing/2014/main" id="{DED8DE8C-D361-21FB-F48D-5B23B3B06457}"/>
              </a:ext>
            </a:extLst>
          </p:cNvPr>
          <p:cNvSpPr/>
          <p:nvPr/>
        </p:nvSpPr>
        <p:spPr bwMode="auto">
          <a:xfrm>
            <a:off x="144758" y="188562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dirty="0" err="1">
              <a:latin typeface="Calibri Light" panose="020F0302020204030204" pitchFamily="34" charset="0"/>
            </a:endParaRPr>
          </a:p>
        </p:txBody>
      </p:sp>
      <p:sp>
        <p:nvSpPr>
          <p:cNvPr id="5" name="Star: 5 Points 4">
            <a:extLst>
              <a:ext uri="{FF2B5EF4-FFF2-40B4-BE49-F238E27FC236}">
                <a16:creationId xmlns:a16="http://schemas.microsoft.com/office/drawing/2014/main" id="{7A118500-99A8-EBB2-D73F-00EAE5BA7C9F}"/>
              </a:ext>
            </a:extLst>
          </p:cNvPr>
          <p:cNvSpPr/>
          <p:nvPr/>
        </p:nvSpPr>
        <p:spPr bwMode="auto">
          <a:xfrm>
            <a:off x="144758" y="2890023"/>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dirty="0" err="1">
              <a:latin typeface="Calibri Light" panose="020F0302020204030204" pitchFamily="34" charset="0"/>
            </a:endParaRPr>
          </a:p>
        </p:txBody>
      </p:sp>
    </p:spTree>
    <p:extLst>
      <p:ext uri="{BB962C8B-B14F-4D97-AF65-F5344CB8AC3E}">
        <p14:creationId xmlns:p14="http://schemas.microsoft.com/office/powerpoint/2010/main" val="3993622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7F1BC-397A-287B-DA15-03AC5BE443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6DC14E-96A9-31F3-7EFB-9F6C0B10632C}"/>
              </a:ext>
            </a:extLst>
          </p:cNvPr>
          <p:cNvSpPr>
            <a:spLocks noGrp="1"/>
          </p:cNvSpPr>
          <p:nvPr>
            <p:ph type="title"/>
          </p:nvPr>
        </p:nvSpPr>
        <p:spPr/>
        <p:txBody>
          <a:bodyPr/>
          <a:lstStyle/>
          <a:p>
            <a:r>
              <a:rPr lang="fr-FR" noProof="0"/>
              <a:t>Projet 2. Harmoniser le processus d’évaluation multidisciplinaire du handicap (4/4)</a:t>
            </a:r>
          </a:p>
        </p:txBody>
      </p:sp>
      <p:sp>
        <p:nvSpPr>
          <p:cNvPr id="6" name="Rectangle 5">
            <a:extLst>
              <a:ext uri="{FF2B5EF4-FFF2-40B4-BE49-F238E27FC236}">
                <a16:creationId xmlns:a16="http://schemas.microsoft.com/office/drawing/2014/main" id="{096B73AC-D79F-A06A-99F2-172C4D4CDE3F}"/>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E81FA57A-811E-80EF-2BC9-01685630C1A5}"/>
              </a:ext>
            </a:extLst>
          </p:cNvPr>
          <p:cNvGraphicFramePr>
            <a:graphicFrameLocks noGrp="1"/>
          </p:cNvGraphicFramePr>
          <p:nvPr/>
        </p:nvGraphicFramePr>
        <p:xfrm>
          <a:off x="484174" y="1592263"/>
          <a:ext cx="8964000" cy="228600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2. Indicateurs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8F"/>
                    </a:solidFill>
                  </a:tcPr>
                </a:tc>
                <a:extLst>
                  <a:ext uri="{0D108BD9-81ED-4DB2-BD59-A6C34878D82A}">
                    <a16:rowId xmlns:a16="http://schemas.microsoft.com/office/drawing/2014/main" val="994712996"/>
                  </a:ext>
                </a:extLst>
              </a:tr>
              <a:tr h="252000">
                <a:tc>
                  <a:txBody>
                    <a:bodyPr/>
                    <a:lstStyle/>
                    <a:p>
                      <a:pPr marL="0" indent="0">
                        <a:buFont typeface="Arial" panose="020B0604020202020204" pitchFamily="34" charset="0"/>
                        <a:buNone/>
                      </a:pPr>
                      <a:r>
                        <a:rPr lang="fr-FR" sz="1200" b="1" noProof="0"/>
                        <a:t>Action 2.1 : Renforcer l’expertise collective d’évaluation</a:t>
                      </a:r>
                    </a:p>
                    <a:p>
                      <a:pPr marL="171450" indent="-171450">
                        <a:buFont typeface="Arial" panose="020B0604020202020204" pitchFamily="34" charset="0"/>
                        <a:buChar char="•"/>
                      </a:pPr>
                      <a:r>
                        <a:rPr lang="fr-FR" sz="1200" b="0" noProof="0"/>
                        <a:t>Nombre de formations organisées</a:t>
                      </a:r>
                    </a:p>
                    <a:p>
                      <a:pPr marL="171450" indent="-171450">
                        <a:buFont typeface="Arial" panose="020B0604020202020204" pitchFamily="34" charset="0"/>
                        <a:buChar char="•"/>
                      </a:pPr>
                      <a:r>
                        <a:rPr lang="fr-FR" sz="1200" b="0" noProof="0"/>
                        <a:t>Pourcentage des professionnels internes et externes formés</a:t>
                      </a:r>
                    </a:p>
                    <a:p>
                      <a:pPr marL="171450" indent="-171450">
                        <a:buFont typeface="Arial" panose="020B0604020202020204" pitchFamily="34" charset="0"/>
                        <a:buChar char="•"/>
                      </a:pPr>
                      <a:r>
                        <a:rPr lang="fr-FR" sz="1200" b="0" noProof="0"/>
                        <a:t>Niveau de satisfaction des ayants droit relatif à l’évaluation multidisciplinaire (à mesurer par des enquêtes – voir Action 6.3.)</a:t>
                      </a:r>
                    </a:p>
                    <a:p>
                      <a:pPr marL="171450" indent="-171450">
                        <a:buFont typeface="Arial" panose="020B0604020202020204" pitchFamily="34" charset="0"/>
                        <a:buChar char="•"/>
                      </a:pPr>
                      <a:r>
                        <a:rPr lang="fr-FR" sz="1200" b="0" noProof="0"/>
                        <a:t>Evolution du nombre de demandes faites par des personnes avec un handicap rare, invisible et fluctuant (autisme, maladie chronique, etc.) au sein de la DG HAN (en fonction des types de handicap pouvant être sélectionnés dans TETRA (TRIA)</a:t>
                      </a:r>
                      <a:endParaRPr lang="fr-FR" sz="1200" b="0" i="1" noProof="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893525078"/>
                  </a:ext>
                </a:extLst>
              </a:tr>
              <a:tr h="252000">
                <a:tc>
                  <a:txBody>
                    <a:bodyPr/>
                    <a:lstStyle/>
                    <a:p>
                      <a:pPr marL="0" indent="0">
                        <a:buFont typeface="Arial" panose="020B0604020202020204" pitchFamily="34" charset="0"/>
                        <a:buNone/>
                      </a:pPr>
                      <a:r>
                        <a:rPr lang="fr-FR" sz="1200" b="1" noProof="0"/>
                        <a:t>Action 2.2 : Renforcer la compréhension des ayants droit du processus d’évaluation multidisciplinaire</a:t>
                      </a:r>
                    </a:p>
                    <a:p>
                      <a:pPr marL="171450" indent="-171450">
                        <a:buFont typeface="Arial" panose="020B0604020202020204" pitchFamily="34" charset="0"/>
                        <a:buChar char="•"/>
                      </a:pPr>
                      <a:r>
                        <a:rPr lang="fr-FR" sz="1200" noProof="0"/>
                        <a:t>Pourcentage d’ayants droit déclarant mieux comprendre l’évaluation multidisciplinaire (à mesurer par des enquêtes – voir Action 6.3.)</a:t>
                      </a:r>
                    </a:p>
                    <a:p>
                      <a:pPr marL="171450" indent="-171450">
                        <a:buFont typeface="Arial" panose="020B0604020202020204" pitchFamily="34" charset="0"/>
                        <a:buChar char="•"/>
                      </a:pPr>
                      <a:r>
                        <a:rPr lang="fr-FR" sz="1200" noProof="0"/>
                        <a:t>Nombre de supports de communication développés et diffusés</a:t>
                      </a:r>
                    </a:p>
                    <a:p>
                      <a:pPr marL="171450" indent="-171450">
                        <a:buFont typeface="Arial" panose="020B0604020202020204" pitchFamily="34" charset="0"/>
                        <a:buChar char="•"/>
                      </a:pPr>
                      <a:r>
                        <a:rPr lang="fr-FR" sz="1200" noProof="0"/>
                        <a:t>Evolution du nombre d’appels/emails de demande d’information liés à l’évaluation multidisciplinaire</a:t>
                      </a:r>
                      <a:endParaRPr lang="fr-FR" sz="1200" i="1" noProof="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829237592"/>
                  </a:ext>
                </a:extLst>
              </a:tr>
            </a:tbl>
          </a:graphicData>
        </a:graphic>
      </p:graphicFrame>
    </p:spTree>
    <p:extLst>
      <p:ext uri="{BB962C8B-B14F-4D97-AF65-F5344CB8AC3E}">
        <p14:creationId xmlns:p14="http://schemas.microsoft.com/office/powerpoint/2010/main" val="39494193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466C1-BB42-ECA9-BE9F-3342698B3A90}"/>
            </a:ext>
          </a:extLst>
        </p:cNvPr>
        <p:cNvGrpSpPr/>
        <p:nvPr/>
      </p:nvGrpSpPr>
      <p:grpSpPr>
        <a:xfrm>
          <a:off x="0" y="0"/>
          <a:ext cx="0" cy="0"/>
          <a:chOff x="0" y="0"/>
          <a:chExt cx="0" cy="0"/>
        </a:xfrm>
      </p:grpSpPr>
      <p:sp>
        <p:nvSpPr>
          <p:cNvPr id="22" name="Espace réservé du texte 21">
            <a:extLst>
              <a:ext uri="{FF2B5EF4-FFF2-40B4-BE49-F238E27FC236}">
                <a16:creationId xmlns:a16="http://schemas.microsoft.com/office/drawing/2014/main" id="{793870BC-DAD8-0668-D3A3-168046E8FE8E}"/>
              </a:ext>
            </a:extLst>
          </p:cNvPr>
          <p:cNvSpPr>
            <a:spLocks noGrp="1"/>
          </p:cNvSpPr>
          <p:nvPr>
            <p:ph type="body" sz="half" idx="10"/>
          </p:nvPr>
        </p:nvSpPr>
        <p:spPr>
          <a:xfrm>
            <a:off x="5165577" y="1592263"/>
            <a:ext cx="4287985" cy="3426579"/>
          </a:xfrm>
        </p:spPr>
        <p:txBody>
          <a:bodyPr/>
          <a:lstStyle/>
          <a:p>
            <a:pPr marL="0" indent="0" algn="l" defTabSz="914400" rtl="0" eaLnBrk="1" fontAlgn="b" latinLnBrk="0" hangingPunct="1">
              <a:lnSpc>
                <a:spcPct val="100000"/>
              </a:lnSpc>
              <a:spcAft>
                <a:spcPts val="800"/>
              </a:spcAft>
              <a:buNone/>
            </a:pPr>
            <a:r>
              <a:rPr lang="fr-FR" sz="1600" b="1" kern="1200" noProof="0">
                <a:solidFill>
                  <a:schemeClr val="tx1"/>
                </a:solidFill>
                <a:effectLst/>
                <a:latin typeface="+mn-lt"/>
                <a:ea typeface="+mn-ea"/>
                <a:cs typeface="+mn-cs"/>
              </a:rPr>
              <a:t>Quoi ?</a:t>
            </a:r>
          </a:p>
          <a:p>
            <a:pPr marL="0" indent="0" fontAlgn="b">
              <a:lnSpc>
                <a:spcPct val="100000"/>
              </a:lnSpc>
              <a:spcAft>
                <a:spcPts val="800"/>
              </a:spcAft>
              <a:buNone/>
            </a:pPr>
            <a:r>
              <a:rPr lang="fr-FR" noProof="0">
                <a:latin typeface="+mn-lt"/>
              </a:rPr>
              <a:t>Cet axe doit permettre à la DG HAN de  renforcer la qualité de ses services aux ayants droit, et se focalise sur l’amélioration des compétences et des connaissances des équipes à différents niveaux du parcours des ayants droit.</a:t>
            </a:r>
          </a:p>
          <a:p>
            <a:pPr marL="0" indent="0" fontAlgn="b">
              <a:lnSpc>
                <a:spcPct val="100000"/>
              </a:lnSpc>
              <a:spcAft>
                <a:spcPts val="800"/>
              </a:spcAft>
              <a:buNone/>
            </a:pPr>
            <a:endParaRPr lang="fr-FR" sz="1600" kern="1200" noProof="0">
              <a:solidFill>
                <a:schemeClr val="tx1"/>
              </a:solidFill>
              <a:effectLst/>
              <a:latin typeface="+mn-lt"/>
              <a:ea typeface="+mn-ea"/>
              <a:cs typeface="+mn-cs"/>
            </a:endParaRPr>
          </a:p>
          <a:p>
            <a:pPr marL="0" indent="0" algn="l" defTabSz="914400" rtl="0" eaLnBrk="1" fontAlgn="b" latinLnBrk="0" hangingPunct="1">
              <a:lnSpc>
                <a:spcPct val="100000"/>
              </a:lnSpc>
              <a:spcAft>
                <a:spcPts val="800"/>
              </a:spcAft>
              <a:buNone/>
            </a:pPr>
            <a:r>
              <a:rPr lang="fr-FR" b="1" noProof="0">
                <a:latin typeface="+mn-lt"/>
              </a:rPr>
              <a:t>Comment ?</a:t>
            </a:r>
          </a:p>
          <a:p>
            <a:pPr marL="0" indent="0" algn="l" defTabSz="914400" rtl="0" eaLnBrk="1" fontAlgn="b" latinLnBrk="0" hangingPunct="1">
              <a:lnSpc>
                <a:spcPct val="100000"/>
              </a:lnSpc>
              <a:spcAft>
                <a:spcPts val="800"/>
              </a:spcAft>
              <a:buNone/>
            </a:pPr>
            <a:r>
              <a:rPr lang="fr-FR" noProof="0">
                <a:latin typeface="+mn-lt"/>
              </a:rPr>
              <a:t>Projet 3. Développer un programme de formation continue ciblé pour les professionnels internes/externes</a:t>
            </a:r>
          </a:p>
        </p:txBody>
      </p:sp>
      <p:sp>
        <p:nvSpPr>
          <p:cNvPr id="9" name="Demi-cadre 8">
            <a:extLst>
              <a:ext uri="{FF2B5EF4-FFF2-40B4-BE49-F238E27FC236}">
                <a16:creationId xmlns:a16="http://schemas.microsoft.com/office/drawing/2014/main" id="{78089822-6E8A-348A-F6CD-AE3791B4E685}"/>
              </a:ext>
            </a:extLst>
          </p:cNvPr>
          <p:cNvSpPr/>
          <p:nvPr/>
        </p:nvSpPr>
        <p:spPr bwMode="auto">
          <a:xfrm>
            <a:off x="512749" y="2193752"/>
            <a:ext cx="779156" cy="689253"/>
          </a:xfrm>
          <a:prstGeom prst="halfFrame">
            <a:avLst>
              <a:gd name="adj1" fmla="val 13043"/>
              <a:gd name="adj2" fmla="val 14492"/>
            </a:avLst>
          </a:prstGeom>
          <a:solidFill>
            <a:srgbClr val="BDAB7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10" name="Demi-cadre 9">
            <a:extLst>
              <a:ext uri="{FF2B5EF4-FFF2-40B4-BE49-F238E27FC236}">
                <a16:creationId xmlns:a16="http://schemas.microsoft.com/office/drawing/2014/main" id="{375450F9-FBA8-A86D-EB8D-0825500E05E3}"/>
              </a:ext>
            </a:extLst>
          </p:cNvPr>
          <p:cNvSpPr/>
          <p:nvPr/>
        </p:nvSpPr>
        <p:spPr bwMode="auto">
          <a:xfrm rot="10800000">
            <a:off x="3645526" y="4067272"/>
            <a:ext cx="779156" cy="689253"/>
          </a:xfrm>
          <a:prstGeom prst="halfFrame">
            <a:avLst>
              <a:gd name="adj1" fmla="val 13043"/>
              <a:gd name="adj2" fmla="val 14492"/>
            </a:avLst>
          </a:prstGeom>
          <a:solidFill>
            <a:srgbClr val="BDAB7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18" name="Rectangle 17">
            <a:extLst>
              <a:ext uri="{FF2B5EF4-FFF2-40B4-BE49-F238E27FC236}">
                <a16:creationId xmlns:a16="http://schemas.microsoft.com/office/drawing/2014/main" id="{C8C1992E-35AB-219C-1E7D-5ECE1302A594}"/>
              </a:ext>
            </a:extLst>
          </p:cNvPr>
          <p:cNvSpPr/>
          <p:nvPr/>
        </p:nvSpPr>
        <p:spPr bwMode="auto">
          <a:xfrm>
            <a:off x="810048" y="2538379"/>
            <a:ext cx="3317335" cy="1956732"/>
          </a:xfrm>
          <a:prstGeom prst="rect">
            <a:avLst/>
          </a:prstGeom>
          <a:solidFill>
            <a:srgbClr val="EBE6D9"/>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fr-FR" sz="2400" b="0" noProof="0">
                <a:latin typeface="Calibri Light" panose="020F0302020204030204" pitchFamily="34" charset="0"/>
              </a:rPr>
              <a:t>II. Garantir la qualité des processus et services offerts</a:t>
            </a:r>
          </a:p>
        </p:txBody>
      </p:sp>
      <p:sp>
        <p:nvSpPr>
          <p:cNvPr id="19" name="Rectangle 18">
            <a:extLst>
              <a:ext uri="{FF2B5EF4-FFF2-40B4-BE49-F238E27FC236}">
                <a16:creationId xmlns:a16="http://schemas.microsoft.com/office/drawing/2014/main" id="{5D25477C-EB85-4866-EF47-0764AB33DF3C}"/>
              </a:ext>
            </a:extLst>
          </p:cNvPr>
          <p:cNvSpPr/>
          <p:nvPr/>
        </p:nvSpPr>
        <p:spPr bwMode="auto">
          <a:xfrm>
            <a:off x="4938680" y="1510018"/>
            <a:ext cx="45719" cy="4540203"/>
          </a:xfrm>
          <a:prstGeom prst="rect">
            <a:avLst/>
          </a:prstGeom>
          <a:solidFill>
            <a:srgbClr val="756A65"/>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2" name="Rectangle 4">
            <a:extLst>
              <a:ext uri="{FF2B5EF4-FFF2-40B4-BE49-F238E27FC236}">
                <a16:creationId xmlns:a16="http://schemas.microsoft.com/office/drawing/2014/main" id="{EE5C8B96-3ED6-E853-7E57-3C76715A44DC}"/>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spTree>
    <p:extLst>
      <p:ext uri="{BB962C8B-B14F-4D97-AF65-F5344CB8AC3E}">
        <p14:creationId xmlns:p14="http://schemas.microsoft.com/office/powerpoint/2010/main" val="42726544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08EA8-69EB-4752-0E1C-70E74B4406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B2FA6E-DCBE-7F81-6BFE-F6A1F62E7F56}"/>
              </a:ext>
            </a:extLst>
          </p:cNvPr>
          <p:cNvSpPr>
            <a:spLocks noGrp="1"/>
          </p:cNvSpPr>
          <p:nvPr>
            <p:ph type="title"/>
          </p:nvPr>
        </p:nvSpPr>
        <p:spPr/>
        <p:txBody>
          <a:bodyPr/>
          <a:lstStyle/>
          <a:p>
            <a:r>
              <a:rPr lang="fr-FR" noProof="0"/>
              <a:t>Projet 3. Développer un programme de formation continue ciblé pour les professionnels internes/externes (1/6)</a:t>
            </a:r>
          </a:p>
        </p:txBody>
      </p:sp>
      <p:sp>
        <p:nvSpPr>
          <p:cNvPr id="6" name="Rectangle 5">
            <a:extLst>
              <a:ext uri="{FF2B5EF4-FFF2-40B4-BE49-F238E27FC236}">
                <a16:creationId xmlns:a16="http://schemas.microsoft.com/office/drawing/2014/main" id="{859FEF3A-00B2-8E54-26B7-254EB1FA0142}"/>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24025CA9-3091-B723-F211-EA3569A6E5D5}"/>
              </a:ext>
            </a:extLst>
          </p:cNvPr>
          <p:cNvGraphicFramePr>
            <a:graphicFrameLocks noGrp="1"/>
          </p:cNvGraphicFramePr>
          <p:nvPr/>
        </p:nvGraphicFramePr>
        <p:xfrm>
          <a:off x="484174" y="1592263"/>
          <a:ext cx="8993202" cy="4871720"/>
        </p:xfrm>
        <a:graphic>
          <a:graphicData uri="http://schemas.openxmlformats.org/drawingml/2006/table">
            <a:tbl>
              <a:tblPr firstRow="1" bandRow="1">
                <a:tableStyleId>{5940675A-B579-460E-94D1-54222C63F5DA}</a:tableStyleId>
              </a:tblPr>
              <a:tblGrid>
                <a:gridCol w="8993202">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3. Développer un programme de formation continue ciblé pour les professionnels internes/externes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994712996"/>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noProof="0"/>
                        <a:t>Niveau</a:t>
                      </a:r>
                      <a:r>
                        <a:rPr lang="fr-FR" sz="1200" noProof="0"/>
                        <a:t> : Design des processus administratifs et du processus d’évaluation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95333701"/>
                  </a:ext>
                </a:extLst>
              </a:tr>
              <a:tr h="180000">
                <a:tc>
                  <a:txBody>
                    <a:bodyPr/>
                    <a:lstStyle/>
                    <a:p>
                      <a:r>
                        <a:rPr lang="fr-FR" sz="1200" b="1" noProof="0"/>
                        <a:t>Constat : </a:t>
                      </a:r>
                    </a:p>
                    <a:p>
                      <a:r>
                        <a:rPr lang="fr-FR" sz="1200" b="0" kern="1200" noProof="0">
                          <a:solidFill>
                            <a:schemeClr val="tx1"/>
                          </a:solidFill>
                          <a:latin typeface="+mn-lt"/>
                          <a:ea typeface="+mn-ea"/>
                          <a:cs typeface="+mn-cs"/>
                        </a:rPr>
                        <a:t>L'accès à des informations précises et fiables est crucial pour que les ayants droit puissent faire valoir leurs droits. Les erreurs ou les informations inexactes fournies par les points de contact peuvent conduire à un non-recours, où les citoyens ne démarrent pas le processus de demande ou abandonnent leur démarche après avoir reçu des informations incorrectes. Au cours du travail réalisé, des lacunes ont été identifiées au niveau de la connaissance des professionnels, </a:t>
                      </a:r>
                      <a:r>
                        <a:rPr lang="fr-FR" sz="1200" b="0" noProof="0"/>
                        <a:t>qu’ils soient médecins, assistants sociaux ou agents des centrales d’appel,</a:t>
                      </a:r>
                      <a:r>
                        <a:rPr lang="fr-FR" sz="1200" b="0" kern="1200" noProof="0">
                          <a:solidFill>
                            <a:schemeClr val="tx1"/>
                          </a:solidFill>
                          <a:latin typeface="+mn-lt"/>
                          <a:ea typeface="+mn-ea"/>
                          <a:cs typeface="+mn-cs"/>
                        </a:rPr>
                        <a:t> par rapport à la législation, mais aussi des processus administratifs ou des pathologies spécifiques. </a:t>
                      </a:r>
                      <a:endParaRPr lang="fr-FR" sz="1200" b="0" noProof="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r h="288902">
                <a:tc>
                  <a:txBody>
                    <a:bodyPr/>
                    <a:lstStyle/>
                    <a:p>
                      <a:r>
                        <a:rPr lang="fr-FR" sz="1200" b="1" noProof="0"/>
                        <a:t>Description :</a:t>
                      </a:r>
                      <a:endParaRPr lang="fr-FR" sz="1200" b="0" noProof="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a:t>Ce projet consiste à développer un programme de formation continu qui s’adapte aux besoins spécifiques des professionnels internes et externes impliqués dans l’accompagnement des ayants droit de la DG HAN. Ce programme s’articule autour de modules ciblés et d’outils pratiques, afin de renforcer les compétences, d’améliorer la compréhension des processus administratifs, et de promouvoir une meilleure collaboration entre les différents acteurs. Les initiatives se réalisent autour de 2 axes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sz="1200" b="0" noProof="0"/>
                        <a:t>Formations pour les professionnels internes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sz="1200" b="0" noProof="0"/>
                        <a:t>Formations pour les professionnels externes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154437072"/>
                  </a:ext>
                </a:extLst>
              </a:tr>
              <a:tr h="180000">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fr-FR" sz="1200" b="1" kern="1200" noProof="0">
                          <a:solidFill>
                            <a:schemeClr val="tx1"/>
                          </a:solidFill>
                          <a:latin typeface="+mn-lt"/>
                          <a:ea typeface="+mn-ea"/>
                          <a:cs typeface="+mn-cs"/>
                        </a:rPr>
                        <a:t>Impact attendu sur le NTU :                                                                                                                </a:t>
                      </a:r>
                      <a:r>
                        <a:rPr lang="fr-FR" sz="1200" noProof="0"/>
                        <a:t>NTU primaire            NTU secondaire            NTU tertiaire </a:t>
                      </a:r>
                      <a:endParaRPr lang="fr-FR" sz="1200" b="0" kern="1200" noProof="0">
                        <a:solidFill>
                          <a:schemeClr val="tx1"/>
                        </a:solidFill>
                        <a:latin typeface="+mn-lt"/>
                        <a:ea typeface="+mn-ea"/>
                        <a:cs typeface="+mn-cs"/>
                      </a:endParaRPr>
                    </a:p>
                    <a:p>
                      <a:pPr marL="0" indent="0">
                        <a:buFont typeface="Arial" panose="020B0604020202020204" pitchFamily="34" charset="0"/>
                        <a:buNone/>
                      </a:pPr>
                      <a:r>
                        <a:rPr lang="fr-FR" sz="1200" b="0" kern="1200" noProof="0">
                          <a:solidFill>
                            <a:schemeClr val="tx1"/>
                          </a:solidFill>
                          <a:latin typeface="+mn-lt"/>
                          <a:ea typeface="+mn-ea"/>
                          <a:cs typeface="+mn-cs"/>
                        </a:rPr>
                        <a:t>Ce projet permet de réduire le NTU primaire et secondaire en améliorant la qualité de l’accompagnement fourni aux ayants droit par les professionnels de première ligne et les partenaires externes. En renforçant les connaissances et compétences des acteurs impliqués, il permet de limiter les erreurs d’orientation, d’information et d’évaluation. L’impact attendu est :</a:t>
                      </a:r>
                    </a:p>
                    <a:p>
                      <a:pPr marL="171450" indent="-171450">
                        <a:buFont typeface="Arial" panose="020B0604020202020204" pitchFamily="34" charset="0"/>
                        <a:buChar char="•"/>
                      </a:pPr>
                      <a:r>
                        <a:rPr lang="fr-FR" sz="1200" b="0" kern="1200" noProof="0">
                          <a:solidFill>
                            <a:schemeClr val="tx1"/>
                          </a:solidFill>
                          <a:latin typeface="+mn-lt"/>
                          <a:ea typeface="+mn-ea"/>
                          <a:cs typeface="+mn-cs"/>
                        </a:rPr>
                        <a:t>Améliorer la compréhension de la législation et des processus administratifs en découlant. Ce qui mènerait à une augmentation de la qualité des informations fournies aux ayants droit, mais aussi à une meilleure compréhension des rôles de chaque acteur dans le processus. Cela réduirait les erreurs, les demandes non justifiées, mais aussi les délais et libèrerait du temps pour d’autres activités avec plus de valeur ajoutée.</a:t>
                      </a:r>
                    </a:p>
                    <a:p>
                      <a:pPr marL="171450" indent="-171450">
                        <a:buFont typeface="Arial" panose="020B0604020202020204" pitchFamily="34" charset="0"/>
                        <a:buChar char="•"/>
                      </a:pPr>
                      <a:r>
                        <a:rPr lang="fr-FR" sz="1200" b="0" kern="1200" noProof="0">
                          <a:solidFill>
                            <a:schemeClr val="tx1"/>
                          </a:solidFill>
                          <a:latin typeface="+mn-lt"/>
                          <a:ea typeface="+mn-ea"/>
                          <a:cs typeface="+mn-cs"/>
                        </a:rPr>
                        <a:t>Renforcer les compétences techniques, relationnelles et communicationnelles.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72189809"/>
                  </a:ext>
                </a:extLst>
              </a:tr>
            </a:tbl>
          </a:graphicData>
        </a:graphic>
      </p:graphicFrame>
      <p:sp>
        <p:nvSpPr>
          <p:cNvPr id="7" name="Rectangle 6">
            <a:extLst>
              <a:ext uri="{FF2B5EF4-FFF2-40B4-BE49-F238E27FC236}">
                <a16:creationId xmlns:a16="http://schemas.microsoft.com/office/drawing/2014/main" id="{5A26BE2C-F015-8F95-51CD-96FE8E36DE16}"/>
              </a:ext>
            </a:extLst>
          </p:cNvPr>
          <p:cNvSpPr/>
          <p:nvPr/>
        </p:nvSpPr>
        <p:spPr bwMode="auto">
          <a:xfrm>
            <a:off x="5710725" y="4762500"/>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8" name="Rectangle 7">
            <a:extLst>
              <a:ext uri="{FF2B5EF4-FFF2-40B4-BE49-F238E27FC236}">
                <a16:creationId xmlns:a16="http://schemas.microsoft.com/office/drawing/2014/main" id="{C7E71E8F-ADF5-866E-E6C0-A2B1D5797360}"/>
              </a:ext>
            </a:extLst>
          </p:cNvPr>
          <p:cNvSpPr/>
          <p:nvPr/>
        </p:nvSpPr>
        <p:spPr bwMode="auto">
          <a:xfrm>
            <a:off x="6958500" y="4762500"/>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9" name="Rectangle 8">
            <a:extLst>
              <a:ext uri="{FF2B5EF4-FFF2-40B4-BE49-F238E27FC236}">
                <a16:creationId xmlns:a16="http://schemas.microsoft.com/office/drawing/2014/main" id="{BEF0555C-D1D9-C7EA-E024-513EBBDAB22D}"/>
              </a:ext>
            </a:extLst>
          </p:cNvPr>
          <p:cNvSpPr/>
          <p:nvPr/>
        </p:nvSpPr>
        <p:spPr bwMode="auto">
          <a:xfrm>
            <a:off x="8356460" y="4762500"/>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pic>
        <p:nvPicPr>
          <p:cNvPr id="12" name="Graphic 11" descr="Checkmark outline">
            <a:extLst>
              <a:ext uri="{FF2B5EF4-FFF2-40B4-BE49-F238E27FC236}">
                <a16:creationId xmlns:a16="http://schemas.microsoft.com/office/drawing/2014/main" id="{8CD91AAF-D155-A160-F9EF-D478E2834B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41625" y="4696950"/>
            <a:ext cx="216000" cy="216000"/>
          </a:xfrm>
          <a:prstGeom prst="rect">
            <a:avLst/>
          </a:prstGeom>
        </p:spPr>
      </p:pic>
      <p:pic>
        <p:nvPicPr>
          <p:cNvPr id="5" name="Graphic 4" descr="Checkmark outline">
            <a:extLst>
              <a:ext uri="{FF2B5EF4-FFF2-40B4-BE49-F238E27FC236}">
                <a16:creationId xmlns:a16="http://schemas.microsoft.com/office/drawing/2014/main" id="{CED0CA9A-E7B9-16D1-56FA-A021C5AA11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01200" y="4700025"/>
            <a:ext cx="216000" cy="216000"/>
          </a:xfrm>
          <a:prstGeom prst="rect">
            <a:avLst/>
          </a:prstGeom>
        </p:spPr>
      </p:pic>
    </p:spTree>
    <p:extLst>
      <p:ext uri="{BB962C8B-B14F-4D97-AF65-F5344CB8AC3E}">
        <p14:creationId xmlns:p14="http://schemas.microsoft.com/office/powerpoint/2010/main" val="21399046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2E0CB-92CD-45FD-8F86-4A69F023A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C177DD-AD5C-A318-44D6-A204724D0D88}"/>
              </a:ext>
            </a:extLst>
          </p:cNvPr>
          <p:cNvSpPr>
            <a:spLocks noGrp="1"/>
          </p:cNvSpPr>
          <p:nvPr>
            <p:ph type="title"/>
          </p:nvPr>
        </p:nvSpPr>
        <p:spPr/>
        <p:txBody>
          <a:bodyPr/>
          <a:lstStyle/>
          <a:p>
            <a:r>
              <a:rPr lang="fr-FR" noProof="0"/>
              <a:t>Projet 3. Développer un programme de formation continue ciblé pour les professionnels internes/externes (2/6)</a:t>
            </a:r>
          </a:p>
        </p:txBody>
      </p:sp>
      <p:sp>
        <p:nvSpPr>
          <p:cNvPr id="6" name="Rectangle 5">
            <a:extLst>
              <a:ext uri="{FF2B5EF4-FFF2-40B4-BE49-F238E27FC236}">
                <a16:creationId xmlns:a16="http://schemas.microsoft.com/office/drawing/2014/main" id="{8451B668-480C-E8CC-A7C4-E2F387A09A18}"/>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44122988-AB16-E241-479E-360B75B7271A}"/>
              </a:ext>
            </a:extLst>
          </p:cNvPr>
          <p:cNvGraphicFramePr>
            <a:graphicFrameLocks noGrp="1"/>
          </p:cNvGraphicFramePr>
          <p:nvPr/>
        </p:nvGraphicFramePr>
        <p:xfrm>
          <a:off x="484174" y="1592263"/>
          <a:ext cx="8964000" cy="411480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3. En pratique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252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noProof="0"/>
                        <a:t>Action 3.1 : Intégration des formations axées sur le NTU dans le plan de développement de la DG HAN</a:t>
                      </a:r>
                      <a:br>
                        <a:rPr lang="fr-FR" sz="1200" noProof="0">
                          <a:solidFill>
                            <a:srgbClr val="FF0000"/>
                          </a:solidFill>
                          <a:highlight>
                            <a:srgbClr val="FFFF00"/>
                          </a:highlight>
                        </a:rPr>
                      </a:br>
                      <a:r>
                        <a:rPr lang="fr-FR" sz="1200" noProof="0"/>
                        <a:t>La formation des professionnels internes, sur les sujets axés sur le NTU, se développerait selon 2 axes principaux :</a:t>
                      </a:r>
                    </a:p>
                    <a:p>
                      <a:pPr marL="447675"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sz="1200" b="0" u="sng" kern="1200" noProof="0">
                          <a:solidFill>
                            <a:schemeClr val="tx1"/>
                          </a:solidFill>
                          <a:latin typeface="+mn-lt"/>
                          <a:ea typeface="+mn-ea"/>
                          <a:cs typeface="+mn-cs"/>
                        </a:rPr>
                        <a:t>Formation initiale (d’accueil)</a:t>
                      </a:r>
                      <a:r>
                        <a:rPr lang="fr-FR" sz="1200" b="0" kern="1200" noProof="0">
                          <a:solidFill>
                            <a:schemeClr val="tx1"/>
                          </a:solidFill>
                          <a:latin typeface="+mn-lt"/>
                          <a:ea typeface="+mn-ea"/>
                          <a:cs typeface="+mn-cs"/>
                        </a:rPr>
                        <a:t> : Développement d’un trajet d’accueil des nouveaux collaborateurs de première ligne axé sur le NTU et spécifique sur base de la description de fonction de la profession exercée.</a:t>
                      </a:r>
                    </a:p>
                    <a:p>
                      <a:pPr marL="447675"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sz="1200" b="0" u="sng" kern="1200" noProof="0">
                          <a:solidFill>
                            <a:schemeClr val="tx1"/>
                          </a:solidFill>
                          <a:latin typeface="+mn-lt"/>
                          <a:ea typeface="+mn-ea"/>
                          <a:cs typeface="+mn-cs"/>
                        </a:rPr>
                        <a:t>Formation continue</a:t>
                      </a:r>
                      <a:r>
                        <a:rPr lang="fr-FR" sz="1200" b="0" kern="1200" noProof="0">
                          <a:solidFill>
                            <a:schemeClr val="tx1"/>
                          </a:solidFill>
                          <a:latin typeface="+mn-lt"/>
                          <a:ea typeface="+mn-ea"/>
                          <a:cs typeface="+mn-cs"/>
                        </a:rPr>
                        <a:t> : Mise en place d’une formation continue tout au long de la carrière des professionnels de la DG HAN, sur base de modules thématiques spécifiques (ex : fracture numérique/renforcement des compétences numériques du personnel de première ligne/formation législative spécifique en fonction des régions et réorientation de l’ayant droit vers la bonne instance publique) pour se mettre à jour ou se spécialiser sur certains sujets.</a:t>
                      </a:r>
                    </a:p>
                    <a:p>
                      <a:pPr marL="219075" marR="0" lvl="0" indent="0" algn="l" defTabSz="914400" rtl="0" eaLnBrk="1" fontAlgn="auto" latinLnBrk="0" hangingPunct="1">
                        <a:lnSpc>
                          <a:spcPct val="100000"/>
                        </a:lnSpc>
                        <a:spcBef>
                          <a:spcPts val="0"/>
                        </a:spcBef>
                        <a:spcAft>
                          <a:spcPts val="0"/>
                        </a:spcAft>
                        <a:buClrTx/>
                        <a:buSzTx/>
                        <a:buFont typeface="+mj-lt"/>
                        <a:buNone/>
                        <a:tabLst/>
                        <a:defRPr/>
                      </a:pPr>
                      <a:r>
                        <a:rPr lang="fr-FR" sz="1200" b="0" kern="1200" noProof="0">
                          <a:solidFill>
                            <a:schemeClr val="tx1"/>
                          </a:solidFill>
                          <a:latin typeface="+mn-lt"/>
                          <a:ea typeface="+mn-ea"/>
                          <a:cs typeface="+mn-cs"/>
                        </a:rPr>
                        <a:t>Il s’agira d’identifier les besoins spécifiques avec le Business Partner Formations de la DG HAN, mais aussi la méthodologie de sélection des formations suivies et par qui. Une proposition était d’introduire un formulaire d’auto-évaluation posant certaines questions spécifiques et permettant d’établir en fonction de son score si une formation supplémentaire est nécessaire. Ces activités seraient intégrées dans les objectifs de résultats à atteindre de chacun. De plus, il s’agira d’évaluer la pertinence d’intégrer cette action au sein des activités en cours du service de qualité de coaching individuel des collaborateurs, qui sont sélectionnés sur base d’une écoute aléatoire de communications téléphoniques ou de lecture d’emails.</a:t>
                      </a:r>
                      <a:endParaRPr lang="fr-FR" sz="1200" b="0" kern="1200" noProof="0">
                        <a:solidFill>
                          <a:schemeClr val="tx1"/>
                        </a:solidFill>
                        <a:highlight>
                          <a:srgbClr val="FFFF00"/>
                        </a:highligh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r h="252000">
                <a:tc>
                  <a:txBody>
                    <a:bodyPr/>
                    <a:lstStyle/>
                    <a:p>
                      <a:pPr marL="18097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noProof="0"/>
                        <a:t>Action 3.2 : Organisation de webinaires mis à disposition de manière permanente sur le site internet de la DG HAN</a:t>
                      </a:r>
                      <a:br>
                        <a:rPr lang="fr-FR" sz="1200" noProof="0">
                          <a:solidFill>
                            <a:srgbClr val="FF0000"/>
                          </a:solidFill>
                        </a:rPr>
                      </a:br>
                      <a:r>
                        <a:rPr lang="fr-FR" sz="1200" noProof="0"/>
                        <a:t>Cette action consiste à organiser des webinaires sur des sujets spécifiques, tels que la législation, le processus d’</a:t>
                      </a:r>
                      <a:r>
                        <a:rPr lang="fr-FR" sz="1200" i="1" noProof="0" err="1"/>
                        <a:t>intake</a:t>
                      </a:r>
                      <a:r>
                        <a:rPr lang="fr-FR" sz="1200" noProof="0"/>
                        <a:t>, le processus d’évaluation, la communication inclusive avec les ayants droit, etc. Ces webinaires sont à destination des professionnels ciblés sur base des sujets présentés. Ces webinaires sont non-récurrents et peuvent être regroupés sous forme de modules. Une fois le webinaire organisé et enregistré, ils seront mis à disposition et accessibles sur le site internet de la DG HAN. La communication sera réalisée via la newsletter et le site internet des professionnels.</a:t>
                      </a:r>
                      <a:endParaRPr lang="fr-FR" sz="1200" b="0" kern="1200" noProof="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02985332"/>
                  </a:ext>
                </a:extLst>
              </a:tr>
            </a:tbl>
          </a:graphicData>
        </a:graphic>
      </p:graphicFrame>
      <p:sp>
        <p:nvSpPr>
          <p:cNvPr id="4" name="Star: 5 Points 3">
            <a:extLst>
              <a:ext uri="{FF2B5EF4-FFF2-40B4-BE49-F238E27FC236}">
                <a16:creationId xmlns:a16="http://schemas.microsoft.com/office/drawing/2014/main" id="{A9EEBC98-281F-A251-23BB-B4A88733D347}"/>
              </a:ext>
            </a:extLst>
          </p:cNvPr>
          <p:cNvSpPr/>
          <p:nvPr/>
        </p:nvSpPr>
        <p:spPr bwMode="auto">
          <a:xfrm>
            <a:off x="144758" y="188562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dirty="0" err="1">
              <a:latin typeface="Calibri Light" panose="020F0302020204030204" pitchFamily="34" charset="0"/>
            </a:endParaRPr>
          </a:p>
        </p:txBody>
      </p:sp>
      <p:sp>
        <p:nvSpPr>
          <p:cNvPr id="5" name="Star: 5 Points 4">
            <a:extLst>
              <a:ext uri="{FF2B5EF4-FFF2-40B4-BE49-F238E27FC236}">
                <a16:creationId xmlns:a16="http://schemas.microsoft.com/office/drawing/2014/main" id="{5D2FCED2-330D-1AC7-18C0-A9EE0FA49E1D}"/>
              </a:ext>
            </a:extLst>
          </p:cNvPr>
          <p:cNvSpPr/>
          <p:nvPr/>
        </p:nvSpPr>
        <p:spPr bwMode="auto">
          <a:xfrm>
            <a:off x="144758" y="4540753"/>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dirty="0" err="1">
              <a:latin typeface="Calibri Light" panose="020F0302020204030204" pitchFamily="34" charset="0"/>
            </a:endParaRPr>
          </a:p>
        </p:txBody>
      </p:sp>
    </p:spTree>
    <p:extLst>
      <p:ext uri="{BB962C8B-B14F-4D97-AF65-F5344CB8AC3E}">
        <p14:creationId xmlns:p14="http://schemas.microsoft.com/office/powerpoint/2010/main" val="18603916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897C2-D6E0-AC87-C502-5C1F9B4269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F3978E-00A4-571B-8E13-149C0E36B769}"/>
              </a:ext>
            </a:extLst>
          </p:cNvPr>
          <p:cNvSpPr>
            <a:spLocks noGrp="1"/>
          </p:cNvSpPr>
          <p:nvPr>
            <p:ph type="title"/>
          </p:nvPr>
        </p:nvSpPr>
        <p:spPr/>
        <p:txBody>
          <a:bodyPr/>
          <a:lstStyle/>
          <a:p>
            <a:r>
              <a:rPr lang="fr-FR" noProof="0"/>
              <a:t>Projet 3. Développer un programme de formation continue ciblé pour les professionnels internes/externes (3/6)</a:t>
            </a:r>
          </a:p>
        </p:txBody>
      </p:sp>
      <p:sp>
        <p:nvSpPr>
          <p:cNvPr id="6" name="Rectangle 5">
            <a:extLst>
              <a:ext uri="{FF2B5EF4-FFF2-40B4-BE49-F238E27FC236}">
                <a16:creationId xmlns:a16="http://schemas.microsoft.com/office/drawing/2014/main" id="{BBFFB5A1-A2DB-BF74-B057-D32D733F4231}"/>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97F8B6D5-D80A-3D17-1F7D-FBFF7235EBDC}"/>
              </a:ext>
            </a:extLst>
          </p:cNvPr>
          <p:cNvGraphicFramePr>
            <a:graphicFrameLocks noGrp="1"/>
          </p:cNvGraphicFramePr>
          <p:nvPr/>
        </p:nvGraphicFramePr>
        <p:xfrm>
          <a:off x="484174" y="1592263"/>
          <a:ext cx="8964000" cy="356616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3. En pratique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252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noProof="0"/>
                        <a:t>Action 3.3 : Etendre l’initiative d’organisation de journées d’information dans tous les centres régionaux</a:t>
                      </a:r>
                      <a:br>
                        <a:rPr lang="fr-FR" sz="1200" noProof="0">
                          <a:solidFill>
                            <a:srgbClr val="FF0000"/>
                          </a:solidFill>
                        </a:rPr>
                      </a:br>
                      <a:r>
                        <a:rPr lang="fr-FR" sz="1200" noProof="0"/>
                        <a:t>Au centre de reconnaissance de Charleroi, les assistants sociaux ont organisé une séance d’information qui propose aux partenaires de venir au sein de l’organisation. Cette journée s’organise en 2 parties :</a:t>
                      </a:r>
                    </a:p>
                    <a:p>
                      <a:pPr marL="357188"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r-FR" sz="1200" b="0" kern="1200" noProof="0">
                          <a:solidFill>
                            <a:schemeClr val="tx1"/>
                          </a:solidFill>
                          <a:latin typeface="+mn-lt"/>
                          <a:ea typeface="+mn-ea"/>
                          <a:cs typeface="+mn-cs"/>
                        </a:rPr>
                        <a:t>Matin : Séance d’information générale (formation sur des sujets spécifiques, tels que les outils de la DG HAN, les exigences de la régulation, sensibilisation à l’importance de transmettre des données correctes, complètes et précises pour les demandes auprès de la DG HAN, etc.)</a:t>
                      </a:r>
                    </a:p>
                    <a:p>
                      <a:pPr marL="357188"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r-FR" sz="1200" b="0" kern="1200" noProof="0">
                          <a:solidFill>
                            <a:schemeClr val="tx1"/>
                          </a:solidFill>
                          <a:latin typeface="+mn-lt"/>
                          <a:ea typeface="+mn-ea"/>
                          <a:cs typeface="+mn-cs"/>
                        </a:rPr>
                        <a:t>Après-midi : Séance de remplissage d’</a:t>
                      </a:r>
                      <a:r>
                        <a:rPr lang="fr-FR" sz="1200" b="0" i="1" kern="1200" noProof="0" err="1">
                          <a:solidFill>
                            <a:schemeClr val="tx1"/>
                          </a:solidFill>
                          <a:latin typeface="+mn-lt"/>
                          <a:ea typeface="+mn-ea"/>
                          <a:cs typeface="+mn-cs"/>
                        </a:rPr>
                        <a:t>intake</a:t>
                      </a:r>
                      <a:r>
                        <a:rPr lang="fr-FR" sz="1200" b="0" kern="1200" noProof="0">
                          <a:solidFill>
                            <a:schemeClr val="tx1"/>
                          </a:solidFill>
                          <a:latin typeface="+mn-lt"/>
                          <a:ea typeface="+mn-ea"/>
                          <a:cs typeface="+mn-cs"/>
                        </a:rPr>
                        <a:t> spécialisé (par dossier spécifique)</a:t>
                      </a:r>
                    </a:p>
                    <a:p>
                      <a:pPr marL="185738" marR="0" lvl="1"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fr-FR" sz="1200" b="0" kern="1200" noProof="0">
                          <a:solidFill>
                            <a:schemeClr val="tx1"/>
                          </a:solidFill>
                          <a:latin typeface="+mn-lt"/>
                          <a:ea typeface="+mn-ea"/>
                          <a:cs typeface="+mn-cs"/>
                        </a:rPr>
                        <a:t>Ces journées d’information peuvent être adaptées aux spécificités locales des provinces où se trouvent les centres de reconnaissance, mais aussi en fonction des besoins des partenaires invités.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829979890"/>
                  </a:ext>
                </a:extLst>
              </a:tr>
              <a:tr h="252000">
                <a:tc>
                  <a:txBody>
                    <a:bodyPr/>
                    <a:lstStyle/>
                    <a:p>
                      <a:pPr marL="180975"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kern="1200" noProof="0">
                          <a:solidFill>
                            <a:schemeClr val="tx1"/>
                          </a:solidFill>
                          <a:latin typeface="+mn-lt"/>
                          <a:ea typeface="+mn-ea"/>
                          <a:cs typeface="+mn-cs"/>
                        </a:rPr>
                        <a:t>Action 3.4 : Développement d’un </a:t>
                      </a:r>
                      <a:r>
                        <a:rPr lang="fr-FR" sz="1200" b="1" i="1" kern="1200" noProof="0" err="1">
                          <a:solidFill>
                            <a:schemeClr val="tx1"/>
                          </a:solidFill>
                          <a:latin typeface="+mn-lt"/>
                          <a:ea typeface="+mn-ea"/>
                          <a:cs typeface="+mn-cs"/>
                        </a:rPr>
                        <a:t>chatbot</a:t>
                      </a:r>
                      <a:r>
                        <a:rPr lang="fr-FR" sz="1200" b="1" kern="1200" noProof="0">
                          <a:solidFill>
                            <a:schemeClr val="tx1"/>
                          </a:solidFill>
                          <a:latin typeface="+mn-lt"/>
                          <a:ea typeface="+mn-ea"/>
                          <a:cs typeface="+mn-cs"/>
                        </a:rPr>
                        <a:t> de recensement des informations disponibles en interne à la DG HAN</a:t>
                      </a:r>
                      <a:br>
                        <a:rPr lang="fr-FR" sz="1200" b="0" kern="1200" noProof="0">
                          <a:solidFill>
                            <a:schemeClr val="tx1"/>
                          </a:solidFill>
                          <a:latin typeface="+mn-lt"/>
                          <a:ea typeface="+mn-ea"/>
                          <a:cs typeface="+mn-cs"/>
                        </a:rPr>
                      </a:br>
                      <a:r>
                        <a:rPr lang="fr-FR" sz="1200" b="0" kern="1200" noProof="0">
                          <a:solidFill>
                            <a:schemeClr val="tx1"/>
                          </a:solidFill>
                          <a:latin typeface="+mn-lt"/>
                          <a:ea typeface="+mn-ea"/>
                          <a:cs typeface="+mn-cs"/>
                        </a:rPr>
                        <a:t>Avec le recrutement planifié d’un responsable de la gestion des connaissances (procédure en cours), un projet de regroupement des connaissances/formations disponibles sur un SharePoint partagé sera entamé (de même type que </a:t>
                      </a:r>
                      <a:r>
                        <a:rPr lang="fr-FR" sz="1200" b="0" kern="1200" noProof="0" err="1">
                          <a:solidFill>
                            <a:schemeClr val="tx1"/>
                          </a:solidFill>
                          <a:latin typeface="+mn-lt"/>
                          <a:ea typeface="+mn-ea"/>
                          <a:cs typeface="+mn-cs"/>
                        </a:rPr>
                        <a:t>wikiHAN</a:t>
                      </a:r>
                      <a:r>
                        <a:rPr lang="fr-FR" sz="1200" b="0" kern="1200" noProof="0">
                          <a:solidFill>
                            <a:schemeClr val="tx1"/>
                          </a:solidFill>
                          <a:latin typeface="+mn-lt"/>
                          <a:ea typeface="+mn-ea"/>
                          <a:cs typeface="+mn-cs"/>
                        </a:rPr>
                        <a:t> précédemment). Le recensement en soi a déjà été commencé par le service de Communication et le service de Qualité. Ce recensement permettra également d’évaluer les ressources disponibles et les lacunes qu’il serait nécessaire de combler pour soutenir le programme de formation. Sur base de ce recensement, la Cellule Data évalue la possibilité de développer un </a:t>
                      </a:r>
                      <a:r>
                        <a:rPr lang="fr-FR" sz="1200" b="0" i="1" kern="1200" noProof="0" err="1">
                          <a:solidFill>
                            <a:schemeClr val="tx1"/>
                          </a:solidFill>
                          <a:latin typeface="+mn-lt"/>
                          <a:ea typeface="+mn-ea"/>
                          <a:cs typeface="+mn-cs"/>
                        </a:rPr>
                        <a:t>chatbot</a:t>
                      </a:r>
                      <a:r>
                        <a:rPr lang="fr-FR" sz="1200" b="0" i="0" kern="1200" noProof="0">
                          <a:solidFill>
                            <a:schemeClr val="tx1"/>
                          </a:solidFill>
                          <a:latin typeface="+mn-lt"/>
                          <a:ea typeface="+mn-ea"/>
                          <a:cs typeface="+mn-cs"/>
                        </a:rPr>
                        <a:t> (basé sur l’intelligence artificielle) interne qui regroupera sous la forme d’une base de données les informations et qui pourra ensuite être consultée par les agents, sous forme de questions et une redirection vers les bonnes sources d’informations.</a:t>
                      </a:r>
                      <a:r>
                        <a:rPr lang="fr-FR" sz="1200" b="0" kern="1200" noProof="0">
                          <a:solidFill>
                            <a:schemeClr val="tx1"/>
                          </a:solidFill>
                          <a:latin typeface="+mn-lt"/>
                          <a:ea typeface="+mn-ea"/>
                          <a:cs typeface="+mn-cs"/>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98059825"/>
                  </a:ext>
                </a:extLst>
              </a:tr>
            </a:tbl>
          </a:graphicData>
        </a:graphic>
      </p:graphicFrame>
      <p:sp>
        <p:nvSpPr>
          <p:cNvPr id="4" name="Star: 5 Points 3">
            <a:extLst>
              <a:ext uri="{FF2B5EF4-FFF2-40B4-BE49-F238E27FC236}">
                <a16:creationId xmlns:a16="http://schemas.microsoft.com/office/drawing/2014/main" id="{E5AD07BC-0FA2-96BD-0F02-1258BC608316}"/>
              </a:ext>
            </a:extLst>
          </p:cNvPr>
          <p:cNvSpPr/>
          <p:nvPr/>
        </p:nvSpPr>
        <p:spPr bwMode="auto">
          <a:xfrm>
            <a:off x="144758" y="188562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dirty="0" err="1">
              <a:latin typeface="Calibri Light" panose="020F0302020204030204" pitchFamily="34" charset="0"/>
            </a:endParaRPr>
          </a:p>
        </p:txBody>
      </p:sp>
    </p:spTree>
    <p:extLst>
      <p:ext uri="{BB962C8B-B14F-4D97-AF65-F5344CB8AC3E}">
        <p14:creationId xmlns:p14="http://schemas.microsoft.com/office/powerpoint/2010/main" val="321971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C9907-174C-E1AD-041B-E30C08E95D5C}"/>
            </a:ext>
          </a:extLst>
        </p:cNvPr>
        <p:cNvGrpSpPr/>
        <p:nvPr/>
      </p:nvGrpSpPr>
      <p:grpSpPr>
        <a:xfrm>
          <a:off x="0" y="0"/>
          <a:ext cx="0" cy="0"/>
          <a:chOff x="0" y="0"/>
          <a:chExt cx="0" cy="0"/>
        </a:xfrm>
      </p:grpSpPr>
      <p:sp>
        <p:nvSpPr>
          <p:cNvPr id="8" name="Arrow: Pentagon 7">
            <a:extLst>
              <a:ext uri="{FF2B5EF4-FFF2-40B4-BE49-F238E27FC236}">
                <a16:creationId xmlns:a16="http://schemas.microsoft.com/office/drawing/2014/main" id="{34B6E9D5-9198-EB14-788C-AFE34F3B340A}"/>
              </a:ext>
            </a:extLst>
          </p:cNvPr>
          <p:cNvSpPr/>
          <p:nvPr/>
        </p:nvSpPr>
        <p:spPr bwMode="auto">
          <a:xfrm>
            <a:off x="6696352" y="1863174"/>
            <a:ext cx="2448000" cy="1884293"/>
          </a:xfrm>
          <a:prstGeom prst="homePlate">
            <a:avLst>
              <a:gd name="adj" fmla="val 22603"/>
            </a:avLst>
          </a:prstGeom>
          <a:solidFill>
            <a:schemeClr val="bg2">
              <a:lumMod val="20000"/>
              <a:lumOff val="80000"/>
            </a:schemeClr>
          </a:solidFill>
          <a:ln>
            <a:noFill/>
          </a:ln>
          <a:effectLst/>
        </p:spPr>
        <p:txBody>
          <a:bodyPr rot="0" spcFirstLastPara="0" vertOverflow="overflow" horzOverflow="overflow" vert="horz" wrap="square" lIns="684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fr-BE" sz="1600" b="0">
                <a:solidFill>
                  <a:schemeClr val="bg2">
                    <a:lumMod val="60000"/>
                    <a:lumOff val="40000"/>
                  </a:schemeClr>
                </a:solidFill>
                <a:latin typeface="Calibri Light" panose="020F0302020204030204" pitchFamily="34" charset="0"/>
              </a:rPr>
              <a:t>Développement d’un </a:t>
            </a:r>
            <a:r>
              <a:rPr lang="fr-BE" sz="1600">
                <a:solidFill>
                  <a:schemeClr val="bg2">
                    <a:lumMod val="60000"/>
                    <a:lumOff val="40000"/>
                  </a:schemeClr>
                </a:solidFill>
                <a:latin typeface="Calibri Light" panose="020F0302020204030204" pitchFamily="34" charset="0"/>
              </a:rPr>
              <a:t>plan d’action </a:t>
            </a:r>
            <a:r>
              <a:rPr lang="fr-BE" sz="1600" b="0">
                <a:solidFill>
                  <a:schemeClr val="bg2">
                    <a:lumMod val="60000"/>
                    <a:lumOff val="40000"/>
                  </a:schemeClr>
                </a:solidFill>
                <a:latin typeface="Calibri Light" panose="020F0302020204030204" pitchFamily="34" charset="0"/>
              </a:rPr>
              <a:t>priorisé et </a:t>
            </a:r>
            <a:r>
              <a:rPr lang="fr-BE" sz="1600">
                <a:solidFill>
                  <a:schemeClr val="bg2">
                    <a:lumMod val="60000"/>
                    <a:lumOff val="40000"/>
                  </a:schemeClr>
                </a:solidFill>
                <a:latin typeface="Calibri Light" panose="020F0302020204030204" pitchFamily="34" charset="0"/>
              </a:rPr>
              <a:t>d’outils de suivi</a:t>
            </a:r>
          </a:p>
        </p:txBody>
      </p:sp>
      <p:sp>
        <p:nvSpPr>
          <p:cNvPr id="9" name="Arrow: Chevron 8">
            <a:extLst>
              <a:ext uri="{FF2B5EF4-FFF2-40B4-BE49-F238E27FC236}">
                <a16:creationId xmlns:a16="http://schemas.microsoft.com/office/drawing/2014/main" id="{63A7D491-D701-E224-C9A7-8FCF692FBED4}"/>
              </a:ext>
            </a:extLst>
          </p:cNvPr>
          <p:cNvSpPr/>
          <p:nvPr/>
        </p:nvSpPr>
        <p:spPr bwMode="auto">
          <a:xfrm>
            <a:off x="6459061" y="1864416"/>
            <a:ext cx="777875" cy="1884293"/>
          </a:xfrm>
          <a:prstGeom prst="chevron">
            <a:avLst>
              <a:gd name="adj" fmla="val 53647"/>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600" err="1">
              <a:latin typeface="Calibri Light" panose="020F0302020204030204" pitchFamily="34" charset="0"/>
            </a:endParaRPr>
          </a:p>
        </p:txBody>
      </p:sp>
      <p:sp>
        <p:nvSpPr>
          <p:cNvPr id="2" name="Title 1">
            <a:extLst>
              <a:ext uri="{FF2B5EF4-FFF2-40B4-BE49-F238E27FC236}">
                <a16:creationId xmlns:a16="http://schemas.microsoft.com/office/drawing/2014/main" id="{EDCE722D-6829-75B5-7A9B-78C462EC2E6D}"/>
              </a:ext>
            </a:extLst>
          </p:cNvPr>
          <p:cNvSpPr>
            <a:spLocks noGrp="1"/>
          </p:cNvSpPr>
          <p:nvPr>
            <p:ph type="title"/>
          </p:nvPr>
        </p:nvSpPr>
        <p:spPr/>
        <p:txBody>
          <a:bodyPr/>
          <a:lstStyle/>
          <a:p>
            <a:r>
              <a:rPr lang="fr-FR" noProof="0"/>
              <a:t>Revue de littérature menant à une proposition de définition du NTU dans le contexte du handicap</a:t>
            </a:r>
          </a:p>
        </p:txBody>
      </p:sp>
      <p:sp>
        <p:nvSpPr>
          <p:cNvPr id="3" name="Rectangle 4">
            <a:extLst>
              <a:ext uri="{FF2B5EF4-FFF2-40B4-BE49-F238E27FC236}">
                <a16:creationId xmlns:a16="http://schemas.microsoft.com/office/drawing/2014/main" id="{D4EC703C-602E-3877-14B1-A150FDAAB7BC}"/>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Introduction</a:t>
            </a:r>
          </a:p>
        </p:txBody>
      </p:sp>
      <p:sp>
        <p:nvSpPr>
          <p:cNvPr id="6" name="Arrow: Pentagon 5">
            <a:extLst>
              <a:ext uri="{FF2B5EF4-FFF2-40B4-BE49-F238E27FC236}">
                <a16:creationId xmlns:a16="http://schemas.microsoft.com/office/drawing/2014/main" id="{EFBD8CAF-B24D-19E7-55E6-9DE2E2E1FCD8}"/>
              </a:ext>
            </a:extLst>
          </p:cNvPr>
          <p:cNvSpPr/>
          <p:nvPr/>
        </p:nvSpPr>
        <p:spPr bwMode="auto">
          <a:xfrm>
            <a:off x="4675403" y="1862760"/>
            <a:ext cx="2448000" cy="1884293"/>
          </a:xfrm>
          <a:prstGeom prst="homePlate">
            <a:avLst>
              <a:gd name="adj" fmla="val 22603"/>
            </a:avLst>
          </a:prstGeom>
          <a:solidFill>
            <a:schemeClr val="bg2">
              <a:lumMod val="20000"/>
              <a:lumOff val="80000"/>
            </a:schemeClr>
          </a:solidFill>
          <a:ln>
            <a:noFill/>
          </a:ln>
          <a:effectLst/>
        </p:spPr>
        <p:txBody>
          <a:bodyPr rot="0" spcFirstLastPara="0" vertOverflow="overflow" horzOverflow="overflow" vert="horz" wrap="square" lIns="504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fr-BE" sz="1600" b="0">
                <a:solidFill>
                  <a:schemeClr val="bg2">
                    <a:lumMod val="60000"/>
                    <a:lumOff val="40000"/>
                  </a:schemeClr>
                </a:solidFill>
                <a:latin typeface="Calibri Light" panose="020F0302020204030204" pitchFamily="34" charset="0"/>
              </a:rPr>
              <a:t>Identification </a:t>
            </a:r>
            <a:br>
              <a:rPr lang="fr-BE" sz="1600" b="0">
                <a:solidFill>
                  <a:schemeClr val="bg2">
                    <a:lumMod val="60000"/>
                    <a:lumOff val="40000"/>
                  </a:schemeClr>
                </a:solidFill>
                <a:latin typeface="Calibri Light" panose="020F0302020204030204" pitchFamily="34" charset="0"/>
              </a:rPr>
            </a:br>
            <a:r>
              <a:rPr lang="fr-BE" sz="1600" b="0">
                <a:solidFill>
                  <a:schemeClr val="bg2">
                    <a:lumMod val="60000"/>
                    <a:lumOff val="40000"/>
                  </a:schemeClr>
                </a:solidFill>
                <a:latin typeface="Calibri Light" panose="020F0302020204030204" pitchFamily="34" charset="0"/>
              </a:rPr>
              <a:t>des </a:t>
            </a:r>
            <a:r>
              <a:rPr lang="fr-BE" sz="1600">
                <a:solidFill>
                  <a:schemeClr val="bg2">
                    <a:lumMod val="60000"/>
                    <a:lumOff val="40000"/>
                  </a:schemeClr>
                </a:solidFill>
                <a:latin typeface="Calibri Light" panose="020F0302020204030204" pitchFamily="34" charset="0"/>
              </a:rPr>
              <a:t>enjeux prioritaires </a:t>
            </a:r>
            <a:r>
              <a:rPr lang="fr-BE" sz="1600" b="0">
                <a:solidFill>
                  <a:schemeClr val="bg2">
                    <a:lumMod val="60000"/>
                    <a:lumOff val="40000"/>
                  </a:schemeClr>
                </a:solidFill>
                <a:latin typeface="Calibri Light" panose="020F0302020204030204" pitchFamily="34" charset="0"/>
              </a:rPr>
              <a:t>moyennant un </a:t>
            </a:r>
            <a:r>
              <a:rPr lang="fr-BE" sz="1600">
                <a:solidFill>
                  <a:schemeClr val="bg2">
                    <a:lumMod val="60000"/>
                    <a:lumOff val="40000"/>
                  </a:schemeClr>
                </a:solidFill>
                <a:latin typeface="Calibri Light" panose="020F0302020204030204" pitchFamily="34" charset="0"/>
              </a:rPr>
              <a:t>travail collaboratif </a:t>
            </a:r>
            <a:r>
              <a:rPr lang="fr-BE" sz="1600" b="0">
                <a:solidFill>
                  <a:schemeClr val="bg2">
                    <a:lumMod val="60000"/>
                    <a:lumOff val="40000"/>
                  </a:schemeClr>
                </a:solidFill>
                <a:latin typeface="Calibri Light" panose="020F0302020204030204" pitchFamily="34" charset="0"/>
              </a:rPr>
              <a:t>avec les équipes</a:t>
            </a:r>
          </a:p>
        </p:txBody>
      </p:sp>
      <p:sp>
        <p:nvSpPr>
          <p:cNvPr id="7" name="Arrow: Chevron 6">
            <a:extLst>
              <a:ext uri="{FF2B5EF4-FFF2-40B4-BE49-F238E27FC236}">
                <a16:creationId xmlns:a16="http://schemas.microsoft.com/office/drawing/2014/main" id="{287229AE-A27E-6BC9-D5D9-F838E5C5CBE7}"/>
              </a:ext>
            </a:extLst>
          </p:cNvPr>
          <p:cNvSpPr/>
          <p:nvPr/>
        </p:nvSpPr>
        <p:spPr bwMode="auto">
          <a:xfrm>
            <a:off x="4455498" y="1862760"/>
            <a:ext cx="777875" cy="1884293"/>
          </a:xfrm>
          <a:prstGeom prst="chevron">
            <a:avLst>
              <a:gd name="adj" fmla="val 53647"/>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600" err="1">
              <a:latin typeface="Calibri Light" panose="020F0302020204030204" pitchFamily="34" charset="0"/>
            </a:endParaRPr>
          </a:p>
        </p:txBody>
      </p:sp>
      <p:sp>
        <p:nvSpPr>
          <p:cNvPr id="4" name="Arrow: Pentagon 3">
            <a:extLst>
              <a:ext uri="{FF2B5EF4-FFF2-40B4-BE49-F238E27FC236}">
                <a16:creationId xmlns:a16="http://schemas.microsoft.com/office/drawing/2014/main" id="{01F5CCE6-FE29-4A73-0558-3DCC0B016B16}"/>
              </a:ext>
            </a:extLst>
          </p:cNvPr>
          <p:cNvSpPr/>
          <p:nvPr/>
        </p:nvSpPr>
        <p:spPr bwMode="auto">
          <a:xfrm>
            <a:off x="2675146" y="1862760"/>
            <a:ext cx="2448000" cy="1884293"/>
          </a:xfrm>
          <a:prstGeom prst="homePlate">
            <a:avLst>
              <a:gd name="adj" fmla="val 22603"/>
            </a:avLst>
          </a:prstGeom>
          <a:solidFill>
            <a:schemeClr val="bg2">
              <a:lumMod val="20000"/>
              <a:lumOff val="80000"/>
            </a:schemeClr>
          </a:solidFill>
          <a:ln>
            <a:noFill/>
          </a:ln>
          <a:effectLst/>
        </p:spPr>
        <p:txBody>
          <a:bodyPr rot="0" spcFirstLastPara="0" vertOverflow="overflow" horzOverflow="overflow" vert="horz" wrap="square" lIns="540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fr-BE" sz="1600">
                <a:solidFill>
                  <a:schemeClr val="bg2">
                    <a:lumMod val="60000"/>
                    <a:lumOff val="40000"/>
                  </a:schemeClr>
                </a:solidFill>
                <a:latin typeface="Calibri Light" panose="020F0302020204030204" pitchFamily="34" charset="0"/>
              </a:rPr>
              <a:t>Synthèse de la situation AS IS </a:t>
            </a:r>
            <a:br>
              <a:rPr lang="fr-BE" sz="1600">
                <a:solidFill>
                  <a:schemeClr val="bg2">
                    <a:lumMod val="60000"/>
                    <a:lumOff val="40000"/>
                  </a:schemeClr>
                </a:solidFill>
                <a:latin typeface="Calibri Light" panose="020F0302020204030204" pitchFamily="34" charset="0"/>
              </a:rPr>
            </a:br>
            <a:r>
              <a:rPr lang="fr-BE" sz="1600" b="0">
                <a:solidFill>
                  <a:schemeClr val="bg2">
                    <a:lumMod val="60000"/>
                    <a:lumOff val="40000"/>
                  </a:schemeClr>
                </a:solidFill>
                <a:latin typeface="Calibri Light" panose="020F0302020204030204" pitchFamily="34" charset="0"/>
              </a:rPr>
              <a:t>sur base d’un travail de terrain qualitatif et quantitatif</a:t>
            </a:r>
          </a:p>
        </p:txBody>
      </p:sp>
      <p:sp>
        <p:nvSpPr>
          <p:cNvPr id="12" name="Arrow: Chevron 11">
            <a:extLst>
              <a:ext uri="{FF2B5EF4-FFF2-40B4-BE49-F238E27FC236}">
                <a16:creationId xmlns:a16="http://schemas.microsoft.com/office/drawing/2014/main" id="{59BE3B52-03AB-1603-60E9-6B0F08514367}"/>
              </a:ext>
            </a:extLst>
          </p:cNvPr>
          <p:cNvSpPr/>
          <p:nvPr/>
        </p:nvSpPr>
        <p:spPr bwMode="auto">
          <a:xfrm>
            <a:off x="2461867" y="1862760"/>
            <a:ext cx="777875" cy="1884293"/>
          </a:xfrm>
          <a:prstGeom prst="chevron">
            <a:avLst>
              <a:gd name="adj" fmla="val 57480"/>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600" err="1">
              <a:latin typeface="Calibri Light" panose="020F0302020204030204" pitchFamily="34" charset="0"/>
            </a:endParaRPr>
          </a:p>
        </p:txBody>
      </p:sp>
      <p:sp>
        <p:nvSpPr>
          <p:cNvPr id="11" name="Arrow: Pentagon 10">
            <a:extLst>
              <a:ext uri="{FF2B5EF4-FFF2-40B4-BE49-F238E27FC236}">
                <a16:creationId xmlns:a16="http://schemas.microsoft.com/office/drawing/2014/main" id="{847003C1-163A-DCF3-C519-F6AFB9A7AD06}"/>
              </a:ext>
            </a:extLst>
          </p:cNvPr>
          <p:cNvSpPr/>
          <p:nvPr/>
        </p:nvSpPr>
        <p:spPr bwMode="auto">
          <a:xfrm>
            <a:off x="854766" y="1862760"/>
            <a:ext cx="2262121" cy="1884293"/>
          </a:xfrm>
          <a:prstGeom prst="homePlate">
            <a:avLst>
              <a:gd name="adj" fmla="val 22603"/>
            </a:avLst>
          </a:prstGeom>
          <a:solidFill>
            <a:srgbClr val="EBE6D9"/>
          </a:solidFill>
          <a:ln>
            <a:noFill/>
          </a:ln>
          <a:effectLst/>
        </p:spPr>
        <p:txBody>
          <a:bodyPr rot="0" spcFirstLastPara="0" vertOverflow="overflow" horzOverflow="overflow" vert="horz" wrap="square" lIns="180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fr-BE" sz="1600">
                <a:latin typeface="Calibri Light" panose="020F0302020204030204" pitchFamily="34" charset="0"/>
              </a:rPr>
              <a:t>Revue de littérature </a:t>
            </a:r>
            <a:r>
              <a:rPr lang="fr-BE" sz="1600" b="0">
                <a:latin typeface="Calibri Light" panose="020F0302020204030204" pitchFamily="34" charset="0"/>
              </a:rPr>
              <a:t>menant à une </a:t>
            </a:r>
            <a:r>
              <a:rPr lang="fr-FR" sz="1600">
                <a:latin typeface="Calibri Light" panose="020F0302020204030204" pitchFamily="34" charset="0"/>
              </a:rPr>
              <a:t>proposition de définition du NTU </a:t>
            </a:r>
            <a:r>
              <a:rPr lang="fr-FR" sz="1600" b="0">
                <a:latin typeface="Calibri Light" panose="020F0302020204030204" pitchFamily="34" charset="0"/>
              </a:rPr>
              <a:t>dans le contexte du handicap</a:t>
            </a:r>
            <a:endParaRPr lang="fr-BE" sz="1600" b="0">
              <a:latin typeface="Calibri Light" panose="020F0302020204030204" pitchFamily="34" charset="0"/>
            </a:endParaRPr>
          </a:p>
        </p:txBody>
      </p:sp>
      <p:sp>
        <p:nvSpPr>
          <p:cNvPr id="10" name="Arrow: Down 9">
            <a:extLst>
              <a:ext uri="{FF2B5EF4-FFF2-40B4-BE49-F238E27FC236}">
                <a16:creationId xmlns:a16="http://schemas.microsoft.com/office/drawing/2014/main" id="{E80A380F-3D4B-1717-D110-203086BEEA51}"/>
              </a:ext>
            </a:extLst>
          </p:cNvPr>
          <p:cNvSpPr/>
          <p:nvPr/>
        </p:nvSpPr>
        <p:spPr bwMode="auto">
          <a:xfrm>
            <a:off x="854766" y="3836506"/>
            <a:ext cx="506896" cy="371889"/>
          </a:xfrm>
          <a:prstGeom prst="downArrow">
            <a:avLst/>
          </a:prstGeom>
          <a:solidFill>
            <a:schemeClr val="tx2"/>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err="1">
              <a:latin typeface="Calibri Light" panose="020F0302020204030204" pitchFamily="34" charset="0"/>
            </a:endParaRPr>
          </a:p>
        </p:txBody>
      </p:sp>
      <p:sp>
        <p:nvSpPr>
          <p:cNvPr id="13" name="TextBox 12">
            <a:extLst>
              <a:ext uri="{FF2B5EF4-FFF2-40B4-BE49-F238E27FC236}">
                <a16:creationId xmlns:a16="http://schemas.microsoft.com/office/drawing/2014/main" id="{1CC524FD-4767-22F0-36BA-DB80A00BD8E5}"/>
              </a:ext>
            </a:extLst>
          </p:cNvPr>
          <p:cNvSpPr txBox="1"/>
          <p:nvPr/>
        </p:nvSpPr>
        <p:spPr>
          <a:xfrm>
            <a:off x="610593" y="4178580"/>
            <a:ext cx="8853393" cy="1865126"/>
          </a:xfrm>
          <a:prstGeom prst="rect">
            <a:avLst/>
          </a:prstGeom>
          <a:noFill/>
        </p:spPr>
        <p:txBody>
          <a:bodyPr wrap="square" rtlCol="0">
            <a:spAutoFit/>
          </a:bodyPr>
          <a:lstStyle/>
          <a:p>
            <a:pPr marL="0" indent="0">
              <a:buClr>
                <a:schemeClr val="tx2"/>
              </a:buClr>
              <a:buFont typeface="Arial" panose="020B0604020202020204" pitchFamily="34" charset="0"/>
              <a:buNone/>
            </a:pPr>
            <a:r>
              <a:rPr lang="fr-FR" sz="1600" b="0" dirty="0">
                <a:latin typeface="+mn-lt"/>
              </a:rPr>
              <a:t>La revue de littérature a permis de s’informer sur les :</a:t>
            </a:r>
          </a:p>
          <a:p>
            <a:pPr marL="179388" indent="-179388">
              <a:buClr>
                <a:schemeClr val="tx2"/>
              </a:buClr>
              <a:buFont typeface="Arial" panose="020B0604020202020204" pitchFamily="34" charset="0"/>
              <a:buChar char="•"/>
            </a:pPr>
            <a:r>
              <a:rPr lang="fr-FR" sz="1600" b="0" dirty="0">
                <a:latin typeface="+mn-lt"/>
              </a:rPr>
              <a:t>Typologies de NTU</a:t>
            </a:r>
          </a:p>
          <a:p>
            <a:pPr marL="179388" indent="-179388">
              <a:buClr>
                <a:schemeClr val="tx2"/>
              </a:buClr>
              <a:buFont typeface="Arial" panose="020B0604020202020204" pitchFamily="34" charset="0"/>
              <a:buChar char="•"/>
            </a:pPr>
            <a:r>
              <a:rPr lang="fr-FR" sz="1600" b="0" dirty="0">
                <a:latin typeface="+mn-lt"/>
              </a:rPr>
              <a:t>Facteurs qui influencent le NTU en général, ainsi que dans le contexte spécifique du handicap</a:t>
            </a:r>
          </a:p>
          <a:p>
            <a:pPr marL="179388" indent="-179388">
              <a:buClr>
                <a:schemeClr val="tx2"/>
              </a:buClr>
              <a:buFont typeface="Arial" panose="020B0604020202020204" pitchFamily="34" charset="0"/>
              <a:buChar char="•"/>
            </a:pPr>
            <a:r>
              <a:rPr lang="fr-FR" sz="1600" b="0" dirty="0">
                <a:latin typeface="+mn-lt"/>
              </a:rPr>
              <a:t>Expériences nationales et internationales en matière de NTU (recommandations et initiatives concrètes)</a:t>
            </a:r>
          </a:p>
          <a:p>
            <a:pPr>
              <a:buClr>
                <a:schemeClr val="tx2"/>
              </a:buClr>
            </a:pPr>
            <a:endParaRPr lang="fr-FR" sz="1600" b="0" dirty="0">
              <a:latin typeface="+mn-lt"/>
            </a:endParaRPr>
          </a:p>
          <a:p>
            <a:pPr>
              <a:buClr>
                <a:schemeClr val="tx2"/>
              </a:buClr>
            </a:pPr>
            <a:r>
              <a:rPr lang="fr-FR" sz="1600" b="0" dirty="0">
                <a:latin typeface="+mn-lt"/>
              </a:rPr>
              <a:t>Les </a:t>
            </a:r>
            <a:r>
              <a:rPr lang="fr-FR" sz="1600" b="0" u="sng" dirty="0">
                <a:latin typeface="+mn-lt"/>
              </a:rPr>
              <a:t>livrables</a:t>
            </a:r>
            <a:r>
              <a:rPr lang="fr-FR" sz="1600" b="0" dirty="0">
                <a:latin typeface="+mn-lt"/>
              </a:rPr>
              <a:t> qui ont été fournis sont :</a:t>
            </a:r>
          </a:p>
          <a:p>
            <a:pPr marL="179388" indent="-179388">
              <a:buClr>
                <a:schemeClr val="tx2"/>
              </a:buClr>
              <a:buFont typeface="Arial" panose="020B0604020202020204" pitchFamily="34" charset="0"/>
              <a:buChar char="•"/>
            </a:pPr>
            <a:r>
              <a:rPr lang="fr-FR" sz="1600" b="0" dirty="0">
                <a:latin typeface="+mn-lt"/>
              </a:rPr>
              <a:t>Document complet de la revue de littérature en FR et NL</a:t>
            </a:r>
          </a:p>
          <a:p>
            <a:pPr marL="179388" indent="-179388">
              <a:buClr>
                <a:schemeClr val="tx2"/>
              </a:buClr>
              <a:buFont typeface="Arial" panose="020B0604020202020204" pitchFamily="34" charset="0"/>
              <a:buChar char="•"/>
            </a:pPr>
            <a:r>
              <a:rPr lang="fr-FR" sz="1600" b="0" dirty="0">
                <a:latin typeface="+mn-lt"/>
              </a:rPr>
              <a:t>Un recueil des sources identifiées (53 retenues) à l’aide de recherches systématiques et libres </a:t>
            </a:r>
          </a:p>
        </p:txBody>
      </p:sp>
    </p:spTree>
    <p:extLst>
      <p:ext uri="{BB962C8B-B14F-4D97-AF65-F5344CB8AC3E}">
        <p14:creationId xmlns:p14="http://schemas.microsoft.com/office/powerpoint/2010/main" val="17479558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BEC03-E54B-17E7-BE40-9EEE2141BE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7A830-9766-156C-E19B-0461CA1F7263}"/>
              </a:ext>
            </a:extLst>
          </p:cNvPr>
          <p:cNvSpPr>
            <a:spLocks noGrp="1"/>
          </p:cNvSpPr>
          <p:nvPr>
            <p:ph type="title"/>
          </p:nvPr>
        </p:nvSpPr>
        <p:spPr/>
        <p:txBody>
          <a:bodyPr/>
          <a:lstStyle/>
          <a:p>
            <a:r>
              <a:rPr lang="fr-FR" noProof="0"/>
              <a:t>Projet 3. Développer un programme de formation continue ciblé pour les professionnels internes/externes (4/6)</a:t>
            </a:r>
          </a:p>
        </p:txBody>
      </p:sp>
      <p:sp>
        <p:nvSpPr>
          <p:cNvPr id="6" name="Rectangle 5">
            <a:extLst>
              <a:ext uri="{FF2B5EF4-FFF2-40B4-BE49-F238E27FC236}">
                <a16:creationId xmlns:a16="http://schemas.microsoft.com/office/drawing/2014/main" id="{BB9F43CA-7471-D882-D819-0806DC3D4A0F}"/>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E30C0642-79CE-CCC7-2019-C452CC8FDCCD}"/>
              </a:ext>
            </a:extLst>
          </p:cNvPr>
          <p:cNvGraphicFramePr>
            <a:graphicFrameLocks noGrp="1"/>
          </p:cNvGraphicFramePr>
          <p:nvPr/>
        </p:nvGraphicFramePr>
        <p:xfrm>
          <a:off x="484174" y="1592263"/>
          <a:ext cx="8964000" cy="237744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3. En pratique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252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noProof="0"/>
                        <a:t>Action 3.5 : Formation des professionnels externes en fin d’études</a:t>
                      </a:r>
                      <a:br>
                        <a:rPr lang="fr-FR" sz="1200" noProof="0">
                          <a:solidFill>
                            <a:srgbClr val="FF0000"/>
                          </a:solidFill>
                          <a:highlight>
                            <a:srgbClr val="FFFF00"/>
                          </a:highlight>
                        </a:rPr>
                      </a:br>
                      <a:r>
                        <a:rPr lang="fr-FR" sz="1200" noProof="0"/>
                        <a:t>Cette action consiste à organiser et dispenser des formations spécifiques aux professionnels en devenir, au cours de leur parcours éducatif. Elle vise à renforcer leur compréhension des enjeux liés aux personnes en situation de handicap, ainsi que des processus administratifs et des ressources disponibles pour les accompagner efficacement. Ces formations concernent entre autres les futurs assistants sociaux, médecins, kinésithérapeutes, ergothérapeutes, etc. (liste des profils à valider). Ces sessions abordent des thématiques telles que : </a:t>
                      </a:r>
                    </a:p>
                    <a:p>
                      <a:pPr marL="357188"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noProof="0"/>
                        <a:t>Les besoins spécifiques des personnes en situation de handicap. </a:t>
                      </a:r>
                    </a:p>
                    <a:p>
                      <a:pPr marL="357188"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noProof="0"/>
                        <a:t>Les démarches administratives et sociales nécessaires à leur accompagnement.</a:t>
                      </a:r>
                    </a:p>
                    <a:p>
                      <a:pPr marL="357188"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noProof="0"/>
                        <a:t>Les outils et ressources pour une prise en charge adaptée.</a:t>
                      </a:r>
                    </a:p>
                    <a:p>
                      <a:pPr marL="185738"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200" noProof="0"/>
                        <a:t>L’objectif principal est de former en amont des professionnels sensibilisés, compétents et bien outillés, capables d’intervenir de manière proactive et inclusive dans leurs pratiques futures. L’objectif sera de partir de ce qui est déjà existant dans les cursus et d’analyser quelles informations/formations peuvent venir complémenter.</a:t>
                      </a:r>
                      <a:endParaRPr lang="fr-FR" sz="1200" b="0" kern="1200" noProof="0">
                        <a:solidFill>
                          <a:schemeClr val="tx1"/>
                        </a:solidFill>
                        <a:highlight>
                          <a:srgbClr val="FFFF00"/>
                        </a:highligh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bl>
          </a:graphicData>
        </a:graphic>
      </p:graphicFrame>
    </p:spTree>
    <p:extLst>
      <p:ext uri="{BB962C8B-B14F-4D97-AF65-F5344CB8AC3E}">
        <p14:creationId xmlns:p14="http://schemas.microsoft.com/office/powerpoint/2010/main" val="7992162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481B4-9452-1607-9A65-2F96935A0B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ED1A8A-A062-6299-9AEA-6DA27AD0BA3A}"/>
              </a:ext>
            </a:extLst>
          </p:cNvPr>
          <p:cNvSpPr>
            <a:spLocks noGrp="1"/>
          </p:cNvSpPr>
          <p:nvPr>
            <p:ph type="title"/>
          </p:nvPr>
        </p:nvSpPr>
        <p:spPr/>
        <p:txBody>
          <a:bodyPr/>
          <a:lstStyle/>
          <a:p>
            <a:r>
              <a:rPr lang="fr-FR" noProof="0"/>
              <a:t>Projet 3. Développer un programme de formation continue ciblé pour les professionnels internes/externes (5/6)</a:t>
            </a:r>
          </a:p>
        </p:txBody>
      </p:sp>
      <p:sp>
        <p:nvSpPr>
          <p:cNvPr id="6" name="Rectangle 5">
            <a:extLst>
              <a:ext uri="{FF2B5EF4-FFF2-40B4-BE49-F238E27FC236}">
                <a16:creationId xmlns:a16="http://schemas.microsoft.com/office/drawing/2014/main" id="{78F3278F-0516-CB11-31B2-269A066CFC63}"/>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FF4BB698-5860-2BAD-0A7F-055017DABF69}"/>
              </a:ext>
            </a:extLst>
          </p:cNvPr>
          <p:cNvGraphicFramePr>
            <a:graphicFrameLocks noGrp="1"/>
          </p:cNvGraphicFramePr>
          <p:nvPr/>
        </p:nvGraphicFramePr>
        <p:xfrm>
          <a:off x="484174" y="1592263"/>
          <a:ext cx="8964000" cy="384048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3. Indicateurs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8F"/>
                    </a:solidFill>
                  </a:tcPr>
                </a:tc>
                <a:extLst>
                  <a:ext uri="{0D108BD9-81ED-4DB2-BD59-A6C34878D82A}">
                    <a16:rowId xmlns:a16="http://schemas.microsoft.com/office/drawing/2014/main" val="994712996"/>
                  </a:ext>
                </a:extLst>
              </a:tr>
              <a:tr h="252000">
                <a:tc>
                  <a:txBody>
                    <a:bodyPr/>
                    <a:lstStyle/>
                    <a:p>
                      <a:pPr marL="0" indent="0">
                        <a:buFont typeface="Arial" panose="020B0604020202020204" pitchFamily="34" charset="0"/>
                        <a:buNone/>
                      </a:pPr>
                      <a:r>
                        <a:rPr lang="fr-FR" sz="1200" b="1" noProof="0"/>
                        <a:t>Action 3.1 : Intégration des formations axées sur le NTU dans le plan de développement de la DG HAN</a:t>
                      </a:r>
                    </a:p>
                    <a:p>
                      <a:pPr marL="171450" indent="-171450">
                        <a:buFont typeface="Arial" panose="020B0604020202020204" pitchFamily="34" charset="0"/>
                        <a:buChar char="•"/>
                      </a:pPr>
                      <a:r>
                        <a:rPr lang="fr-FR" sz="1200" b="0" noProof="0"/>
                        <a:t>Nombre de trajets d’accueil définis et organisés en fonction des profils de fonction.</a:t>
                      </a:r>
                    </a:p>
                    <a:p>
                      <a:pPr marL="171450" indent="-171450">
                        <a:buFont typeface="Arial" panose="020B0604020202020204" pitchFamily="34" charset="0"/>
                        <a:buChar char="•"/>
                      </a:pPr>
                      <a:r>
                        <a:rPr lang="fr-FR" sz="1200" b="0" noProof="0"/>
                        <a:t>Proportion du nombre de nouveaux collaborateurs de première ligne formés.</a:t>
                      </a:r>
                    </a:p>
                    <a:p>
                      <a:pPr marL="171450" indent="-171450">
                        <a:buFont typeface="Arial" panose="020B0604020202020204" pitchFamily="34" charset="0"/>
                        <a:buChar char="•"/>
                      </a:pPr>
                      <a:r>
                        <a:rPr lang="fr-FR" sz="1200" b="0" noProof="0"/>
                        <a:t>Nombre de formations organisées (formation continue) et taux de participation à ces formations.</a:t>
                      </a:r>
                    </a:p>
                    <a:p>
                      <a:pPr marL="171450" indent="-171450">
                        <a:buFont typeface="Arial" panose="020B0604020202020204" pitchFamily="34" charset="0"/>
                        <a:buChar char="•"/>
                      </a:pPr>
                      <a:r>
                        <a:rPr lang="fr-FR" sz="1200" b="0" noProof="0"/>
                        <a:t>Pourcentage de formulaires d’auto-évaluation complété.</a:t>
                      </a:r>
                    </a:p>
                    <a:p>
                      <a:pPr marL="171450" indent="-171450">
                        <a:buFont typeface="Arial" panose="020B0604020202020204" pitchFamily="34" charset="0"/>
                        <a:buChar char="•"/>
                      </a:pPr>
                      <a:r>
                        <a:rPr lang="fr-FR" sz="1200" b="0" noProof="0"/>
                        <a:t>Proportion de collaborateurs ayant suivi une formation suite aux résultats de l’auto-évaluation.</a:t>
                      </a:r>
                    </a:p>
                    <a:p>
                      <a:pPr marL="171450" indent="-171450">
                        <a:buFont typeface="Arial" panose="020B0604020202020204" pitchFamily="34" charset="0"/>
                        <a:buChar char="•"/>
                      </a:pPr>
                      <a:r>
                        <a:rPr lang="fr-FR" sz="1200" b="0" noProof="0"/>
                        <a:t>Evaluation (via feedback interne) de l’amélioration de la qualité des réponses données aux ayants droit (évaluation réalisée via l’écoute aléatoire de communications téléphoniques ou de lecture d’emails).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217793234"/>
                  </a:ext>
                </a:extLst>
              </a:tr>
              <a:tr h="252000">
                <a:tc>
                  <a:txBody>
                    <a:bodyPr/>
                    <a:lstStyle/>
                    <a:p>
                      <a:pPr marL="0" indent="0">
                        <a:buFont typeface="Arial" panose="020B0604020202020204" pitchFamily="34" charset="0"/>
                        <a:buNone/>
                      </a:pPr>
                      <a:r>
                        <a:rPr lang="fr-FR" sz="1200" b="1" noProof="0"/>
                        <a:t>Action 3.2 : Organisation de webinaires mis à disposition de manière permanente sur le site internet de la DG HAN</a:t>
                      </a:r>
                    </a:p>
                    <a:p>
                      <a:pPr marL="171450" indent="-171450">
                        <a:buFont typeface="Arial" panose="020B0604020202020204" pitchFamily="34" charset="0"/>
                        <a:buChar char="•"/>
                      </a:pPr>
                      <a:r>
                        <a:rPr lang="fr-FR" sz="1200" noProof="0"/>
                        <a:t>Nombre de webinaires organisés</a:t>
                      </a:r>
                    </a:p>
                    <a:p>
                      <a:pPr marL="171450" indent="-171450">
                        <a:buFont typeface="Arial" panose="020B0604020202020204" pitchFamily="34" charset="0"/>
                        <a:buChar char="•"/>
                      </a:pPr>
                      <a:r>
                        <a:rPr lang="fr-FR" sz="1200" noProof="0"/>
                        <a:t>Nombre de participants aux webinaires organisés</a:t>
                      </a:r>
                    </a:p>
                    <a:p>
                      <a:pPr marL="171450" indent="-171450">
                        <a:buFont typeface="Arial" panose="020B0604020202020204" pitchFamily="34" charset="0"/>
                        <a:buChar char="•"/>
                      </a:pPr>
                      <a:r>
                        <a:rPr lang="fr-FR" sz="1200" noProof="0"/>
                        <a:t>Nombre de webinaires mis à disposition sur le site internet de la DG HAN</a:t>
                      </a:r>
                    </a:p>
                    <a:p>
                      <a:pPr marL="171450" indent="-171450">
                        <a:buFont typeface="Arial" panose="020B0604020202020204" pitchFamily="34" charset="0"/>
                        <a:buChar char="•"/>
                      </a:pPr>
                      <a:r>
                        <a:rPr lang="fr-FR" sz="1200" noProof="0"/>
                        <a:t>Nombre de visionnages des webinaires sur le site internet de la DG HAN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829237592"/>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noProof="0"/>
                        <a:t>Action 3.3 : Etendre l’initiative d’organisation de journées d’information dans tous les centres régionaux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journées d’information organisées par centre de reconnaissance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participants aux journées d’information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Evaluation du type de participants (mutuelles, CPAS, communes, autres) et leur proportion de présence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Evaluation de la collaboration mise en place ultérieurement avec chaque type de participant (suivi)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143413539"/>
                  </a:ext>
                </a:extLst>
              </a:tr>
            </a:tbl>
          </a:graphicData>
        </a:graphic>
      </p:graphicFrame>
    </p:spTree>
    <p:extLst>
      <p:ext uri="{BB962C8B-B14F-4D97-AF65-F5344CB8AC3E}">
        <p14:creationId xmlns:p14="http://schemas.microsoft.com/office/powerpoint/2010/main" val="31068673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B3C14-C1E1-0480-EBA2-142D3E6A5C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6C63AC-C238-EE29-4137-DAD1AAB37D52}"/>
              </a:ext>
            </a:extLst>
          </p:cNvPr>
          <p:cNvSpPr>
            <a:spLocks noGrp="1"/>
          </p:cNvSpPr>
          <p:nvPr>
            <p:ph type="title"/>
          </p:nvPr>
        </p:nvSpPr>
        <p:spPr/>
        <p:txBody>
          <a:bodyPr/>
          <a:lstStyle/>
          <a:p>
            <a:r>
              <a:rPr lang="fr-FR" noProof="0"/>
              <a:t>Projet 3. Développer un programme de formation continue ciblé pour les professionnels internes/externes (6/6)</a:t>
            </a:r>
          </a:p>
        </p:txBody>
      </p:sp>
      <p:sp>
        <p:nvSpPr>
          <p:cNvPr id="6" name="Rectangle 5">
            <a:extLst>
              <a:ext uri="{FF2B5EF4-FFF2-40B4-BE49-F238E27FC236}">
                <a16:creationId xmlns:a16="http://schemas.microsoft.com/office/drawing/2014/main" id="{78BC6454-41A3-2C55-382E-60B9C675BC92}"/>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E4149FD3-1831-D52F-6DAD-E112D98511B7}"/>
              </a:ext>
            </a:extLst>
          </p:cNvPr>
          <p:cNvGraphicFramePr>
            <a:graphicFrameLocks noGrp="1"/>
          </p:cNvGraphicFramePr>
          <p:nvPr/>
        </p:nvGraphicFramePr>
        <p:xfrm>
          <a:off x="484174" y="1592263"/>
          <a:ext cx="8964000" cy="228600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3. Indicateurs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8F"/>
                    </a:solidFill>
                  </a:tcPr>
                </a:tc>
                <a:extLst>
                  <a:ext uri="{0D108BD9-81ED-4DB2-BD59-A6C34878D82A}">
                    <a16:rowId xmlns:a16="http://schemas.microsoft.com/office/drawing/2014/main" val="994712996"/>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noProof="0"/>
                        <a:t>Action 3.4 : Développement d’un </a:t>
                      </a:r>
                      <a:r>
                        <a:rPr lang="fr-FR" sz="1200" b="1" noProof="0" err="1"/>
                        <a:t>chatbot</a:t>
                      </a:r>
                      <a:r>
                        <a:rPr lang="fr-FR" sz="1200" b="1" noProof="0"/>
                        <a:t> de recensement des informations disponibles en interne à la DG HAN</a:t>
                      </a:r>
                    </a:p>
                    <a:p>
                      <a:pPr marL="171450" indent="-171450">
                        <a:buFont typeface="Arial" panose="020B0604020202020204" pitchFamily="34" charset="0"/>
                        <a:buChar char="•"/>
                      </a:pPr>
                      <a:r>
                        <a:rPr lang="fr-FR" sz="1200" b="0" noProof="0"/>
                        <a:t>Nombre de formations (connaissances) identifiées</a:t>
                      </a:r>
                    </a:p>
                    <a:p>
                      <a:pPr marL="171450" indent="-171450">
                        <a:buFont typeface="Arial" panose="020B0604020202020204" pitchFamily="34" charset="0"/>
                        <a:buChar char="•"/>
                      </a:pPr>
                      <a:r>
                        <a:rPr lang="fr-FR" sz="1200" b="0" noProof="0"/>
                        <a:t>Nombre de formations (connaissances) intégrées sur le SharePoint</a:t>
                      </a:r>
                    </a:p>
                    <a:p>
                      <a:pPr marL="171450" indent="-171450">
                        <a:buFont typeface="Arial" panose="020B0604020202020204" pitchFamily="34" charset="0"/>
                        <a:buChar char="•"/>
                      </a:pPr>
                      <a:r>
                        <a:rPr lang="fr-FR" sz="1200" b="0" noProof="0"/>
                        <a:t>Nombre de consultations du SharePoint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d’utilisations uniques du </a:t>
                      </a:r>
                      <a:r>
                        <a:rPr lang="fr-FR" sz="1200" noProof="0" err="1"/>
                        <a:t>chatbot</a:t>
                      </a:r>
                      <a:endParaRPr lang="fr-FR" sz="1200" noProof="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Evaluation des thèmes principaux des demandes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consultation des documents liés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034969668"/>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noProof="0"/>
                        <a:t>Action 3.5 : Formation des professionnels externes en fin d’études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formations dispensées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Evaluation de la satisfaction des étudiants sur la formation (questionnaire en fin de cours)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874932341"/>
                  </a:ext>
                </a:extLst>
              </a:tr>
            </a:tbl>
          </a:graphicData>
        </a:graphic>
      </p:graphicFrame>
    </p:spTree>
    <p:extLst>
      <p:ext uri="{BB962C8B-B14F-4D97-AF65-F5344CB8AC3E}">
        <p14:creationId xmlns:p14="http://schemas.microsoft.com/office/powerpoint/2010/main" val="23606021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C1F2C-B8AB-5B2E-6FCB-593BC1586B15}"/>
            </a:ext>
          </a:extLst>
        </p:cNvPr>
        <p:cNvGrpSpPr/>
        <p:nvPr/>
      </p:nvGrpSpPr>
      <p:grpSpPr>
        <a:xfrm>
          <a:off x="0" y="0"/>
          <a:ext cx="0" cy="0"/>
          <a:chOff x="0" y="0"/>
          <a:chExt cx="0" cy="0"/>
        </a:xfrm>
      </p:grpSpPr>
      <p:sp>
        <p:nvSpPr>
          <p:cNvPr id="22" name="Espace réservé du texte 21">
            <a:extLst>
              <a:ext uri="{FF2B5EF4-FFF2-40B4-BE49-F238E27FC236}">
                <a16:creationId xmlns:a16="http://schemas.microsoft.com/office/drawing/2014/main" id="{5E22C01A-A724-BA0B-1D09-1870E821F79F}"/>
              </a:ext>
            </a:extLst>
          </p:cNvPr>
          <p:cNvSpPr>
            <a:spLocks noGrp="1"/>
          </p:cNvSpPr>
          <p:nvPr>
            <p:ph type="body" sz="half" idx="10"/>
          </p:nvPr>
        </p:nvSpPr>
        <p:spPr>
          <a:xfrm>
            <a:off x="5165577" y="1592263"/>
            <a:ext cx="4287985" cy="4478149"/>
          </a:xfrm>
        </p:spPr>
        <p:txBody>
          <a:bodyPr/>
          <a:lstStyle/>
          <a:p>
            <a:pPr marL="0" indent="0" algn="l" defTabSz="914400" rtl="0" eaLnBrk="1" fontAlgn="b" latinLnBrk="0" hangingPunct="1">
              <a:lnSpc>
                <a:spcPct val="100000"/>
              </a:lnSpc>
              <a:spcAft>
                <a:spcPts val="800"/>
              </a:spcAft>
              <a:buNone/>
            </a:pPr>
            <a:r>
              <a:rPr lang="fr-FR" sz="1600" b="1" kern="1200" noProof="0">
                <a:solidFill>
                  <a:schemeClr val="tx1"/>
                </a:solidFill>
                <a:effectLst/>
                <a:latin typeface="+mn-lt"/>
                <a:ea typeface="+mn-ea"/>
                <a:cs typeface="+mn-cs"/>
              </a:rPr>
              <a:t>Quoi ?</a:t>
            </a:r>
          </a:p>
          <a:p>
            <a:pPr marL="0" indent="0" algn="l" defTabSz="914400" rtl="0" eaLnBrk="1" fontAlgn="b" latinLnBrk="0" hangingPunct="1">
              <a:lnSpc>
                <a:spcPct val="100000"/>
              </a:lnSpc>
              <a:spcAft>
                <a:spcPts val="800"/>
              </a:spcAft>
              <a:buNone/>
            </a:pPr>
            <a:r>
              <a:rPr lang="fr-FR" noProof="0">
                <a:latin typeface="+mn-lt"/>
              </a:rPr>
              <a:t>Cet axe vise à renforcer l’efficacité et l’équité des interventions en adaptant les pratiques et les initiatives aux réalités locales. En créant une méthode pour harmoniser, évaluer et partager les bonnes pratiques, la DG HAN pourra mieux répondre aux besoins spécifiques des publics vulnérables et difficiles à atteindre, tout en promouvant la coopération entre les acteurs régionaux. L’objectif est de maximiser l’impact des services en proposant des solutions ciblées et adaptées aux contextes locaux.</a:t>
            </a:r>
            <a:endParaRPr lang="fr-FR" sz="1600" kern="1200" noProof="0">
              <a:effectLst/>
              <a:latin typeface="+mn-lt"/>
              <a:ea typeface="+mn-ea"/>
              <a:cs typeface="+mn-cs"/>
            </a:endParaRPr>
          </a:p>
          <a:p>
            <a:pPr marL="0" indent="0" algn="l" defTabSz="914400" rtl="0" eaLnBrk="1" fontAlgn="b" latinLnBrk="0" hangingPunct="1">
              <a:lnSpc>
                <a:spcPct val="100000"/>
              </a:lnSpc>
              <a:spcAft>
                <a:spcPts val="800"/>
              </a:spcAft>
              <a:buNone/>
            </a:pPr>
            <a:r>
              <a:rPr lang="fr-FR" b="1" noProof="0">
                <a:latin typeface="+mn-lt"/>
              </a:rPr>
              <a:t>Comment ?</a:t>
            </a:r>
          </a:p>
          <a:p>
            <a:pPr marL="0" indent="0" fontAlgn="b">
              <a:lnSpc>
                <a:spcPct val="100000"/>
              </a:lnSpc>
              <a:spcAft>
                <a:spcPts val="800"/>
              </a:spcAft>
              <a:buNone/>
            </a:pPr>
            <a:r>
              <a:rPr lang="fr-FR" noProof="0">
                <a:latin typeface="+mn-lt"/>
              </a:rPr>
              <a:t>Projet 4. Harmoniser et partager les initiatives </a:t>
            </a:r>
            <a:br>
              <a:rPr lang="fr-FR" noProof="0">
                <a:latin typeface="+mn-lt"/>
              </a:rPr>
            </a:br>
            <a:r>
              <a:rPr lang="fr-FR" noProof="0">
                <a:latin typeface="+mn-lt"/>
              </a:rPr>
              <a:t>locales des différents centres de reconnaissance du handicap</a:t>
            </a:r>
          </a:p>
        </p:txBody>
      </p:sp>
      <p:sp>
        <p:nvSpPr>
          <p:cNvPr id="9" name="Demi-cadre 8">
            <a:extLst>
              <a:ext uri="{FF2B5EF4-FFF2-40B4-BE49-F238E27FC236}">
                <a16:creationId xmlns:a16="http://schemas.microsoft.com/office/drawing/2014/main" id="{8AC00333-EA8F-3A58-ABAD-B4BED8821D25}"/>
              </a:ext>
            </a:extLst>
          </p:cNvPr>
          <p:cNvSpPr/>
          <p:nvPr/>
        </p:nvSpPr>
        <p:spPr bwMode="auto">
          <a:xfrm>
            <a:off x="512749" y="2193752"/>
            <a:ext cx="779156" cy="689253"/>
          </a:xfrm>
          <a:prstGeom prst="halfFrame">
            <a:avLst>
              <a:gd name="adj1" fmla="val 13043"/>
              <a:gd name="adj2" fmla="val 14492"/>
            </a:avLst>
          </a:prstGeom>
          <a:solidFill>
            <a:srgbClr val="BDAB7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10" name="Demi-cadre 9">
            <a:extLst>
              <a:ext uri="{FF2B5EF4-FFF2-40B4-BE49-F238E27FC236}">
                <a16:creationId xmlns:a16="http://schemas.microsoft.com/office/drawing/2014/main" id="{83C0E75C-DABD-F1CE-BD72-1FA0E0888B3E}"/>
              </a:ext>
            </a:extLst>
          </p:cNvPr>
          <p:cNvSpPr/>
          <p:nvPr/>
        </p:nvSpPr>
        <p:spPr bwMode="auto">
          <a:xfrm rot="10800000">
            <a:off x="3645526" y="4067272"/>
            <a:ext cx="779156" cy="689253"/>
          </a:xfrm>
          <a:prstGeom prst="halfFrame">
            <a:avLst>
              <a:gd name="adj1" fmla="val 13043"/>
              <a:gd name="adj2" fmla="val 14492"/>
            </a:avLst>
          </a:prstGeom>
          <a:solidFill>
            <a:srgbClr val="BDAB7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18" name="Rectangle 17">
            <a:extLst>
              <a:ext uri="{FF2B5EF4-FFF2-40B4-BE49-F238E27FC236}">
                <a16:creationId xmlns:a16="http://schemas.microsoft.com/office/drawing/2014/main" id="{B06ECEDE-4601-D82D-B5C8-EF98A6C0D525}"/>
              </a:ext>
            </a:extLst>
          </p:cNvPr>
          <p:cNvSpPr/>
          <p:nvPr/>
        </p:nvSpPr>
        <p:spPr bwMode="auto">
          <a:xfrm>
            <a:off x="810048" y="2538379"/>
            <a:ext cx="3317335" cy="1956732"/>
          </a:xfrm>
          <a:prstGeom prst="rect">
            <a:avLst/>
          </a:prstGeom>
          <a:solidFill>
            <a:srgbClr val="EBE6D9"/>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fr-FR" sz="2400" b="0" noProof="0">
                <a:latin typeface="Calibri Light" panose="020F0302020204030204" pitchFamily="34" charset="0"/>
              </a:rPr>
              <a:t>III. Répondre aux besoins spécifiques locaux des ayants droit</a:t>
            </a:r>
          </a:p>
        </p:txBody>
      </p:sp>
      <p:sp>
        <p:nvSpPr>
          <p:cNvPr id="19" name="Rectangle 18">
            <a:extLst>
              <a:ext uri="{FF2B5EF4-FFF2-40B4-BE49-F238E27FC236}">
                <a16:creationId xmlns:a16="http://schemas.microsoft.com/office/drawing/2014/main" id="{E858873C-9BA8-C154-CDBE-692EEAC52345}"/>
              </a:ext>
            </a:extLst>
          </p:cNvPr>
          <p:cNvSpPr/>
          <p:nvPr/>
        </p:nvSpPr>
        <p:spPr bwMode="auto">
          <a:xfrm>
            <a:off x="4938680" y="1510018"/>
            <a:ext cx="45719" cy="4540203"/>
          </a:xfrm>
          <a:prstGeom prst="rect">
            <a:avLst/>
          </a:prstGeom>
          <a:solidFill>
            <a:srgbClr val="756A65"/>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2" name="Rectangle 4">
            <a:extLst>
              <a:ext uri="{FF2B5EF4-FFF2-40B4-BE49-F238E27FC236}">
                <a16:creationId xmlns:a16="http://schemas.microsoft.com/office/drawing/2014/main" id="{2FB450D6-34D9-6572-D6E4-11A2BB482E35}"/>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spTree>
    <p:extLst>
      <p:ext uri="{BB962C8B-B14F-4D97-AF65-F5344CB8AC3E}">
        <p14:creationId xmlns:p14="http://schemas.microsoft.com/office/powerpoint/2010/main" val="11601410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28C04-02D3-9AAE-9752-DB9FB9D1F7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5D0B21-E5DC-F589-5F6C-B4B1EA230CAC}"/>
              </a:ext>
            </a:extLst>
          </p:cNvPr>
          <p:cNvSpPr>
            <a:spLocks noGrp="1"/>
          </p:cNvSpPr>
          <p:nvPr>
            <p:ph type="title"/>
          </p:nvPr>
        </p:nvSpPr>
        <p:spPr/>
        <p:txBody>
          <a:bodyPr/>
          <a:lstStyle/>
          <a:p>
            <a:r>
              <a:rPr lang="fr-FR" noProof="0">
                <a:latin typeface="+mn-lt"/>
              </a:rPr>
              <a:t>Projet 4. Harmoniser et partager les initiatives locales des différents centres de reconnaissance du handicap (1/3)</a:t>
            </a:r>
            <a:endParaRPr lang="fr-FR" noProof="0"/>
          </a:p>
        </p:txBody>
      </p:sp>
      <p:sp>
        <p:nvSpPr>
          <p:cNvPr id="6" name="Rectangle 5">
            <a:extLst>
              <a:ext uri="{FF2B5EF4-FFF2-40B4-BE49-F238E27FC236}">
                <a16:creationId xmlns:a16="http://schemas.microsoft.com/office/drawing/2014/main" id="{8A8AA568-98F4-EA83-9A37-08B095895DF9}"/>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56030326-2E7C-13C0-EC2F-FF3C08FF5996}"/>
              </a:ext>
            </a:extLst>
          </p:cNvPr>
          <p:cNvGraphicFramePr>
            <a:graphicFrameLocks noGrp="1"/>
          </p:cNvGraphicFramePr>
          <p:nvPr/>
        </p:nvGraphicFramePr>
        <p:xfrm>
          <a:off x="484174" y="1592263"/>
          <a:ext cx="8993202" cy="4140200"/>
        </p:xfrm>
        <a:graphic>
          <a:graphicData uri="http://schemas.openxmlformats.org/drawingml/2006/table">
            <a:tbl>
              <a:tblPr firstRow="1" bandRow="1">
                <a:tableStyleId>{5940675A-B579-460E-94D1-54222C63F5DA}</a:tableStyleId>
              </a:tblPr>
              <a:tblGrid>
                <a:gridCol w="8993202">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4. Harmoniser et partager les initiatives locales des différents centres de reconnaissance du handicap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994712996"/>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noProof="0"/>
                        <a:t>Niveau</a:t>
                      </a:r>
                      <a:r>
                        <a:rPr lang="fr-FR" sz="1200" noProof="0"/>
                        <a:t> : </a:t>
                      </a:r>
                      <a:r>
                        <a:rPr lang="fr-FR" sz="1200" b="1" noProof="0"/>
                        <a:t>Niveau</a:t>
                      </a:r>
                      <a:r>
                        <a:rPr lang="fr-FR" sz="1200" noProof="0"/>
                        <a:t> : Design des processus administratifs et du processus d’évaluation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95333701"/>
                  </a:ext>
                </a:extLst>
              </a:tr>
              <a:tr h="180000">
                <a:tc>
                  <a:txBody>
                    <a:bodyPr/>
                    <a:lstStyle/>
                    <a:p>
                      <a:r>
                        <a:rPr lang="fr-FR" sz="1200" b="1" noProof="0"/>
                        <a:t>Constat : </a:t>
                      </a:r>
                      <a:endParaRPr lang="fr-FR" sz="1200" b="0" noProof="0"/>
                    </a:p>
                    <a:p>
                      <a:r>
                        <a:rPr lang="fr-FR" sz="1200" b="0" noProof="0">
                          <a:solidFill>
                            <a:schemeClr val="tx1"/>
                          </a:solidFill>
                        </a:rPr>
                        <a:t>De nombreuses initiatives sont déjà mises en œuvre dans différents centres de la DG HAN pour renforcer l’accès aux droits des ayants droit. Par exemple, l’organisation de formations sur le cancer pour les médecins des hôpitaux à Liège a conduit à une augmentation des demandes de reconnaissance. Il serait pertinent de partager davantage ces expériences afin de les évaluer, d’identifier les meilleures pratiques et d’explorer leur extension à d’autres centres de reconnaissance du handicap ou publics cibles.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r h="392089">
                <a:tc>
                  <a:txBody>
                    <a:bodyPr/>
                    <a:lstStyle/>
                    <a:p>
                      <a:r>
                        <a:rPr lang="fr-FR" sz="1200" b="1" noProof="0"/>
                        <a:t>Description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noProof="0">
                          <a:solidFill>
                            <a:schemeClr val="tx1"/>
                          </a:solidFill>
                        </a:rPr>
                        <a:t>Ce projet vise le recensement, la coordination et le partage des initiatives locales d’accès aux droits développées par les différents centres de reconnaissance du handicap de la DG HAN. Le projet sera piloté par une équipe bilingue ou 2 personnes référentes, responsables d’un suivi régulier au coordinateur NTU, de la mise à jour et de la diffusion des bonnes pratiques. Ce projet permettra également d’encourager la collaboration entre les centres et de renforcer la cohérence des services offerts.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154437072"/>
                  </a:ext>
                </a:extLst>
              </a:tr>
              <a:tr h="180000">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fr-FR" sz="1200" b="1" kern="1200" noProof="0">
                          <a:solidFill>
                            <a:schemeClr val="tx1"/>
                          </a:solidFill>
                          <a:latin typeface="+mn-lt"/>
                          <a:ea typeface="+mn-ea"/>
                          <a:cs typeface="+mn-cs"/>
                        </a:rPr>
                        <a:t>Impact attendu sur le NTU :                                                                                                                </a:t>
                      </a:r>
                      <a:r>
                        <a:rPr lang="fr-FR" sz="1200" noProof="0"/>
                        <a:t>NTU primaire            NTU secondaire            NTU tertiaire </a:t>
                      </a:r>
                      <a:endParaRPr lang="fr-FR" sz="1200" b="0" kern="1200" noProof="0">
                        <a:solidFill>
                          <a:schemeClr val="tx1"/>
                        </a:solidFill>
                        <a:latin typeface="+mn-lt"/>
                        <a:ea typeface="+mn-ea"/>
                        <a:cs typeface="+mn-cs"/>
                      </a:endParaRPr>
                    </a:p>
                    <a:p>
                      <a:pPr marL="0" indent="0">
                        <a:buFont typeface="Arial" panose="020B0604020202020204" pitchFamily="34" charset="0"/>
                        <a:buNone/>
                      </a:pPr>
                      <a:r>
                        <a:rPr lang="fr-FR" sz="1200" b="0" kern="1200" noProof="0">
                          <a:solidFill>
                            <a:schemeClr val="tx1"/>
                          </a:solidFill>
                          <a:latin typeface="+mn-lt"/>
                          <a:ea typeface="+mn-ea"/>
                          <a:cs typeface="+mn-cs"/>
                        </a:rPr>
                        <a:t>Ce projet permet de réduire le NTU primaire et secondaire en optimisant la diffusion et la coordination des bonnes pratiques mises en place localement pour améliorer l’accès aux droits. En harmonisant et partageant ces initiatives, il contribue à réduire les inégalités d’accès aux services selon la région et à renforcer l’accompagnement des ayants droit à travers tout le pays. L’impact attendu est :</a:t>
                      </a:r>
                    </a:p>
                    <a:p>
                      <a:pPr marL="171450" indent="-171450">
                        <a:buFont typeface="Arial" panose="020B0604020202020204" pitchFamily="34" charset="0"/>
                        <a:buChar char="•"/>
                      </a:pPr>
                      <a:r>
                        <a:rPr lang="fr-FR" sz="1200" b="0" kern="1200" noProof="0">
                          <a:solidFill>
                            <a:schemeClr val="tx1"/>
                          </a:solidFill>
                          <a:latin typeface="+mn-lt"/>
                          <a:ea typeface="+mn-ea"/>
                          <a:cs typeface="+mn-cs"/>
                        </a:rPr>
                        <a:t>Optimiser l’utilisation des ressources locales et renforcer la cohérence des services. </a:t>
                      </a:r>
                    </a:p>
                    <a:p>
                      <a:pPr marL="171450" indent="-171450">
                        <a:buFont typeface="Arial" panose="020B0604020202020204" pitchFamily="34" charset="0"/>
                        <a:buChar char="•"/>
                      </a:pPr>
                      <a:r>
                        <a:rPr lang="fr-FR" sz="1200" b="0" kern="1200" noProof="0">
                          <a:solidFill>
                            <a:schemeClr val="tx1"/>
                          </a:solidFill>
                          <a:latin typeface="+mn-lt"/>
                          <a:ea typeface="+mn-ea"/>
                          <a:cs typeface="+mn-cs"/>
                        </a:rPr>
                        <a:t>Garantir que tous les ayants droit, quelle que soit leur province, aient accès à des initiatives efficaces pour faciliter leurs démarches.</a:t>
                      </a:r>
                    </a:p>
                    <a:p>
                      <a:pPr marL="171450" indent="-171450">
                        <a:buFont typeface="Arial" panose="020B0604020202020204" pitchFamily="34" charset="0"/>
                        <a:buChar char="•"/>
                      </a:pPr>
                      <a:r>
                        <a:rPr lang="fr-FR" sz="1200" b="0" kern="1200" noProof="0">
                          <a:solidFill>
                            <a:schemeClr val="tx1"/>
                          </a:solidFill>
                          <a:latin typeface="+mn-lt"/>
                          <a:ea typeface="+mn-ea"/>
                          <a:cs typeface="+mn-cs"/>
                        </a:rPr>
                        <a:t>Améliorer l’efficacité des services en se concentrant sur des approches éprouvées en éliminant les pratiques inefficaces.</a:t>
                      </a:r>
                    </a:p>
                    <a:p>
                      <a:pPr marL="171450" indent="-171450">
                        <a:buFont typeface="Arial" panose="020B0604020202020204" pitchFamily="34" charset="0"/>
                        <a:buChar char="•"/>
                      </a:pPr>
                      <a:r>
                        <a:rPr lang="fr-FR" sz="1200" b="0" kern="1200" noProof="0">
                          <a:solidFill>
                            <a:schemeClr val="tx1"/>
                          </a:solidFill>
                          <a:latin typeface="+mn-lt"/>
                          <a:ea typeface="+mn-ea"/>
                          <a:cs typeface="+mn-cs"/>
                        </a:rPr>
                        <a:t>Renforcer la collaboration entre les centres, créant un réseau plus intégré et performant.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72189809"/>
                  </a:ext>
                </a:extLst>
              </a:tr>
            </a:tbl>
          </a:graphicData>
        </a:graphic>
      </p:graphicFrame>
      <p:sp>
        <p:nvSpPr>
          <p:cNvPr id="7" name="Rectangle 6">
            <a:extLst>
              <a:ext uri="{FF2B5EF4-FFF2-40B4-BE49-F238E27FC236}">
                <a16:creationId xmlns:a16="http://schemas.microsoft.com/office/drawing/2014/main" id="{3146C716-58FC-4E2D-B8AF-D88A9BFDA167}"/>
              </a:ext>
            </a:extLst>
          </p:cNvPr>
          <p:cNvSpPr/>
          <p:nvPr/>
        </p:nvSpPr>
        <p:spPr bwMode="auto">
          <a:xfrm>
            <a:off x="5710725" y="4219575"/>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8" name="Rectangle 7">
            <a:extLst>
              <a:ext uri="{FF2B5EF4-FFF2-40B4-BE49-F238E27FC236}">
                <a16:creationId xmlns:a16="http://schemas.microsoft.com/office/drawing/2014/main" id="{FDBD6817-45BA-E1D6-D737-415730B4A544}"/>
              </a:ext>
            </a:extLst>
          </p:cNvPr>
          <p:cNvSpPr/>
          <p:nvPr/>
        </p:nvSpPr>
        <p:spPr bwMode="auto">
          <a:xfrm>
            <a:off x="6958500" y="4219575"/>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9" name="Rectangle 8">
            <a:extLst>
              <a:ext uri="{FF2B5EF4-FFF2-40B4-BE49-F238E27FC236}">
                <a16:creationId xmlns:a16="http://schemas.microsoft.com/office/drawing/2014/main" id="{4B73B4F3-C1F3-08DD-952F-ECE67FAA8F10}"/>
              </a:ext>
            </a:extLst>
          </p:cNvPr>
          <p:cNvSpPr/>
          <p:nvPr/>
        </p:nvSpPr>
        <p:spPr bwMode="auto">
          <a:xfrm>
            <a:off x="8356460" y="4219575"/>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pic>
        <p:nvPicPr>
          <p:cNvPr id="11" name="Graphic 10" descr="Checkmark outline">
            <a:extLst>
              <a:ext uri="{FF2B5EF4-FFF2-40B4-BE49-F238E27FC236}">
                <a16:creationId xmlns:a16="http://schemas.microsoft.com/office/drawing/2014/main" id="{5F18392F-E7D5-9579-FF18-284A95E926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95015" y="4157100"/>
            <a:ext cx="216000" cy="216000"/>
          </a:xfrm>
          <a:prstGeom prst="rect">
            <a:avLst/>
          </a:prstGeom>
        </p:spPr>
      </p:pic>
      <p:pic>
        <p:nvPicPr>
          <p:cNvPr id="12" name="Graphic 11" descr="Checkmark outline">
            <a:extLst>
              <a:ext uri="{FF2B5EF4-FFF2-40B4-BE49-F238E27FC236}">
                <a16:creationId xmlns:a16="http://schemas.microsoft.com/office/drawing/2014/main" id="{6114B534-E426-D160-D877-E05CD2BACE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41625" y="4154025"/>
            <a:ext cx="216000" cy="216000"/>
          </a:xfrm>
          <a:prstGeom prst="rect">
            <a:avLst/>
          </a:prstGeom>
        </p:spPr>
      </p:pic>
    </p:spTree>
    <p:extLst>
      <p:ext uri="{BB962C8B-B14F-4D97-AF65-F5344CB8AC3E}">
        <p14:creationId xmlns:p14="http://schemas.microsoft.com/office/powerpoint/2010/main" val="27384022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0AF60-D895-3867-8EB0-1E84808C21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EB4F93-9E2A-1821-001A-963028166171}"/>
              </a:ext>
            </a:extLst>
          </p:cNvPr>
          <p:cNvSpPr>
            <a:spLocks noGrp="1"/>
          </p:cNvSpPr>
          <p:nvPr>
            <p:ph type="title"/>
          </p:nvPr>
        </p:nvSpPr>
        <p:spPr/>
        <p:txBody>
          <a:bodyPr/>
          <a:lstStyle/>
          <a:p>
            <a:r>
              <a:rPr lang="fr-FR" noProof="0">
                <a:latin typeface="+mn-lt"/>
              </a:rPr>
              <a:t>Projet 4. Harmoniser et partager les initiatives locales des différents centres de reconnaissance du handicap (2/3)</a:t>
            </a:r>
            <a:endParaRPr lang="fr-FR" noProof="0"/>
          </a:p>
        </p:txBody>
      </p:sp>
      <p:sp>
        <p:nvSpPr>
          <p:cNvPr id="6" name="Rectangle 5">
            <a:extLst>
              <a:ext uri="{FF2B5EF4-FFF2-40B4-BE49-F238E27FC236}">
                <a16:creationId xmlns:a16="http://schemas.microsoft.com/office/drawing/2014/main" id="{39CB5422-1435-C392-D8E8-3C1120C6B5B3}"/>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CAC70540-3CED-2D7F-583A-DF2B0AE17BB8}"/>
              </a:ext>
            </a:extLst>
          </p:cNvPr>
          <p:cNvGraphicFramePr>
            <a:graphicFrameLocks noGrp="1"/>
          </p:cNvGraphicFramePr>
          <p:nvPr/>
        </p:nvGraphicFramePr>
        <p:xfrm>
          <a:off x="484174" y="1592263"/>
          <a:ext cx="8964000" cy="329184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4. En pratique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252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noProof="0"/>
                        <a:t>Action 4.1 : Formaliser la veille des initiatives et bonnes pratiques existantes dans le contexte du NTU au sein de la DG HAN</a:t>
                      </a:r>
                      <a:br>
                        <a:rPr lang="fr-FR" sz="1200" noProof="0">
                          <a:solidFill>
                            <a:srgbClr val="FF0000"/>
                          </a:solidFill>
                          <a:highlight>
                            <a:srgbClr val="FFFF00"/>
                          </a:highlight>
                        </a:rPr>
                      </a:br>
                      <a:r>
                        <a:rPr lang="fr-FR" sz="1200" noProof="0"/>
                        <a:t>Cette action vise à créer une culture de partage et d’apprentissage autour des initiatives locales contre le NTU et à élargir les initiatives pertinentes conçues « </a:t>
                      </a:r>
                      <a:r>
                        <a:rPr lang="fr-FR" sz="1200" noProof="0" err="1"/>
                        <a:t>bottom</a:t>
                      </a:r>
                      <a:r>
                        <a:rPr lang="fr-FR" sz="1200" noProof="0"/>
                        <a:t>-up » à l’échelle locale par les centres régionaux. Il s’agit de formaliser et mettre en place un processus de veille des initiatives et bonnes pratiques existantes dans les différents centres régionaux et de permettre une évaluation de celles-ci pour éventuellement les étendre de manière plus large au sein de la DG HAN. En ligne avec le principe d’harmonisation promu par le projet Excel HAN, cette action prévoit la création d’un rôle dédié avec trois axes principaux :</a:t>
                      </a:r>
                      <a:endParaRPr lang="fr-FR" sz="1200" b="1" kern="1200" noProof="0">
                        <a:solidFill>
                          <a:schemeClr val="tx1"/>
                        </a:solidFill>
                        <a:latin typeface="+mn-lt"/>
                        <a:ea typeface="+mn-ea"/>
                        <a:cs typeface="+mn-cs"/>
                      </a:endParaRPr>
                    </a:p>
                    <a:p>
                      <a:pPr marL="447675"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sz="1200" b="0" i="1" kern="1200" noProof="0">
                          <a:solidFill>
                            <a:schemeClr val="tx1"/>
                          </a:solidFill>
                          <a:latin typeface="+mn-lt"/>
                          <a:ea typeface="+mn-ea"/>
                          <a:cs typeface="+mn-cs"/>
                        </a:rPr>
                        <a:t>Identification des initiatives pertinentes dans la lutte contre le NTU </a:t>
                      </a:r>
                      <a:r>
                        <a:rPr lang="fr-FR" sz="1200" b="0" kern="1200" noProof="0">
                          <a:solidFill>
                            <a:schemeClr val="tx1"/>
                          </a:solidFill>
                          <a:latin typeface="+mn-lt"/>
                          <a:ea typeface="+mn-ea"/>
                          <a:cs typeface="+mn-cs"/>
                        </a:rPr>
                        <a:t>: Le coordinateur NTU sera responsable d’identifier les initiatives développées dans les différents centres de la DG HAN et qui sont pertinentes dans la lutte contre le NTU. Ces informations seront centralisées sur le </a:t>
                      </a:r>
                      <a:r>
                        <a:rPr lang="fr-FR" sz="1200" b="0" kern="1200" noProof="0" err="1">
                          <a:solidFill>
                            <a:schemeClr val="tx1"/>
                          </a:solidFill>
                          <a:latin typeface="+mn-lt"/>
                          <a:ea typeface="+mn-ea"/>
                          <a:cs typeface="+mn-cs"/>
                        </a:rPr>
                        <a:t>Sharepoint</a:t>
                      </a:r>
                      <a:r>
                        <a:rPr lang="fr-FR" sz="1200" b="0" kern="1200" noProof="0">
                          <a:solidFill>
                            <a:schemeClr val="tx1"/>
                          </a:solidFill>
                          <a:latin typeface="+mn-lt"/>
                          <a:ea typeface="+mn-ea"/>
                          <a:cs typeface="+mn-cs"/>
                        </a:rPr>
                        <a:t>, dans une section dédiée au NTU, et seront accessibles à certains profils spécifiques. </a:t>
                      </a:r>
                    </a:p>
                    <a:p>
                      <a:pPr marL="447675"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sz="1200" b="0" i="1" kern="1200" noProof="0">
                          <a:solidFill>
                            <a:schemeClr val="tx1"/>
                          </a:solidFill>
                          <a:latin typeface="+mn-lt"/>
                          <a:ea typeface="+mn-ea"/>
                          <a:cs typeface="+mn-cs"/>
                        </a:rPr>
                        <a:t>Évaluation qualitative et communication des initiatives à fort potentiel </a:t>
                      </a:r>
                      <a:r>
                        <a:rPr lang="fr-FR" sz="1200" b="0" kern="1200" noProof="0">
                          <a:solidFill>
                            <a:schemeClr val="tx1"/>
                          </a:solidFill>
                          <a:latin typeface="+mn-lt"/>
                          <a:ea typeface="+mn-ea"/>
                          <a:cs typeface="+mn-cs"/>
                        </a:rPr>
                        <a:t>: Ces initiatives seront systématiquement discutées lors des moments de contact déjà en place, tels que les concertations entre assistants sociaux et les forums citoyens. Le coordinateur analysera les initiatives locales pour identifier celles qui présentent un fort potentiel ou une nécessité d’être élargies à d’autres provinces. Cette évaluation qualitative sera accompagnée d’une communication claire, mettant en avant les résultats obtenus, leur pertinence, et les raisons motivant leur généralisation.</a:t>
                      </a:r>
                    </a:p>
                    <a:p>
                      <a:pPr marL="447675"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sz="1200" b="0" i="1" kern="1200" noProof="0">
                          <a:solidFill>
                            <a:schemeClr val="tx1"/>
                          </a:solidFill>
                          <a:latin typeface="+mn-lt"/>
                          <a:ea typeface="+mn-ea"/>
                          <a:cs typeface="+mn-cs"/>
                        </a:rPr>
                        <a:t>Harmonisation des initiatives à tous les centres de la DG HAN</a:t>
                      </a:r>
                      <a:r>
                        <a:rPr lang="fr-FR" sz="1200" b="1" kern="1200" noProof="0">
                          <a:solidFill>
                            <a:schemeClr val="tx1"/>
                          </a:solidFill>
                          <a:latin typeface="+mn-lt"/>
                          <a:ea typeface="+mn-ea"/>
                          <a:cs typeface="+mn-cs"/>
                        </a:rPr>
                        <a:t> </a:t>
                      </a:r>
                      <a:r>
                        <a:rPr lang="fr-FR" sz="1200" b="0" kern="1200" noProof="0">
                          <a:solidFill>
                            <a:schemeClr val="tx1"/>
                          </a:solidFill>
                          <a:latin typeface="+mn-lt"/>
                          <a:ea typeface="+mn-ea"/>
                          <a:cs typeface="+mn-cs"/>
                        </a:rPr>
                        <a:t>: Une fois évaluée et jugée pertinente pour déploiement, un plan d’opérationnalisation sera développé pour les initiatives afin de les harmoniser au niveau de l’entièreté des centres de la DG HAN.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bl>
          </a:graphicData>
        </a:graphic>
      </p:graphicFrame>
      <p:sp>
        <p:nvSpPr>
          <p:cNvPr id="4" name="Star: 5 Points 3">
            <a:extLst>
              <a:ext uri="{FF2B5EF4-FFF2-40B4-BE49-F238E27FC236}">
                <a16:creationId xmlns:a16="http://schemas.microsoft.com/office/drawing/2014/main" id="{38907F31-1978-AB6D-B4D8-06F3674FA14E}"/>
              </a:ext>
            </a:extLst>
          </p:cNvPr>
          <p:cNvSpPr/>
          <p:nvPr/>
        </p:nvSpPr>
        <p:spPr bwMode="auto">
          <a:xfrm>
            <a:off x="144758" y="188562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dirty="0" err="1">
              <a:latin typeface="Calibri Light" panose="020F0302020204030204" pitchFamily="34" charset="0"/>
            </a:endParaRPr>
          </a:p>
        </p:txBody>
      </p:sp>
    </p:spTree>
    <p:extLst>
      <p:ext uri="{BB962C8B-B14F-4D97-AF65-F5344CB8AC3E}">
        <p14:creationId xmlns:p14="http://schemas.microsoft.com/office/powerpoint/2010/main" val="19642661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71692-5279-95F6-062A-4BB5419AD3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5F8D57-2A17-72B3-DE60-31E10B398830}"/>
              </a:ext>
            </a:extLst>
          </p:cNvPr>
          <p:cNvSpPr>
            <a:spLocks noGrp="1"/>
          </p:cNvSpPr>
          <p:nvPr>
            <p:ph type="title"/>
          </p:nvPr>
        </p:nvSpPr>
        <p:spPr/>
        <p:txBody>
          <a:bodyPr/>
          <a:lstStyle/>
          <a:p>
            <a:r>
              <a:rPr lang="fr-FR" noProof="0">
                <a:latin typeface="+mn-lt"/>
              </a:rPr>
              <a:t>Projet 4. Harmoniser et partager les initiatives locales des différents centres de reconnaissance du handicap (3/3)</a:t>
            </a:r>
            <a:endParaRPr lang="fr-FR" noProof="0"/>
          </a:p>
        </p:txBody>
      </p:sp>
      <p:sp>
        <p:nvSpPr>
          <p:cNvPr id="6" name="Rectangle 5">
            <a:extLst>
              <a:ext uri="{FF2B5EF4-FFF2-40B4-BE49-F238E27FC236}">
                <a16:creationId xmlns:a16="http://schemas.microsoft.com/office/drawing/2014/main" id="{6A05862B-143E-3E94-DAF5-524C9CFB4295}"/>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C4C1F8D8-F91A-18AA-25A8-1A9AB6BB7389}"/>
              </a:ext>
            </a:extLst>
          </p:cNvPr>
          <p:cNvGraphicFramePr>
            <a:graphicFrameLocks noGrp="1"/>
          </p:cNvGraphicFramePr>
          <p:nvPr/>
        </p:nvGraphicFramePr>
        <p:xfrm>
          <a:off x="484174" y="1592263"/>
          <a:ext cx="8964000" cy="182880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4. Indicateurs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8F"/>
                    </a:solidFill>
                  </a:tcPr>
                </a:tc>
                <a:extLst>
                  <a:ext uri="{0D108BD9-81ED-4DB2-BD59-A6C34878D82A}">
                    <a16:rowId xmlns:a16="http://schemas.microsoft.com/office/drawing/2014/main" val="994712996"/>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noProof="0"/>
                        <a:t>Action 4.1 : Formaliser la veille des initiatives et bonnes pratiques existantes dans le contexte du NTU au sein de la DG HAN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d’initiatives locales recensées, documentées et intégrées sur la plateforme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d’utilisateurs actifs sur la plateforme de partage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contributions et mises à jour des initiatives partagées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d’initiatives ayant fait l’objet d’une évaluation d’impact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d’initiatives sélectionnées pour être adaptées et répliquées dans d’autres centres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Taux de mise en œuvre des initiatives dans les centres concernés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collaborations inter-centres initiées grâce à la plateforme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034969668"/>
                  </a:ext>
                </a:extLst>
              </a:tr>
            </a:tbl>
          </a:graphicData>
        </a:graphic>
      </p:graphicFrame>
    </p:spTree>
    <p:extLst>
      <p:ext uri="{BB962C8B-B14F-4D97-AF65-F5344CB8AC3E}">
        <p14:creationId xmlns:p14="http://schemas.microsoft.com/office/powerpoint/2010/main" val="8074382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A9EB-F95B-CF47-CDBD-25B90DC5543D}"/>
            </a:ext>
          </a:extLst>
        </p:cNvPr>
        <p:cNvGrpSpPr/>
        <p:nvPr/>
      </p:nvGrpSpPr>
      <p:grpSpPr>
        <a:xfrm>
          <a:off x="0" y="0"/>
          <a:ext cx="0" cy="0"/>
          <a:chOff x="0" y="0"/>
          <a:chExt cx="0" cy="0"/>
        </a:xfrm>
      </p:grpSpPr>
      <p:sp>
        <p:nvSpPr>
          <p:cNvPr id="22" name="Espace réservé du texte 21">
            <a:extLst>
              <a:ext uri="{FF2B5EF4-FFF2-40B4-BE49-F238E27FC236}">
                <a16:creationId xmlns:a16="http://schemas.microsoft.com/office/drawing/2014/main" id="{C46736AF-E2E2-95D0-76E5-78C61812A594}"/>
              </a:ext>
            </a:extLst>
          </p:cNvPr>
          <p:cNvSpPr>
            <a:spLocks noGrp="1"/>
          </p:cNvSpPr>
          <p:nvPr>
            <p:ph type="body" sz="half" idx="10"/>
          </p:nvPr>
        </p:nvSpPr>
        <p:spPr>
          <a:xfrm>
            <a:off x="5165577" y="1592263"/>
            <a:ext cx="4287985" cy="3760004"/>
          </a:xfrm>
        </p:spPr>
        <p:txBody>
          <a:bodyPr/>
          <a:lstStyle/>
          <a:p>
            <a:pPr marL="0" indent="0" algn="l" defTabSz="914400" rtl="0" eaLnBrk="1" fontAlgn="b" latinLnBrk="0" hangingPunct="1">
              <a:lnSpc>
                <a:spcPct val="100000"/>
              </a:lnSpc>
              <a:spcAft>
                <a:spcPts val="800"/>
              </a:spcAft>
              <a:buNone/>
            </a:pPr>
            <a:r>
              <a:rPr lang="fr-FR" sz="1600" b="1" kern="1200" noProof="0">
                <a:solidFill>
                  <a:schemeClr val="tx1"/>
                </a:solidFill>
                <a:effectLst/>
                <a:latin typeface="+mn-lt"/>
                <a:ea typeface="+mn-ea"/>
                <a:cs typeface="+mn-cs"/>
              </a:rPr>
              <a:t>Quoi ?</a:t>
            </a:r>
          </a:p>
          <a:p>
            <a:pPr marL="0" indent="0" algn="l" defTabSz="914400" rtl="0" eaLnBrk="1" fontAlgn="b" latinLnBrk="0" hangingPunct="1">
              <a:lnSpc>
                <a:spcPct val="100000"/>
              </a:lnSpc>
              <a:spcBef>
                <a:spcPts val="200"/>
              </a:spcBef>
              <a:spcAft>
                <a:spcPts val="800"/>
              </a:spcAft>
              <a:buNone/>
            </a:pPr>
            <a:r>
              <a:rPr lang="fr-FR" noProof="0">
                <a:latin typeface="+mn-lt"/>
              </a:rPr>
              <a:t>Cet axe doit permettre à la DG HAN de  renforcer la proximité, le soutien personnalisé et l'accès numérique simplifié des ayants droit en développant des initiatives inclusives et proactives innovantes en collaboration avec les partenaires.</a:t>
            </a:r>
          </a:p>
          <a:p>
            <a:pPr marL="0" indent="0" algn="l" defTabSz="914400" rtl="0" eaLnBrk="1" fontAlgn="b" latinLnBrk="0" hangingPunct="1">
              <a:lnSpc>
                <a:spcPct val="100000"/>
              </a:lnSpc>
              <a:spcBef>
                <a:spcPts val="200"/>
              </a:spcBef>
              <a:spcAft>
                <a:spcPts val="800"/>
              </a:spcAft>
              <a:buNone/>
            </a:pPr>
            <a:endParaRPr lang="fr-FR" sz="100" kern="1200" noProof="0">
              <a:solidFill>
                <a:schemeClr val="tx1"/>
              </a:solidFill>
              <a:effectLst/>
              <a:latin typeface="+mn-lt"/>
              <a:ea typeface="+mn-ea"/>
              <a:cs typeface="+mn-cs"/>
            </a:endParaRPr>
          </a:p>
          <a:p>
            <a:pPr marL="0" indent="0" algn="l" defTabSz="914400" rtl="0" eaLnBrk="1" fontAlgn="b" latinLnBrk="0" hangingPunct="1">
              <a:lnSpc>
                <a:spcPct val="100000"/>
              </a:lnSpc>
              <a:spcBef>
                <a:spcPts val="200"/>
              </a:spcBef>
              <a:spcAft>
                <a:spcPts val="800"/>
              </a:spcAft>
              <a:buNone/>
            </a:pPr>
            <a:r>
              <a:rPr lang="fr-FR" b="1" noProof="0">
                <a:latin typeface="+mn-lt"/>
              </a:rPr>
              <a:t>Comment ?</a:t>
            </a:r>
          </a:p>
          <a:p>
            <a:pPr marL="0" indent="0" algn="l" defTabSz="914400" rtl="0" eaLnBrk="1" fontAlgn="b" latinLnBrk="0" hangingPunct="1">
              <a:lnSpc>
                <a:spcPct val="100000"/>
              </a:lnSpc>
              <a:spcAft>
                <a:spcPts val="800"/>
              </a:spcAft>
              <a:buNone/>
            </a:pPr>
            <a:r>
              <a:rPr lang="fr-FR" noProof="0">
                <a:latin typeface="+mn-lt"/>
              </a:rPr>
              <a:t>Projet 5. Développer davantage les méthodes d’accompagnement et de soutien personnalisés et ciblés des ayants droit</a:t>
            </a:r>
          </a:p>
          <a:p>
            <a:pPr marL="0" indent="0" algn="l" defTabSz="914400" rtl="0" eaLnBrk="1" fontAlgn="b" latinLnBrk="0" hangingPunct="1">
              <a:lnSpc>
                <a:spcPct val="100000"/>
              </a:lnSpc>
              <a:spcAft>
                <a:spcPts val="800"/>
              </a:spcAft>
              <a:buNone/>
            </a:pPr>
            <a:r>
              <a:rPr lang="fr-FR" noProof="0">
                <a:latin typeface="+mn-lt"/>
              </a:rPr>
              <a:t>Projet 6. Développer des solutions alternatives pour limiter l’impact de la fracture numérique</a:t>
            </a:r>
          </a:p>
        </p:txBody>
      </p:sp>
      <p:sp>
        <p:nvSpPr>
          <p:cNvPr id="9" name="Demi-cadre 8">
            <a:extLst>
              <a:ext uri="{FF2B5EF4-FFF2-40B4-BE49-F238E27FC236}">
                <a16:creationId xmlns:a16="http://schemas.microsoft.com/office/drawing/2014/main" id="{1718E344-AF1C-1339-C7F3-3B5A51808367}"/>
              </a:ext>
            </a:extLst>
          </p:cNvPr>
          <p:cNvSpPr/>
          <p:nvPr/>
        </p:nvSpPr>
        <p:spPr bwMode="auto">
          <a:xfrm>
            <a:off x="512749" y="2193752"/>
            <a:ext cx="779156" cy="689253"/>
          </a:xfrm>
          <a:prstGeom prst="halfFrame">
            <a:avLst>
              <a:gd name="adj1" fmla="val 13043"/>
              <a:gd name="adj2" fmla="val 14492"/>
            </a:avLst>
          </a:prstGeom>
          <a:solidFill>
            <a:srgbClr val="BDAB7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10" name="Demi-cadre 9">
            <a:extLst>
              <a:ext uri="{FF2B5EF4-FFF2-40B4-BE49-F238E27FC236}">
                <a16:creationId xmlns:a16="http://schemas.microsoft.com/office/drawing/2014/main" id="{E1431FBB-AE6B-6FAF-EF4E-17EB798C922A}"/>
              </a:ext>
            </a:extLst>
          </p:cNvPr>
          <p:cNvSpPr/>
          <p:nvPr/>
        </p:nvSpPr>
        <p:spPr bwMode="auto">
          <a:xfrm rot="10800000">
            <a:off x="3645526" y="4067272"/>
            <a:ext cx="779156" cy="689253"/>
          </a:xfrm>
          <a:prstGeom prst="halfFrame">
            <a:avLst>
              <a:gd name="adj1" fmla="val 13043"/>
              <a:gd name="adj2" fmla="val 14492"/>
            </a:avLst>
          </a:prstGeom>
          <a:solidFill>
            <a:srgbClr val="BDAB7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18" name="Rectangle 17">
            <a:extLst>
              <a:ext uri="{FF2B5EF4-FFF2-40B4-BE49-F238E27FC236}">
                <a16:creationId xmlns:a16="http://schemas.microsoft.com/office/drawing/2014/main" id="{35EEE9EB-F8E6-18BE-9F34-F9D871A25C20}"/>
              </a:ext>
            </a:extLst>
          </p:cNvPr>
          <p:cNvSpPr/>
          <p:nvPr/>
        </p:nvSpPr>
        <p:spPr bwMode="auto">
          <a:xfrm>
            <a:off x="810048" y="2538379"/>
            <a:ext cx="3317335" cy="1956732"/>
          </a:xfrm>
          <a:prstGeom prst="rect">
            <a:avLst/>
          </a:prstGeom>
          <a:solidFill>
            <a:srgbClr val="EBE6D9"/>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fr-FR" sz="2400" b="0" noProof="0">
                <a:latin typeface="Calibri Light" panose="020F0302020204030204" pitchFamily="34" charset="0"/>
              </a:rPr>
              <a:t>IV. Favoriser des approches inclusives </a:t>
            </a:r>
            <a:br>
              <a:rPr lang="fr-FR" sz="2400" b="0" noProof="0">
                <a:latin typeface="Calibri Light" panose="020F0302020204030204" pitchFamily="34" charset="0"/>
              </a:rPr>
            </a:br>
            <a:r>
              <a:rPr lang="fr-FR" sz="2400" b="0" noProof="0">
                <a:latin typeface="Calibri Light" panose="020F0302020204030204" pitchFamily="34" charset="0"/>
              </a:rPr>
              <a:t>et proactives</a:t>
            </a:r>
          </a:p>
        </p:txBody>
      </p:sp>
      <p:sp>
        <p:nvSpPr>
          <p:cNvPr id="19" name="Rectangle 18">
            <a:extLst>
              <a:ext uri="{FF2B5EF4-FFF2-40B4-BE49-F238E27FC236}">
                <a16:creationId xmlns:a16="http://schemas.microsoft.com/office/drawing/2014/main" id="{619AFEC0-1E90-2AF1-C681-AF7FA8BE7F9D}"/>
              </a:ext>
            </a:extLst>
          </p:cNvPr>
          <p:cNvSpPr/>
          <p:nvPr/>
        </p:nvSpPr>
        <p:spPr bwMode="auto">
          <a:xfrm>
            <a:off x="4938680" y="1510018"/>
            <a:ext cx="45719" cy="4540203"/>
          </a:xfrm>
          <a:prstGeom prst="rect">
            <a:avLst/>
          </a:prstGeom>
          <a:solidFill>
            <a:srgbClr val="756A65"/>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2" name="Rectangle 4">
            <a:extLst>
              <a:ext uri="{FF2B5EF4-FFF2-40B4-BE49-F238E27FC236}">
                <a16:creationId xmlns:a16="http://schemas.microsoft.com/office/drawing/2014/main" id="{CB938DD1-223B-8B58-A929-72AA37BC52F3}"/>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spTree>
    <p:extLst>
      <p:ext uri="{BB962C8B-B14F-4D97-AF65-F5344CB8AC3E}">
        <p14:creationId xmlns:p14="http://schemas.microsoft.com/office/powerpoint/2010/main" val="22162590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8EE4A-424E-77D3-0220-7AD6AE0A77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F71390-8128-C9A5-6EE0-6D95455E559E}"/>
              </a:ext>
            </a:extLst>
          </p:cNvPr>
          <p:cNvSpPr>
            <a:spLocks noGrp="1"/>
          </p:cNvSpPr>
          <p:nvPr>
            <p:ph type="title"/>
          </p:nvPr>
        </p:nvSpPr>
        <p:spPr/>
        <p:txBody>
          <a:bodyPr/>
          <a:lstStyle/>
          <a:p>
            <a:r>
              <a:rPr lang="fr-FR" noProof="0"/>
              <a:t>Projet 5. Développer davantage les méthodes d’accompagnement et de soutien personnalisés et ciblés des ayants droit (1/4)</a:t>
            </a:r>
          </a:p>
        </p:txBody>
      </p:sp>
      <p:sp>
        <p:nvSpPr>
          <p:cNvPr id="6" name="Rectangle 5">
            <a:extLst>
              <a:ext uri="{FF2B5EF4-FFF2-40B4-BE49-F238E27FC236}">
                <a16:creationId xmlns:a16="http://schemas.microsoft.com/office/drawing/2014/main" id="{378942AB-627E-0E0F-8E48-6241FADEA23F}"/>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33E7B223-D686-7F3C-3006-6580DD5D5731}"/>
              </a:ext>
            </a:extLst>
          </p:cNvPr>
          <p:cNvGraphicFramePr>
            <a:graphicFrameLocks noGrp="1"/>
          </p:cNvGraphicFramePr>
          <p:nvPr/>
        </p:nvGraphicFramePr>
        <p:xfrm>
          <a:off x="484174" y="1592263"/>
          <a:ext cx="8993202" cy="4871720"/>
        </p:xfrm>
        <a:graphic>
          <a:graphicData uri="http://schemas.openxmlformats.org/drawingml/2006/table">
            <a:tbl>
              <a:tblPr firstRow="1" bandRow="1">
                <a:tableStyleId>{5940675A-B579-460E-94D1-54222C63F5DA}</a:tableStyleId>
              </a:tblPr>
              <a:tblGrid>
                <a:gridCol w="8993202">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5. Développer davantage les méthodes d’accompagnement et de soutien personnalisés et ciblés des ayants droit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994712996"/>
                  </a:ext>
                </a:extLst>
              </a:tr>
              <a:tr h="180000">
                <a:tc>
                  <a:txBody>
                    <a:bodyPr/>
                    <a:lstStyle/>
                    <a:p>
                      <a:r>
                        <a:rPr lang="fr-FR" sz="1200" b="1" noProof="0"/>
                        <a:t>Niveau</a:t>
                      </a:r>
                      <a:r>
                        <a:rPr lang="fr-FR" sz="1200" noProof="0"/>
                        <a:t> : Utilisation par les ayants droit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95333701"/>
                  </a:ext>
                </a:extLst>
              </a:tr>
              <a:tr h="180000">
                <a:tc>
                  <a:txBody>
                    <a:bodyPr/>
                    <a:lstStyle/>
                    <a:p>
                      <a:r>
                        <a:rPr lang="fr-FR" sz="1200" b="1" noProof="0"/>
                        <a:t>Constat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a:t>Lors de l’enquête réalisée auprès des ayants droit, plus de 11% des répondants ont indiqué manquer de soutien institutionnel ou de la part de leur entourage. L'absence d'accompagnement institutionnel ou social rend les démarches particulièrement complexes pour les usagers. Auprès des partenaires, il est constaté qu’u</a:t>
                      </a:r>
                      <a:r>
                        <a:rPr lang="fr-FR" sz="1200" b="0" noProof="0">
                          <a:latin typeface="Calibri Light" panose="020F0302020204030204" pitchFamily="34" charset="0"/>
                        </a:rPr>
                        <a:t>ne fois pris en charge, les ayants droit ne bénéficient souvent pas d’un suivi personnalisé pour leurs démarches. Cependant, o</a:t>
                      </a:r>
                      <a:r>
                        <a:rPr lang="fr-FR" sz="1200" noProof="0"/>
                        <a:t>ffrir cet accompagnement, personnalisé et humain, permet justement d’éviter que les usagers se sentent abandonnés dans leurs démarches. Ce manque de soutien est dû, entre autres, au manque de personnel et leur surcharge de travail, ce qui empêche d’accorder suffisamment de temps aux ayants droit.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r h="288902">
                <a:tc>
                  <a:txBody>
                    <a:bodyPr/>
                    <a:lstStyle/>
                    <a:p>
                      <a:r>
                        <a:rPr lang="fr-FR" sz="1200" b="1" noProof="0"/>
                        <a:t>Description :</a:t>
                      </a:r>
                    </a:p>
                    <a:p>
                      <a:r>
                        <a:rPr lang="fr-FR" sz="1200" noProof="0"/>
                        <a:t>Afin de répondre à cette situation, mettre en place des nouvelles méthodes (innovantes) d’accompagnement et de soutien, permet de repenser l’accompagnement des ayants droit, de créer plus de temps pour les travailleurs et donc favorise un suivi renforcé, personnalisé et ciblé des ayants droit. Ces méthodes visent à identifier les besoins spécifiques des publics éloignés des droits sociaux et à prioriser les interventions nécessaires. Ce projet vise également à améliorer la qualité, l’efficience et la cohérence de l'accompagnement tout en renforçant la proximité et en instaurant un suivi individualisé.</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154437072"/>
                  </a:ext>
                </a:extLst>
              </a:tr>
              <a:tr h="180000">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fr-FR" sz="1200" b="1" kern="1200" noProof="0">
                          <a:solidFill>
                            <a:schemeClr val="tx1"/>
                          </a:solidFill>
                          <a:latin typeface="+mn-lt"/>
                          <a:ea typeface="+mn-ea"/>
                          <a:cs typeface="+mn-cs"/>
                        </a:rPr>
                        <a:t>Impact attendu sur le NTU :                                                                                                                </a:t>
                      </a:r>
                      <a:r>
                        <a:rPr lang="fr-FR" sz="1200" noProof="0"/>
                        <a:t>NTU primaire            NTU secondaire            NTU tertiaire </a:t>
                      </a:r>
                      <a:endParaRPr lang="fr-FR" sz="1200" b="0" kern="1200" noProof="0">
                        <a:solidFill>
                          <a:schemeClr val="tx1"/>
                        </a:solidFill>
                        <a:latin typeface="+mn-lt"/>
                        <a:ea typeface="+mn-ea"/>
                        <a:cs typeface="+mn-cs"/>
                      </a:endParaRPr>
                    </a:p>
                    <a:p>
                      <a:r>
                        <a:rPr lang="fr-FR" sz="1200" b="0" kern="1200" noProof="0">
                          <a:solidFill>
                            <a:schemeClr val="tx1"/>
                          </a:solidFill>
                          <a:latin typeface="+mn-lt"/>
                          <a:ea typeface="+mn-ea"/>
                          <a:cs typeface="+mn-cs"/>
                        </a:rPr>
                        <a:t>Ce projet vise à réduire le NTU primaire et secondaire en améliorant la prise en charge et le suivi des bénéficiaires. Le projet permet de lever les freins qui les empêchent d’accéder à leurs droits ou qui les conduisent à abandonner leurs démarches. En combinant ces différentes initiatives, on répond à des besoins spécifiques des publics les plus vulnérables. L’impact attendu est :</a:t>
                      </a:r>
                    </a:p>
                    <a:p>
                      <a:pPr marL="171450" indent="-171450">
                        <a:buFont typeface="Arial" panose="020B0604020202020204" pitchFamily="34" charset="0"/>
                        <a:buChar char="•"/>
                      </a:pPr>
                      <a:r>
                        <a:rPr lang="fr-FR" sz="1200" b="0" kern="1200" noProof="0">
                          <a:solidFill>
                            <a:schemeClr val="tx1"/>
                          </a:solidFill>
                          <a:latin typeface="+mn-lt"/>
                          <a:ea typeface="+mn-ea"/>
                          <a:cs typeface="+mn-cs"/>
                        </a:rPr>
                        <a:t>Améliorer l’accès aux droits en offrant une approche centrée sur leurs besoins spécifiques avec une meilleure couverture des publics les plus vulnérables.</a:t>
                      </a:r>
                    </a:p>
                    <a:p>
                      <a:pPr marL="171450" indent="-171450">
                        <a:buFont typeface="Arial" panose="020B0604020202020204" pitchFamily="34" charset="0"/>
                        <a:buChar char="•"/>
                      </a:pPr>
                      <a:r>
                        <a:rPr lang="fr-FR" sz="1200" b="0" kern="1200" noProof="0">
                          <a:solidFill>
                            <a:schemeClr val="tx1"/>
                          </a:solidFill>
                          <a:latin typeface="+mn-lt"/>
                          <a:ea typeface="+mn-ea"/>
                          <a:cs typeface="+mn-cs"/>
                        </a:rPr>
                        <a:t>Assurer une continuité dans l’accompagnement, limitant ainsi les abandons en cours de parcours et assurer l’augmentation du taux de finalisation des demandes.</a:t>
                      </a:r>
                    </a:p>
                    <a:p>
                      <a:pPr marL="171450" indent="-171450">
                        <a:buFont typeface="Arial" panose="020B0604020202020204" pitchFamily="34" charset="0"/>
                        <a:buChar char="•"/>
                      </a:pPr>
                      <a:r>
                        <a:rPr lang="fr-FR" sz="1200" b="0" kern="1200" noProof="0">
                          <a:solidFill>
                            <a:schemeClr val="tx1"/>
                          </a:solidFill>
                          <a:latin typeface="+mn-lt"/>
                          <a:ea typeface="+mn-ea"/>
                          <a:cs typeface="+mn-cs"/>
                        </a:rPr>
                        <a:t>Renforcer la confiance des ayants droit envers les institutions, avec un engagement actif, personnalisé et bienveillant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72189809"/>
                  </a:ext>
                </a:extLst>
              </a:tr>
            </a:tbl>
          </a:graphicData>
        </a:graphic>
      </p:graphicFrame>
      <p:sp>
        <p:nvSpPr>
          <p:cNvPr id="7" name="Rectangle 6">
            <a:extLst>
              <a:ext uri="{FF2B5EF4-FFF2-40B4-BE49-F238E27FC236}">
                <a16:creationId xmlns:a16="http://schemas.microsoft.com/office/drawing/2014/main" id="{DC398B73-A6CC-812F-004C-D9F49CD9F169}"/>
              </a:ext>
            </a:extLst>
          </p:cNvPr>
          <p:cNvSpPr/>
          <p:nvPr/>
        </p:nvSpPr>
        <p:spPr bwMode="auto">
          <a:xfrm>
            <a:off x="5710725" y="4752975"/>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8" name="Rectangle 7">
            <a:extLst>
              <a:ext uri="{FF2B5EF4-FFF2-40B4-BE49-F238E27FC236}">
                <a16:creationId xmlns:a16="http://schemas.microsoft.com/office/drawing/2014/main" id="{B7CD14FA-DC2C-7D2F-B78C-0058DE0AE642}"/>
              </a:ext>
            </a:extLst>
          </p:cNvPr>
          <p:cNvSpPr/>
          <p:nvPr/>
        </p:nvSpPr>
        <p:spPr bwMode="auto">
          <a:xfrm>
            <a:off x="6958500" y="4752975"/>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9" name="Rectangle 8">
            <a:extLst>
              <a:ext uri="{FF2B5EF4-FFF2-40B4-BE49-F238E27FC236}">
                <a16:creationId xmlns:a16="http://schemas.microsoft.com/office/drawing/2014/main" id="{4C391042-6A76-7FE1-8CE4-DDF84FFA9BDB}"/>
              </a:ext>
            </a:extLst>
          </p:cNvPr>
          <p:cNvSpPr/>
          <p:nvPr/>
        </p:nvSpPr>
        <p:spPr bwMode="auto">
          <a:xfrm>
            <a:off x="8356460" y="4752975"/>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pic>
        <p:nvPicPr>
          <p:cNvPr id="11" name="Graphic 10" descr="Checkmark outline">
            <a:extLst>
              <a:ext uri="{FF2B5EF4-FFF2-40B4-BE49-F238E27FC236}">
                <a16:creationId xmlns:a16="http://schemas.microsoft.com/office/drawing/2014/main" id="{86DF398A-BEE0-88DB-FCBB-DCB091ED21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5015" y="4690500"/>
            <a:ext cx="216000" cy="216000"/>
          </a:xfrm>
          <a:prstGeom prst="rect">
            <a:avLst/>
          </a:prstGeom>
        </p:spPr>
      </p:pic>
      <p:pic>
        <p:nvPicPr>
          <p:cNvPr id="12" name="Graphic 11" descr="Checkmark outline">
            <a:extLst>
              <a:ext uri="{FF2B5EF4-FFF2-40B4-BE49-F238E27FC236}">
                <a16:creationId xmlns:a16="http://schemas.microsoft.com/office/drawing/2014/main" id="{65ED1407-36E6-3A1F-FF7B-3902FEA282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41625" y="4687425"/>
            <a:ext cx="216000" cy="216000"/>
          </a:xfrm>
          <a:prstGeom prst="rect">
            <a:avLst/>
          </a:prstGeom>
        </p:spPr>
      </p:pic>
    </p:spTree>
    <p:extLst>
      <p:ext uri="{BB962C8B-B14F-4D97-AF65-F5344CB8AC3E}">
        <p14:creationId xmlns:p14="http://schemas.microsoft.com/office/powerpoint/2010/main" val="2261065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20993-E769-314D-9CD7-706DE41334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D5E381-61AF-A2B6-AC86-380FC1C77CC6}"/>
              </a:ext>
            </a:extLst>
          </p:cNvPr>
          <p:cNvSpPr>
            <a:spLocks noGrp="1"/>
          </p:cNvSpPr>
          <p:nvPr>
            <p:ph type="title"/>
          </p:nvPr>
        </p:nvSpPr>
        <p:spPr/>
        <p:txBody>
          <a:bodyPr/>
          <a:lstStyle/>
          <a:p>
            <a:r>
              <a:rPr lang="fr-FR" noProof="0"/>
              <a:t>Projet 5. Développer davantage les méthodes d’accompagnement et de soutien personnalisés et ciblés des ayants droit (2/4)</a:t>
            </a:r>
          </a:p>
        </p:txBody>
      </p:sp>
      <p:sp>
        <p:nvSpPr>
          <p:cNvPr id="6" name="Rectangle 5">
            <a:extLst>
              <a:ext uri="{FF2B5EF4-FFF2-40B4-BE49-F238E27FC236}">
                <a16:creationId xmlns:a16="http://schemas.microsoft.com/office/drawing/2014/main" id="{C5CF7374-F431-EEAF-A8C3-A524CD8C7D68}"/>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5C0C766E-FF31-CD85-B980-57D5EE257EAB}"/>
              </a:ext>
            </a:extLst>
          </p:cNvPr>
          <p:cNvGraphicFramePr>
            <a:graphicFrameLocks noGrp="1"/>
          </p:cNvGraphicFramePr>
          <p:nvPr/>
        </p:nvGraphicFramePr>
        <p:xfrm>
          <a:off x="484174" y="1592263"/>
          <a:ext cx="8964000" cy="438912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5. En pratique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252000">
                <a:tc>
                  <a:txBody>
                    <a:bodyPr/>
                    <a:lstStyle/>
                    <a:p>
                      <a:pPr marL="171450" indent="-171450">
                        <a:buFont typeface="Arial" panose="020B0604020202020204" pitchFamily="34" charset="0"/>
                        <a:buChar char="•"/>
                      </a:pPr>
                      <a:r>
                        <a:rPr lang="fr-FR" sz="1200" b="1" noProof="0"/>
                        <a:t>Action 5.1 : Cartographie des publics cibles d’ayants droit à former </a:t>
                      </a:r>
                      <a:br>
                        <a:rPr lang="fr-FR" sz="1200" b="1" noProof="0"/>
                      </a:br>
                      <a:r>
                        <a:rPr lang="fr-FR" sz="1200" b="0" noProof="0"/>
                        <a:t>L'objectif de cette action est de réaliser une cartographie des publics cibles spécifiques pour lesquels des formations spécifiques pourraient être développées pour mieux les informer sur les services offerts par la DG HAN et les démarches administratives nécessaires.  Il s’agit par exemple des publics de types suivant : les jeunes en transition vers l'âge adulte, ainsi que leurs familles, les patients touchés par des maladies graves (cancer, etc.) ou par des situations entraînant un handicap, qui sont souvent encore en situation aigue.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248580262"/>
                  </a:ext>
                </a:extLst>
              </a:tr>
              <a:tr h="252000">
                <a:tc>
                  <a:txBody>
                    <a:bodyPr/>
                    <a:lstStyle/>
                    <a:p>
                      <a:pPr marL="171450" indent="-171450">
                        <a:buFont typeface="Arial" panose="020B0604020202020204" pitchFamily="34" charset="0"/>
                        <a:buChar char="•"/>
                      </a:pPr>
                      <a:r>
                        <a:rPr lang="fr-FR" sz="1200" b="1" noProof="0"/>
                        <a:t>Action 5.2 : Entamer la réflexion sur un programme d’« Alliés administratifs »</a:t>
                      </a:r>
                      <a:br>
                        <a:rPr lang="fr-FR" sz="1200" noProof="0"/>
                      </a:br>
                      <a:r>
                        <a:rPr lang="fr-FR" sz="1200" noProof="0"/>
                        <a:t>Ce programme, inspiré des « </a:t>
                      </a:r>
                      <a:r>
                        <a:rPr lang="fr-FR" sz="1200" i="1" noProof="0" err="1"/>
                        <a:t>formulierenbrigades</a:t>
                      </a:r>
                      <a:r>
                        <a:rPr lang="fr-FR" sz="1200" i="1" noProof="0"/>
                        <a:t> » </a:t>
                      </a:r>
                      <a:r>
                        <a:rPr lang="fr-FR" sz="1200" noProof="0"/>
                        <a:t>aux Pays-Bas, permettrait de mettre en place des équipes locales de bénévoles de tous les horizons qui seraient formés sur certains sujets spécifiques simples, tels que le remplissage des formulaires de demande de droits, l’aide à la compréhension des formulaires, etc. Ces bénévoles se rendraient disponibles à différents moments spécifiques, dans des lieux publics accessibles et conviviaux, comme les centres communautaires d’action sociale, les bibliothèques, etc. </a:t>
                      </a:r>
                    </a:p>
                    <a:p>
                      <a:pPr marL="179388" indent="0">
                        <a:buFont typeface="Arial" panose="020B0604020202020204" pitchFamily="34" charset="0"/>
                        <a:buNone/>
                      </a:pPr>
                      <a:r>
                        <a:rPr lang="fr-FR" sz="1200" noProof="0"/>
                        <a:t>La réflexion sur la faisabilité de la mise en place d’un tel programme serait initiée par la DG HAN, cependant la réalisation opérationnelle se ferait en étroite collaboration avec la société civile (CSNPH, UNIA et autres ASBL actives dans l’aide et le soutien aux personnes en situation de handicap qui identifieraient les ressources possibles de bénévoles).</a:t>
                      </a:r>
                    </a:p>
                    <a:p>
                      <a:pPr marL="179388" indent="0">
                        <a:buFont typeface="Arial" panose="020B0604020202020204" pitchFamily="34" charset="0"/>
                        <a:buNone/>
                      </a:pPr>
                      <a:r>
                        <a:rPr lang="fr-FR" sz="1200" noProof="0"/>
                        <a:t>Les modalités de formation des bénévoles devraient être développées en étroite collaboration avec les partenaires externes de la DG HAN.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144738209"/>
                  </a:ext>
                </a:extLst>
              </a:tr>
              <a:tr h="252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u="none" noProof="0"/>
                        <a:t>Action 5.3 : Mise en place d’un référent unique</a:t>
                      </a:r>
                      <a:br>
                        <a:rPr lang="fr-FR" sz="1200" noProof="0"/>
                      </a:br>
                      <a:r>
                        <a:rPr lang="fr-FR" sz="1200" noProof="0"/>
                        <a:t>Cela consiste à assigner un interlocuteur privilégié à chaque ayant droit pour garantir un suivi individualisé et une continuité dans l'accompagnement. Ce dispositif permettrait notamment de réduire les absences et/ou d’améliorer la ponctualité aux consultations d’évaluations des centres de reconnaissance du handicap. Il s’agira de définir à quel niveau se place ce référent (professionnel de la DG HAN ou d’un partenaire externe, tel qu’un assistant social du CPAS par exemple) et de déterminer son rôle et ses responsabilités spécifiques. Pour que ce projet soit réalisable, une coordination optimale doit être mise en place entre les différents partenaires de la DG HAN, pour assurer la bonne transmission des informations et une bonne communication.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134255011"/>
                  </a:ext>
                </a:extLst>
              </a:tr>
            </a:tbl>
          </a:graphicData>
        </a:graphic>
      </p:graphicFrame>
      <p:sp>
        <p:nvSpPr>
          <p:cNvPr id="4" name="Star: 5 Points 3">
            <a:extLst>
              <a:ext uri="{FF2B5EF4-FFF2-40B4-BE49-F238E27FC236}">
                <a16:creationId xmlns:a16="http://schemas.microsoft.com/office/drawing/2014/main" id="{F9DAEC45-84D9-4EF8-A72E-B25BE2589DFC}"/>
              </a:ext>
            </a:extLst>
          </p:cNvPr>
          <p:cNvSpPr/>
          <p:nvPr/>
        </p:nvSpPr>
        <p:spPr bwMode="auto">
          <a:xfrm>
            <a:off x="144758" y="188562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dirty="0" err="1">
              <a:latin typeface="Calibri Light" panose="020F0302020204030204" pitchFamily="34" charset="0"/>
            </a:endParaRPr>
          </a:p>
        </p:txBody>
      </p:sp>
    </p:spTree>
    <p:extLst>
      <p:ext uri="{BB962C8B-B14F-4D97-AF65-F5344CB8AC3E}">
        <p14:creationId xmlns:p14="http://schemas.microsoft.com/office/powerpoint/2010/main" val="2967569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FCAD7-5CEB-4266-A96B-84752241F6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791A43-1720-B5E1-B89C-7F9E3157F38B}"/>
              </a:ext>
            </a:extLst>
          </p:cNvPr>
          <p:cNvSpPr>
            <a:spLocks noGrp="1"/>
          </p:cNvSpPr>
          <p:nvPr>
            <p:ph type="title"/>
          </p:nvPr>
        </p:nvSpPr>
        <p:spPr/>
        <p:txBody>
          <a:bodyPr/>
          <a:lstStyle/>
          <a:p>
            <a:r>
              <a:rPr lang="fr-FR" noProof="0"/>
              <a:t>Synthèse de la situation AS IS sur base d’un travail de terrain qualitatif et quantitatif</a:t>
            </a:r>
          </a:p>
        </p:txBody>
      </p:sp>
      <p:sp>
        <p:nvSpPr>
          <p:cNvPr id="3" name="Rectangle 4">
            <a:extLst>
              <a:ext uri="{FF2B5EF4-FFF2-40B4-BE49-F238E27FC236}">
                <a16:creationId xmlns:a16="http://schemas.microsoft.com/office/drawing/2014/main" id="{6DC85EB1-2957-D11F-756C-1ED734F808E6}"/>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Introduction</a:t>
            </a:r>
          </a:p>
        </p:txBody>
      </p:sp>
      <p:sp>
        <p:nvSpPr>
          <p:cNvPr id="10" name="Arrow: Down 9">
            <a:extLst>
              <a:ext uri="{FF2B5EF4-FFF2-40B4-BE49-F238E27FC236}">
                <a16:creationId xmlns:a16="http://schemas.microsoft.com/office/drawing/2014/main" id="{207F58F2-797E-D23C-13F4-50DDC475C9BF}"/>
              </a:ext>
            </a:extLst>
          </p:cNvPr>
          <p:cNvSpPr/>
          <p:nvPr/>
        </p:nvSpPr>
        <p:spPr bwMode="auto">
          <a:xfrm>
            <a:off x="2782956" y="3836506"/>
            <a:ext cx="506896" cy="371889"/>
          </a:xfrm>
          <a:prstGeom prst="downArrow">
            <a:avLst/>
          </a:prstGeom>
          <a:solidFill>
            <a:schemeClr val="tx2"/>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err="1">
              <a:latin typeface="Calibri Light" panose="020F0302020204030204" pitchFamily="34" charset="0"/>
            </a:endParaRPr>
          </a:p>
        </p:txBody>
      </p:sp>
      <p:sp>
        <p:nvSpPr>
          <p:cNvPr id="13" name="TextBox 12">
            <a:extLst>
              <a:ext uri="{FF2B5EF4-FFF2-40B4-BE49-F238E27FC236}">
                <a16:creationId xmlns:a16="http://schemas.microsoft.com/office/drawing/2014/main" id="{467C4BB4-61A8-7685-3F8D-98FFDAFF95CB}"/>
              </a:ext>
            </a:extLst>
          </p:cNvPr>
          <p:cNvSpPr txBox="1"/>
          <p:nvPr/>
        </p:nvSpPr>
        <p:spPr>
          <a:xfrm>
            <a:off x="610593" y="4178580"/>
            <a:ext cx="8935322" cy="2308324"/>
          </a:xfrm>
          <a:prstGeom prst="rect">
            <a:avLst/>
          </a:prstGeom>
          <a:noFill/>
        </p:spPr>
        <p:txBody>
          <a:bodyPr wrap="square" rtlCol="0">
            <a:spAutoFit/>
          </a:bodyPr>
          <a:lstStyle/>
          <a:p>
            <a:pPr marL="0" indent="0">
              <a:buClr>
                <a:schemeClr val="tx2"/>
              </a:buClr>
              <a:buFont typeface="Arial" panose="020B0604020202020204" pitchFamily="34" charset="0"/>
              <a:buNone/>
            </a:pPr>
            <a:r>
              <a:rPr lang="fr-FR" sz="1600" b="0">
                <a:latin typeface="+mn-lt"/>
              </a:rPr>
              <a:t>La revue théorique de la situation a été complété par un travail de terrain d’envergure qui a mobilisé un grand nombre d’acteurs différents, aussi bien internes qu’externes à la DG HAN, et internationaux :</a:t>
            </a:r>
          </a:p>
          <a:p>
            <a:pPr marL="179388" indent="-179388">
              <a:buClr>
                <a:schemeClr val="tx2"/>
              </a:buClr>
              <a:buFont typeface="Arial" panose="020B0604020202020204" pitchFamily="34" charset="0"/>
              <a:buChar char="•"/>
            </a:pPr>
            <a:r>
              <a:rPr lang="fr-FR" sz="1600" b="0">
                <a:latin typeface="+mn-lt"/>
              </a:rPr>
              <a:t>Organisé de 33 séances (au lieu de 25 prévues), ce qui nous a permis de rencontrer plus de 80 personnes</a:t>
            </a:r>
          </a:p>
          <a:p>
            <a:pPr marL="179388" indent="-179388">
              <a:buClr>
                <a:schemeClr val="tx2"/>
              </a:buClr>
              <a:buFont typeface="Arial" panose="020B0604020202020204" pitchFamily="34" charset="0"/>
              <a:buChar char="•"/>
            </a:pPr>
            <a:r>
              <a:rPr lang="fr-FR" sz="1600" b="0">
                <a:latin typeface="+mn-lt"/>
              </a:rPr>
              <a:t>Réalisation d’une enquête en ligne auprès des personnes en situation de handicap avec 2.657 réponses</a:t>
            </a:r>
          </a:p>
          <a:p>
            <a:pPr>
              <a:buClr>
                <a:schemeClr val="tx2"/>
              </a:buClr>
            </a:pPr>
            <a:endParaRPr lang="fr-FR" sz="1600" b="0">
              <a:latin typeface="+mn-lt"/>
            </a:endParaRPr>
          </a:p>
          <a:p>
            <a:pPr>
              <a:buClr>
                <a:schemeClr val="tx2"/>
              </a:buClr>
            </a:pPr>
            <a:r>
              <a:rPr lang="fr-FR" sz="1600" b="0">
                <a:latin typeface="+mn-lt"/>
              </a:rPr>
              <a:t>Les </a:t>
            </a:r>
            <a:r>
              <a:rPr lang="fr-FR" sz="1600" b="0" u="sng">
                <a:latin typeface="+mn-lt"/>
              </a:rPr>
              <a:t>livrables</a:t>
            </a:r>
            <a:r>
              <a:rPr lang="fr-FR" sz="1600" b="0">
                <a:latin typeface="+mn-lt"/>
              </a:rPr>
              <a:t> qui ont été fournis sont :</a:t>
            </a:r>
          </a:p>
          <a:p>
            <a:pPr marL="179388" indent="-179388">
              <a:buClr>
                <a:schemeClr val="tx2"/>
              </a:buClr>
              <a:buFont typeface="Arial" panose="020B0604020202020204" pitchFamily="34" charset="0"/>
              <a:buChar char="•"/>
            </a:pPr>
            <a:r>
              <a:rPr lang="fr-FR" sz="1600" b="0">
                <a:latin typeface="+mn-lt"/>
              </a:rPr>
              <a:t>Rapport détaillé des résultats de l’enquête + les données brutes pour analyses additionnelles</a:t>
            </a:r>
          </a:p>
          <a:p>
            <a:pPr marL="179388" indent="-179388">
              <a:buClr>
                <a:schemeClr val="tx2"/>
              </a:buClr>
              <a:buFont typeface="Arial" panose="020B0604020202020204" pitchFamily="34" charset="0"/>
              <a:buChar char="•"/>
            </a:pPr>
            <a:r>
              <a:rPr lang="fr-FR" sz="1600" b="0">
                <a:latin typeface="+mn-lt"/>
              </a:rPr>
              <a:t>Tous les </a:t>
            </a:r>
            <a:r>
              <a:rPr lang="fr-FR" sz="1600" b="0" err="1">
                <a:latin typeface="+mn-lt"/>
              </a:rPr>
              <a:t>PVs</a:t>
            </a:r>
            <a:r>
              <a:rPr lang="fr-FR" sz="1600" b="0">
                <a:latin typeface="+mn-lt"/>
              </a:rPr>
              <a:t> des entretiens (internes, externes et internationaux) et un rapport reprenant tous les constats provenant des entretiens individuels et des différents focus groups</a:t>
            </a:r>
          </a:p>
          <a:p>
            <a:pPr marL="179388" indent="-179388">
              <a:buClr>
                <a:schemeClr val="tx2"/>
              </a:buClr>
              <a:buFont typeface="Arial" panose="020B0604020202020204" pitchFamily="34" charset="0"/>
              <a:buChar char="•"/>
            </a:pPr>
            <a:r>
              <a:rPr lang="fr-FR" sz="1600" b="0">
                <a:latin typeface="+mn-lt"/>
              </a:rPr>
              <a:t>Une cartographie du </a:t>
            </a:r>
            <a:r>
              <a:rPr lang="fr-FR" sz="1600" b="0" i="1">
                <a:latin typeface="+mn-lt"/>
              </a:rPr>
              <a:t>client </a:t>
            </a:r>
            <a:r>
              <a:rPr lang="fr-FR" sz="1600" b="0" i="1" err="1">
                <a:latin typeface="+mn-lt"/>
              </a:rPr>
              <a:t>journey</a:t>
            </a:r>
            <a:r>
              <a:rPr lang="fr-FR" sz="1600" b="0" i="1">
                <a:latin typeface="+mn-lt"/>
              </a:rPr>
              <a:t> </a:t>
            </a:r>
            <a:r>
              <a:rPr lang="fr-FR" sz="1600" b="0">
                <a:latin typeface="+mn-lt"/>
              </a:rPr>
              <a:t>qui reprend tous les éléments relatifs au parcours des ayants droit</a:t>
            </a:r>
          </a:p>
        </p:txBody>
      </p:sp>
      <p:sp>
        <p:nvSpPr>
          <p:cNvPr id="5" name="Arrow: Pentagon 4">
            <a:extLst>
              <a:ext uri="{FF2B5EF4-FFF2-40B4-BE49-F238E27FC236}">
                <a16:creationId xmlns:a16="http://schemas.microsoft.com/office/drawing/2014/main" id="{63DF6C36-EC35-15ED-4587-41144540F306}"/>
              </a:ext>
            </a:extLst>
          </p:cNvPr>
          <p:cNvSpPr/>
          <p:nvPr/>
        </p:nvSpPr>
        <p:spPr bwMode="auto">
          <a:xfrm>
            <a:off x="6696352" y="1863174"/>
            <a:ext cx="2448000" cy="1884293"/>
          </a:xfrm>
          <a:prstGeom prst="homePlate">
            <a:avLst>
              <a:gd name="adj" fmla="val 22603"/>
            </a:avLst>
          </a:prstGeom>
          <a:solidFill>
            <a:schemeClr val="bg2">
              <a:lumMod val="20000"/>
              <a:lumOff val="80000"/>
            </a:schemeClr>
          </a:solidFill>
          <a:ln>
            <a:noFill/>
          </a:ln>
          <a:effectLst/>
        </p:spPr>
        <p:txBody>
          <a:bodyPr rot="0" spcFirstLastPara="0" vertOverflow="overflow" horzOverflow="overflow" vert="horz" wrap="square" lIns="684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fr-BE" sz="1600" b="0">
                <a:solidFill>
                  <a:schemeClr val="bg2">
                    <a:lumMod val="60000"/>
                    <a:lumOff val="40000"/>
                  </a:schemeClr>
                </a:solidFill>
                <a:latin typeface="Calibri Light" panose="020F0302020204030204" pitchFamily="34" charset="0"/>
              </a:rPr>
              <a:t>Développement d’un </a:t>
            </a:r>
            <a:r>
              <a:rPr lang="fr-BE" sz="1600">
                <a:solidFill>
                  <a:schemeClr val="bg2">
                    <a:lumMod val="60000"/>
                    <a:lumOff val="40000"/>
                  </a:schemeClr>
                </a:solidFill>
                <a:latin typeface="Calibri Light" panose="020F0302020204030204" pitchFamily="34" charset="0"/>
              </a:rPr>
              <a:t>plan d’action </a:t>
            </a:r>
            <a:r>
              <a:rPr lang="fr-BE" sz="1600" b="0">
                <a:solidFill>
                  <a:schemeClr val="bg2">
                    <a:lumMod val="60000"/>
                    <a:lumOff val="40000"/>
                  </a:schemeClr>
                </a:solidFill>
                <a:latin typeface="Calibri Light" panose="020F0302020204030204" pitchFamily="34" charset="0"/>
              </a:rPr>
              <a:t>priorisé et </a:t>
            </a:r>
            <a:r>
              <a:rPr lang="fr-BE" sz="1600">
                <a:solidFill>
                  <a:schemeClr val="bg2">
                    <a:lumMod val="60000"/>
                    <a:lumOff val="40000"/>
                  </a:schemeClr>
                </a:solidFill>
                <a:latin typeface="Calibri Light" panose="020F0302020204030204" pitchFamily="34" charset="0"/>
              </a:rPr>
              <a:t>d’outils de suivi</a:t>
            </a:r>
          </a:p>
        </p:txBody>
      </p:sp>
      <p:sp>
        <p:nvSpPr>
          <p:cNvPr id="14" name="Arrow: Chevron 13">
            <a:extLst>
              <a:ext uri="{FF2B5EF4-FFF2-40B4-BE49-F238E27FC236}">
                <a16:creationId xmlns:a16="http://schemas.microsoft.com/office/drawing/2014/main" id="{B1316148-23A7-2D43-0C7F-0AC1BA4DF946}"/>
              </a:ext>
            </a:extLst>
          </p:cNvPr>
          <p:cNvSpPr/>
          <p:nvPr/>
        </p:nvSpPr>
        <p:spPr bwMode="auto">
          <a:xfrm>
            <a:off x="6459061" y="1864416"/>
            <a:ext cx="777875" cy="1884293"/>
          </a:xfrm>
          <a:prstGeom prst="chevron">
            <a:avLst>
              <a:gd name="adj" fmla="val 53647"/>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600" err="1">
              <a:latin typeface="Calibri Light" panose="020F0302020204030204" pitchFamily="34" charset="0"/>
            </a:endParaRPr>
          </a:p>
        </p:txBody>
      </p:sp>
      <p:sp>
        <p:nvSpPr>
          <p:cNvPr id="15" name="Arrow: Pentagon 14">
            <a:extLst>
              <a:ext uri="{FF2B5EF4-FFF2-40B4-BE49-F238E27FC236}">
                <a16:creationId xmlns:a16="http://schemas.microsoft.com/office/drawing/2014/main" id="{546AB89E-0B72-6FCA-CBA0-42BE29B652C2}"/>
              </a:ext>
            </a:extLst>
          </p:cNvPr>
          <p:cNvSpPr/>
          <p:nvPr/>
        </p:nvSpPr>
        <p:spPr bwMode="auto">
          <a:xfrm>
            <a:off x="4675403" y="1862760"/>
            <a:ext cx="2448000" cy="1884293"/>
          </a:xfrm>
          <a:prstGeom prst="homePlate">
            <a:avLst>
              <a:gd name="adj" fmla="val 22603"/>
            </a:avLst>
          </a:prstGeom>
          <a:solidFill>
            <a:schemeClr val="bg2">
              <a:lumMod val="20000"/>
              <a:lumOff val="80000"/>
            </a:schemeClr>
          </a:solidFill>
          <a:ln>
            <a:noFill/>
          </a:ln>
          <a:effectLst/>
        </p:spPr>
        <p:txBody>
          <a:bodyPr rot="0" spcFirstLastPara="0" vertOverflow="overflow" horzOverflow="overflow" vert="horz" wrap="square" lIns="504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fr-BE" sz="1600" b="0">
                <a:solidFill>
                  <a:schemeClr val="bg2">
                    <a:lumMod val="60000"/>
                    <a:lumOff val="40000"/>
                  </a:schemeClr>
                </a:solidFill>
                <a:latin typeface="Calibri Light" panose="020F0302020204030204" pitchFamily="34" charset="0"/>
              </a:rPr>
              <a:t>Identification </a:t>
            </a:r>
            <a:br>
              <a:rPr lang="fr-BE" sz="1600" b="0">
                <a:solidFill>
                  <a:schemeClr val="bg2">
                    <a:lumMod val="60000"/>
                    <a:lumOff val="40000"/>
                  </a:schemeClr>
                </a:solidFill>
                <a:latin typeface="Calibri Light" panose="020F0302020204030204" pitchFamily="34" charset="0"/>
              </a:rPr>
            </a:br>
            <a:r>
              <a:rPr lang="fr-BE" sz="1600" b="0">
                <a:solidFill>
                  <a:schemeClr val="bg2">
                    <a:lumMod val="60000"/>
                    <a:lumOff val="40000"/>
                  </a:schemeClr>
                </a:solidFill>
                <a:latin typeface="Calibri Light" panose="020F0302020204030204" pitchFamily="34" charset="0"/>
              </a:rPr>
              <a:t>des </a:t>
            </a:r>
            <a:r>
              <a:rPr lang="fr-BE" sz="1600">
                <a:solidFill>
                  <a:schemeClr val="bg2">
                    <a:lumMod val="60000"/>
                    <a:lumOff val="40000"/>
                  </a:schemeClr>
                </a:solidFill>
                <a:latin typeface="Calibri Light" panose="020F0302020204030204" pitchFamily="34" charset="0"/>
              </a:rPr>
              <a:t>enjeux prioritaires </a:t>
            </a:r>
            <a:r>
              <a:rPr lang="fr-BE" sz="1600" b="0">
                <a:solidFill>
                  <a:schemeClr val="bg2">
                    <a:lumMod val="60000"/>
                    <a:lumOff val="40000"/>
                  </a:schemeClr>
                </a:solidFill>
                <a:latin typeface="Calibri Light" panose="020F0302020204030204" pitchFamily="34" charset="0"/>
              </a:rPr>
              <a:t>moyennant un </a:t>
            </a:r>
            <a:r>
              <a:rPr lang="fr-BE" sz="1600">
                <a:solidFill>
                  <a:schemeClr val="bg2">
                    <a:lumMod val="60000"/>
                    <a:lumOff val="40000"/>
                  </a:schemeClr>
                </a:solidFill>
                <a:latin typeface="Calibri Light" panose="020F0302020204030204" pitchFamily="34" charset="0"/>
              </a:rPr>
              <a:t>travail collaboratif </a:t>
            </a:r>
            <a:r>
              <a:rPr lang="fr-BE" sz="1600" b="0">
                <a:solidFill>
                  <a:schemeClr val="bg2">
                    <a:lumMod val="60000"/>
                    <a:lumOff val="40000"/>
                  </a:schemeClr>
                </a:solidFill>
                <a:latin typeface="Calibri Light" panose="020F0302020204030204" pitchFamily="34" charset="0"/>
              </a:rPr>
              <a:t>avec les équipes</a:t>
            </a:r>
          </a:p>
        </p:txBody>
      </p:sp>
      <p:sp>
        <p:nvSpPr>
          <p:cNvPr id="16" name="Arrow: Chevron 15">
            <a:extLst>
              <a:ext uri="{FF2B5EF4-FFF2-40B4-BE49-F238E27FC236}">
                <a16:creationId xmlns:a16="http://schemas.microsoft.com/office/drawing/2014/main" id="{F7000DA9-1F78-6716-6AB9-11D65FDBEE89}"/>
              </a:ext>
            </a:extLst>
          </p:cNvPr>
          <p:cNvSpPr/>
          <p:nvPr/>
        </p:nvSpPr>
        <p:spPr bwMode="auto">
          <a:xfrm>
            <a:off x="4455498" y="1862760"/>
            <a:ext cx="777875" cy="1884293"/>
          </a:xfrm>
          <a:prstGeom prst="chevron">
            <a:avLst>
              <a:gd name="adj" fmla="val 53647"/>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600" err="1">
              <a:latin typeface="Calibri Light" panose="020F0302020204030204" pitchFamily="34" charset="0"/>
            </a:endParaRPr>
          </a:p>
        </p:txBody>
      </p:sp>
      <p:sp>
        <p:nvSpPr>
          <p:cNvPr id="17" name="Arrow: Pentagon 16">
            <a:extLst>
              <a:ext uri="{FF2B5EF4-FFF2-40B4-BE49-F238E27FC236}">
                <a16:creationId xmlns:a16="http://schemas.microsoft.com/office/drawing/2014/main" id="{C516E126-8237-4778-49A7-F8DCEFB8230F}"/>
              </a:ext>
            </a:extLst>
          </p:cNvPr>
          <p:cNvSpPr/>
          <p:nvPr/>
        </p:nvSpPr>
        <p:spPr bwMode="auto">
          <a:xfrm>
            <a:off x="2675146" y="1862760"/>
            <a:ext cx="2448000" cy="1884293"/>
          </a:xfrm>
          <a:prstGeom prst="homePlate">
            <a:avLst>
              <a:gd name="adj" fmla="val 22603"/>
            </a:avLst>
          </a:prstGeom>
          <a:solidFill>
            <a:srgbClr val="DCD3BE"/>
          </a:solidFill>
          <a:ln>
            <a:noFill/>
          </a:ln>
          <a:effectLst/>
        </p:spPr>
        <p:txBody>
          <a:bodyPr rot="0" spcFirstLastPara="0" vertOverflow="overflow" horzOverflow="overflow" vert="horz" wrap="square" lIns="540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fr-BE" sz="1600">
                <a:latin typeface="Calibri Light" panose="020F0302020204030204" pitchFamily="34" charset="0"/>
              </a:rPr>
              <a:t>Synthèse de la situation AS IS </a:t>
            </a:r>
            <a:br>
              <a:rPr lang="fr-BE" sz="1600">
                <a:latin typeface="Calibri Light" panose="020F0302020204030204" pitchFamily="34" charset="0"/>
              </a:rPr>
            </a:br>
            <a:r>
              <a:rPr lang="fr-BE" sz="1600" b="0">
                <a:latin typeface="Calibri Light" panose="020F0302020204030204" pitchFamily="34" charset="0"/>
              </a:rPr>
              <a:t>sur base d’un travail de terrain qualitatif et quantitatif</a:t>
            </a:r>
          </a:p>
        </p:txBody>
      </p:sp>
      <p:sp>
        <p:nvSpPr>
          <p:cNvPr id="18" name="Arrow: Chevron 17">
            <a:extLst>
              <a:ext uri="{FF2B5EF4-FFF2-40B4-BE49-F238E27FC236}">
                <a16:creationId xmlns:a16="http://schemas.microsoft.com/office/drawing/2014/main" id="{2E013669-8AE9-56E0-AED5-0E82796E0B94}"/>
              </a:ext>
            </a:extLst>
          </p:cNvPr>
          <p:cNvSpPr/>
          <p:nvPr/>
        </p:nvSpPr>
        <p:spPr bwMode="auto">
          <a:xfrm>
            <a:off x="2461867" y="1862760"/>
            <a:ext cx="777875" cy="1884293"/>
          </a:xfrm>
          <a:prstGeom prst="chevron">
            <a:avLst>
              <a:gd name="adj" fmla="val 57480"/>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600" err="1">
              <a:latin typeface="Calibri Light" panose="020F0302020204030204" pitchFamily="34" charset="0"/>
            </a:endParaRPr>
          </a:p>
        </p:txBody>
      </p:sp>
      <p:sp>
        <p:nvSpPr>
          <p:cNvPr id="19" name="Arrow: Pentagon 18">
            <a:extLst>
              <a:ext uri="{FF2B5EF4-FFF2-40B4-BE49-F238E27FC236}">
                <a16:creationId xmlns:a16="http://schemas.microsoft.com/office/drawing/2014/main" id="{5031C364-8CD5-80F1-6931-77D89E3E68D3}"/>
              </a:ext>
            </a:extLst>
          </p:cNvPr>
          <p:cNvSpPr/>
          <p:nvPr/>
        </p:nvSpPr>
        <p:spPr bwMode="auto">
          <a:xfrm>
            <a:off x="854766" y="1862760"/>
            <a:ext cx="2262121" cy="1884293"/>
          </a:xfrm>
          <a:prstGeom prst="homePlate">
            <a:avLst>
              <a:gd name="adj" fmla="val 22603"/>
            </a:avLst>
          </a:prstGeom>
          <a:solidFill>
            <a:schemeClr val="bg2">
              <a:lumMod val="20000"/>
              <a:lumOff val="80000"/>
            </a:schemeClr>
          </a:solidFill>
          <a:ln>
            <a:noFill/>
          </a:ln>
          <a:effectLst/>
        </p:spPr>
        <p:txBody>
          <a:bodyPr rot="0" spcFirstLastPara="0" vertOverflow="overflow" horzOverflow="overflow" vert="horz" wrap="square" lIns="180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fr-BE" sz="1600">
                <a:solidFill>
                  <a:schemeClr val="bg2">
                    <a:lumMod val="60000"/>
                    <a:lumOff val="40000"/>
                  </a:schemeClr>
                </a:solidFill>
                <a:latin typeface="Calibri Light" panose="020F0302020204030204" pitchFamily="34" charset="0"/>
              </a:rPr>
              <a:t>Revue de littérature </a:t>
            </a:r>
            <a:r>
              <a:rPr lang="fr-BE" sz="1600" b="0">
                <a:solidFill>
                  <a:schemeClr val="bg2">
                    <a:lumMod val="60000"/>
                    <a:lumOff val="40000"/>
                  </a:schemeClr>
                </a:solidFill>
                <a:latin typeface="Calibri Light" panose="020F0302020204030204" pitchFamily="34" charset="0"/>
              </a:rPr>
              <a:t>menant à une </a:t>
            </a:r>
            <a:r>
              <a:rPr lang="fr-FR" sz="1600">
                <a:solidFill>
                  <a:schemeClr val="bg2">
                    <a:lumMod val="60000"/>
                    <a:lumOff val="40000"/>
                  </a:schemeClr>
                </a:solidFill>
                <a:latin typeface="Calibri Light" panose="020F0302020204030204" pitchFamily="34" charset="0"/>
              </a:rPr>
              <a:t>proposition de définition du NTU </a:t>
            </a:r>
            <a:r>
              <a:rPr lang="fr-FR" sz="1600" b="0">
                <a:solidFill>
                  <a:schemeClr val="bg2">
                    <a:lumMod val="60000"/>
                    <a:lumOff val="40000"/>
                  </a:schemeClr>
                </a:solidFill>
                <a:latin typeface="Calibri Light" panose="020F0302020204030204" pitchFamily="34" charset="0"/>
              </a:rPr>
              <a:t>dans le contexte du handicap</a:t>
            </a:r>
            <a:endParaRPr lang="fr-BE" sz="1600" b="0">
              <a:solidFill>
                <a:schemeClr val="bg2">
                  <a:lumMod val="60000"/>
                  <a:lumOff val="40000"/>
                </a:schemeClr>
              </a:solidFill>
              <a:latin typeface="Calibri Light" panose="020F0302020204030204" pitchFamily="34" charset="0"/>
            </a:endParaRPr>
          </a:p>
        </p:txBody>
      </p:sp>
    </p:spTree>
    <p:extLst>
      <p:ext uri="{BB962C8B-B14F-4D97-AF65-F5344CB8AC3E}">
        <p14:creationId xmlns:p14="http://schemas.microsoft.com/office/powerpoint/2010/main" val="1684282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D1DB6-E743-C164-6722-5D9025BF6A5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0940BAE-43BC-E98B-1E9F-45EF411617C9}"/>
              </a:ext>
            </a:extLst>
          </p:cNvPr>
          <p:cNvSpPr>
            <a:spLocks noGrp="1"/>
          </p:cNvSpPr>
          <p:nvPr>
            <p:ph type="title"/>
          </p:nvPr>
        </p:nvSpPr>
        <p:spPr/>
        <p:txBody>
          <a:bodyPr/>
          <a:lstStyle/>
          <a:p>
            <a:r>
              <a:rPr lang="fr-FR" noProof="0" err="1"/>
              <a:t>Formulierenbrigades</a:t>
            </a:r>
            <a:r>
              <a:rPr lang="fr-FR" noProof="0"/>
              <a:t> (NL)</a:t>
            </a:r>
          </a:p>
        </p:txBody>
      </p:sp>
      <p:sp>
        <p:nvSpPr>
          <p:cNvPr id="4" name="Marcador de contenido 3">
            <a:extLst>
              <a:ext uri="{FF2B5EF4-FFF2-40B4-BE49-F238E27FC236}">
                <a16:creationId xmlns:a16="http://schemas.microsoft.com/office/drawing/2014/main" id="{BB50952D-F10B-E96D-6CE6-38E0B1DC02C9}"/>
              </a:ext>
            </a:extLst>
          </p:cNvPr>
          <p:cNvSpPr>
            <a:spLocks noGrp="1"/>
          </p:cNvSpPr>
          <p:nvPr>
            <p:ph idx="1"/>
          </p:nvPr>
        </p:nvSpPr>
        <p:spPr>
          <a:xfrm>
            <a:off x="498476" y="1595912"/>
            <a:ext cx="5245100" cy="984885"/>
          </a:xfrm>
        </p:spPr>
        <p:txBody>
          <a:bodyPr/>
          <a:lstStyle/>
          <a:p>
            <a:pPr marL="0" indent="0">
              <a:lnSpc>
                <a:spcPct val="100000"/>
              </a:lnSpc>
              <a:spcBef>
                <a:spcPts val="300"/>
              </a:spcBef>
              <a:spcAft>
                <a:spcPts val="300"/>
              </a:spcAft>
              <a:buNone/>
            </a:pPr>
            <a:r>
              <a:rPr lang="fr-FR" b="1" noProof="0"/>
              <a:t>Objectif : </a:t>
            </a:r>
            <a:r>
              <a:rPr lang="fr-FR" noProof="0"/>
              <a:t>Une initiative pour un soutien personnalisé aux Pays-Bas. Offrir un soutien pratique et personnalisé pour remplir les formulaires administratifs et garantir un meilleur accès aux prestations sociales.</a:t>
            </a:r>
          </a:p>
        </p:txBody>
      </p:sp>
      <p:sp>
        <p:nvSpPr>
          <p:cNvPr id="8" name="Rectangle 4">
            <a:extLst>
              <a:ext uri="{FF2B5EF4-FFF2-40B4-BE49-F238E27FC236}">
                <a16:creationId xmlns:a16="http://schemas.microsoft.com/office/drawing/2014/main" id="{A7FA2BB7-76CA-0C81-EE38-35D7E99E0FE2}"/>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pic>
        <p:nvPicPr>
          <p:cNvPr id="7170" name="Picture 2" descr="De vrijwilligers van de Formulierenbrigade geven uitleg over brieven van gemeente ">
            <a:extLst>
              <a:ext uri="{FF2B5EF4-FFF2-40B4-BE49-F238E27FC236}">
                <a16:creationId xmlns:a16="http://schemas.microsoft.com/office/drawing/2014/main" id="{BD85F29A-29F7-29C7-336B-29B048DE06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1987" y="12700"/>
            <a:ext cx="4094013" cy="2409825"/>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3">
            <a:extLst>
              <a:ext uri="{FF2B5EF4-FFF2-40B4-BE49-F238E27FC236}">
                <a16:creationId xmlns:a16="http://schemas.microsoft.com/office/drawing/2014/main" id="{8F74C8FC-4783-1048-C543-9E576B32E104}"/>
              </a:ext>
            </a:extLst>
          </p:cNvPr>
          <p:cNvSpPr txBox="1">
            <a:spLocks/>
          </p:cNvSpPr>
          <p:nvPr/>
        </p:nvSpPr>
        <p:spPr bwMode="auto">
          <a:xfrm>
            <a:off x="498475" y="2691410"/>
            <a:ext cx="8949595"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FontTx/>
              <a:buNone/>
            </a:pPr>
            <a:r>
              <a:rPr lang="fr-FR" b="1" noProof="0"/>
              <a:t>Description : </a:t>
            </a:r>
            <a:r>
              <a:rPr lang="fr-FR" noProof="0"/>
              <a:t>Les « </a:t>
            </a:r>
            <a:r>
              <a:rPr lang="fr-FR" i="1" noProof="0" err="1"/>
              <a:t>Formulierenbrigades</a:t>
            </a:r>
            <a:r>
              <a:rPr lang="fr-FR" noProof="0"/>
              <a:t> » sont des services municipaux qui combinent l’action de personnel rémunéré et de bénévoles formés pour :</a:t>
            </a:r>
          </a:p>
          <a:p>
            <a:pPr>
              <a:lnSpc>
                <a:spcPct val="100000"/>
              </a:lnSpc>
              <a:spcBef>
                <a:spcPts val="300"/>
              </a:spcBef>
              <a:spcAft>
                <a:spcPts val="300"/>
              </a:spcAft>
            </a:pPr>
            <a:r>
              <a:rPr lang="fr-FR" noProof="0"/>
              <a:t>Aider les bénéficiaires à remplir leurs formulaires, y compris lors de visites à domicile dans leur propre environnement.</a:t>
            </a:r>
          </a:p>
          <a:p>
            <a:pPr>
              <a:lnSpc>
                <a:spcPct val="100000"/>
              </a:lnSpc>
              <a:spcBef>
                <a:spcPts val="300"/>
              </a:spcBef>
              <a:spcAft>
                <a:spcPts val="300"/>
              </a:spcAft>
            </a:pPr>
            <a:r>
              <a:rPr lang="fr-FR" noProof="0"/>
              <a:t>Mener des campagnes de sensibilisation en collaboration avec des organisations locales (centres communautaires, ONG, écoles) pour informer les groupes cibles sur les prestations disponibles.</a:t>
            </a:r>
          </a:p>
          <a:p>
            <a:pPr>
              <a:lnSpc>
                <a:spcPct val="100000"/>
              </a:lnSpc>
              <a:spcBef>
                <a:spcPts val="300"/>
              </a:spcBef>
              <a:spcAft>
                <a:spcPts val="300"/>
              </a:spcAft>
            </a:pPr>
            <a:r>
              <a:rPr lang="fr-FR" noProof="0"/>
              <a:t>Vérifier les revenus et droits aux prestations des bénéficiaires potentiels, évitant ainsi les erreurs de demande qui pourraient entraîner un non-recours ou des trop-perçus.</a:t>
            </a:r>
          </a:p>
          <a:p>
            <a:pPr marL="0" indent="0">
              <a:lnSpc>
                <a:spcPct val="100000"/>
              </a:lnSpc>
              <a:spcBef>
                <a:spcPts val="300"/>
              </a:spcBef>
              <a:spcAft>
                <a:spcPts val="300"/>
              </a:spcAft>
              <a:buNone/>
            </a:pPr>
            <a:r>
              <a:rPr lang="fr-FR" b="1" noProof="0"/>
              <a:t>Impact attendu : </a:t>
            </a:r>
          </a:p>
          <a:p>
            <a:pPr>
              <a:lnSpc>
                <a:spcPct val="100000"/>
              </a:lnSpc>
              <a:spcBef>
                <a:spcPts val="300"/>
              </a:spcBef>
              <a:spcAft>
                <a:spcPts val="300"/>
              </a:spcAft>
            </a:pPr>
            <a:r>
              <a:rPr lang="fr-FR" noProof="0"/>
              <a:t>Augmenter la participation aux programmes d’assistance sociale en facilitant les démarches administratives.</a:t>
            </a:r>
          </a:p>
          <a:p>
            <a:pPr>
              <a:lnSpc>
                <a:spcPct val="100000"/>
              </a:lnSpc>
              <a:spcBef>
                <a:spcPts val="300"/>
              </a:spcBef>
              <a:spcAft>
                <a:spcPts val="300"/>
              </a:spcAft>
            </a:pPr>
            <a:r>
              <a:rPr lang="fr-FR" noProof="0"/>
              <a:t>Garantir une gestion plus équitable et efficace des ressources sociales grâce à une vérification proactive des droits et des besoins.</a:t>
            </a:r>
          </a:p>
        </p:txBody>
      </p:sp>
    </p:spTree>
    <p:extLst>
      <p:ext uri="{BB962C8B-B14F-4D97-AF65-F5344CB8AC3E}">
        <p14:creationId xmlns:p14="http://schemas.microsoft.com/office/powerpoint/2010/main" val="21291667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1CA4F-10EA-7DEE-CAD6-49849773C2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6BB3B2-D7F6-809E-519C-442E63A311DF}"/>
              </a:ext>
            </a:extLst>
          </p:cNvPr>
          <p:cNvSpPr>
            <a:spLocks noGrp="1"/>
          </p:cNvSpPr>
          <p:nvPr>
            <p:ph type="title"/>
          </p:nvPr>
        </p:nvSpPr>
        <p:spPr/>
        <p:txBody>
          <a:bodyPr/>
          <a:lstStyle/>
          <a:p>
            <a:r>
              <a:rPr lang="fr-FR" noProof="0"/>
              <a:t>Projet 5. Développer davantage les méthodes d’accompagnement et de soutien personnalisés et ciblés des ayants droit (3/4)</a:t>
            </a:r>
          </a:p>
        </p:txBody>
      </p:sp>
      <p:sp>
        <p:nvSpPr>
          <p:cNvPr id="6" name="Rectangle 5">
            <a:extLst>
              <a:ext uri="{FF2B5EF4-FFF2-40B4-BE49-F238E27FC236}">
                <a16:creationId xmlns:a16="http://schemas.microsoft.com/office/drawing/2014/main" id="{592779FA-DE94-B9CB-8A90-B1980BA94464}"/>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92C2C179-6AC7-E4FA-EC3C-D7A221A9FE26}"/>
              </a:ext>
            </a:extLst>
          </p:cNvPr>
          <p:cNvGraphicFramePr>
            <a:graphicFrameLocks noGrp="1"/>
          </p:cNvGraphicFramePr>
          <p:nvPr/>
        </p:nvGraphicFramePr>
        <p:xfrm>
          <a:off x="484174" y="1592263"/>
          <a:ext cx="8964000" cy="448056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5. En pratique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252000">
                <a:tc>
                  <a:txBody>
                    <a:bodyPr/>
                    <a:lstStyle/>
                    <a:p>
                      <a:pPr marL="171450" indent="-171450">
                        <a:buFont typeface="Arial" panose="020B0604020202020204" pitchFamily="34" charset="0"/>
                        <a:buChar char="•"/>
                      </a:pPr>
                      <a:r>
                        <a:rPr lang="fr-FR" sz="1200" b="1" noProof="0" dirty="0"/>
                        <a:t>Action 5.4 : Définition d’un plan d’action par centre de reconnaissance du handicap en cohérence avec les grands enjeux identifiés par l’enquête des usagers</a:t>
                      </a:r>
                      <a:br>
                        <a:rPr lang="fr-FR" sz="1200" noProof="0" dirty="0"/>
                      </a:br>
                      <a:r>
                        <a:rPr lang="fr-FR" sz="1200" noProof="0" dirty="0"/>
                        <a:t>Cette action vise à définir un plan d’action par centre de reconnaissance du handicap sur base des tendances identifiées, telles que des disparités socio-économiques, des obstacles géographiques ou des lacunes en matière de services, lors de l’enquête des usagers réalisé l’été 2024 auprès de plus de 2500 ayants droit dans le contexte de l’étude pour la DG HAN concernant les causes du NTU chez les personnes en situation de handicap. Sur base des résultats de l’enquête et d’une analyse complémentaire des données par la cellule data de la DG HAN, des pistes d’amélioration seront proposées par centre de reconnaissance en fonction des principales problématiques de NTU dégagées pour eux. Il s’agira ensuite de déterminer l’opérationnalisation d’un plan d’action propre à chaque centre en fonction des réalités du terrain. Cette opérationnalisation se fera en concertation étroite entre les directeurs de centre et les coordinateurs NTU.</a:t>
                      </a:r>
                      <a:endParaRPr lang="fr-FR" sz="1200" i="1" noProof="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55825595"/>
                  </a:ext>
                </a:extLst>
              </a:tr>
              <a:tr h="252000">
                <a:tc>
                  <a:txBody>
                    <a:bodyPr/>
                    <a:lstStyle/>
                    <a:p>
                      <a:pPr marL="171450" indent="-171450" algn="l" defTabSz="914400" rtl="0" eaLnBrk="1" latinLnBrk="0" hangingPunct="1">
                        <a:buFont typeface="Arial" panose="020B0604020202020204" pitchFamily="34" charset="0"/>
                        <a:buChar char="•"/>
                      </a:pPr>
                      <a:r>
                        <a:rPr lang="fr-FR" sz="1200" b="1" u="none" kern="1200" noProof="0" dirty="0">
                          <a:solidFill>
                            <a:schemeClr val="tx1"/>
                          </a:solidFill>
                          <a:latin typeface="+mn-lt"/>
                          <a:ea typeface="+mn-ea"/>
                          <a:cs typeface="+mn-cs"/>
                        </a:rPr>
                        <a:t>Action 5.5 : Opérationnaliser l’accompagnement rapproché des ayants droit</a:t>
                      </a:r>
                      <a:br>
                        <a:rPr lang="fr-FR" sz="1200" kern="1200" noProof="0" dirty="0">
                          <a:solidFill>
                            <a:schemeClr val="tx1"/>
                          </a:solidFill>
                          <a:latin typeface="+mn-lt"/>
                          <a:ea typeface="+mn-ea"/>
                          <a:cs typeface="+mn-cs"/>
                        </a:rPr>
                      </a:br>
                      <a:r>
                        <a:rPr lang="fr-FR" sz="1200" kern="1200" noProof="0" dirty="0">
                          <a:solidFill>
                            <a:schemeClr val="tx1"/>
                          </a:solidFill>
                          <a:latin typeface="+mn-lt"/>
                          <a:ea typeface="+mn-ea"/>
                          <a:cs typeface="+mn-cs"/>
                        </a:rPr>
                        <a:t>Dans le cadre de la lutte contre le NTU, les assistants sociaux de la DG HAN, ont déjà réalisé l’identification de 9 catégories de personnes (</a:t>
                      </a:r>
                      <a:r>
                        <a:rPr lang="fr-FR" sz="1200" i="1" kern="1200" noProof="0" dirty="0" err="1">
                          <a:solidFill>
                            <a:schemeClr val="tx1"/>
                          </a:solidFill>
                          <a:latin typeface="+mn-lt"/>
                          <a:ea typeface="+mn-ea"/>
                          <a:cs typeface="+mn-cs"/>
                        </a:rPr>
                        <a:t>personas</a:t>
                      </a:r>
                      <a:r>
                        <a:rPr lang="fr-FR" sz="1200" kern="1200" noProof="0" dirty="0">
                          <a:solidFill>
                            <a:schemeClr val="tx1"/>
                          </a:solidFill>
                          <a:latin typeface="+mn-lt"/>
                          <a:ea typeface="+mn-ea"/>
                          <a:cs typeface="+mn-cs"/>
                        </a:rPr>
                        <a:t>). Cette action consiste à opérationnaliser la méthodologie d’accompagnement rapproché pour ces 9 catégories. Cette opérationnalisation se déroulerait en plusieurs étapes. </a:t>
                      </a:r>
                      <a:br>
                        <a:rPr lang="fr-FR" sz="1200" kern="1200" noProof="0" dirty="0">
                          <a:solidFill>
                            <a:schemeClr val="tx1"/>
                          </a:solidFill>
                          <a:latin typeface="+mn-lt"/>
                          <a:ea typeface="+mn-ea"/>
                          <a:cs typeface="+mn-cs"/>
                        </a:rPr>
                      </a:br>
                      <a:r>
                        <a:rPr lang="fr-FR" sz="1200" kern="1200" noProof="0" dirty="0">
                          <a:solidFill>
                            <a:schemeClr val="tx1"/>
                          </a:solidFill>
                          <a:latin typeface="+mn-lt"/>
                          <a:ea typeface="+mn-ea"/>
                          <a:cs typeface="+mn-cs"/>
                        </a:rPr>
                        <a:t>Ces étapes devront être affinées et précisées par la coordination du travail social de la DG HAN :</a:t>
                      </a:r>
                    </a:p>
                    <a:p>
                      <a:pPr marL="361950" lvl="1" indent="-142875" algn="l" defTabSz="914400" rtl="0" eaLnBrk="1" latinLnBrk="0" hangingPunct="1">
                        <a:buFont typeface="+mj-lt"/>
                        <a:buAutoNum type="arabicPeriod"/>
                      </a:pPr>
                      <a:r>
                        <a:rPr lang="fr-FR" sz="1200" kern="1200" noProof="0" dirty="0">
                          <a:solidFill>
                            <a:schemeClr val="tx1"/>
                          </a:solidFill>
                          <a:latin typeface="+mn-lt"/>
                          <a:ea typeface="+mn-ea"/>
                          <a:cs typeface="+mn-cs"/>
                        </a:rPr>
                        <a:t>Réalisation d’une cartographie sociale par centre régional (en commençant par des centres pilotes), c’est-à-dire l’identification des acteurs/ interlocuteurs (partenaires régionaux, fédérations, associations, etc.) principaux pour chaque </a:t>
                      </a:r>
                      <a:r>
                        <a:rPr lang="fr-FR" sz="1200" i="1" kern="1200" noProof="0" dirty="0">
                          <a:solidFill>
                            <a:schemeClr val="tx1"/>
                          </a:solidFill>
                          <a:latin typeface="+mn-lt"/>
                          <a:ea typeface="+mn-ea"/>
                          <a:cs typeface="+mn-cs"/>
                        </a:rPr>
                        <a:t>persona</a:t>
                      </a:r>
                      <a:r>
                        <a:rPr lang="fr-FR" sz="1200" kern="1200" noProof="0" dirty="0">
                          <a:solidFill>
                            <a:schemeClr val="tx1"/>
                          </a:solidFill>
                          <a:latin typeface="+mn-lt"/>
                          <a:ea typeface="+mn-ea"/>
                          <a:cs typeface="+mn-cs"/>
                        </a:rPr>
                        <a:t>. Cette cartographie se réalisera à la fois au niveau des centres régionaux, mais également au niveau national en collaboration avec le CSNPH et se recoupera.</a:t>
                      </a:r>
                    </a:p>
                    <a:p>
                      <a:pPr marL="361950" lvl="1" indent="-142875" algn="l" defTabSz="914400" rtl="0" eaLnBrk="1" latinLnBrk="0" hangingPunct="1">
                        <a:buFont typeface="+mj-lt"/>
                        <a:buAutoNum type="arabicPeriod"/>
                      </a:pPr>
                      <a:r>
                        <a:rPr lang="fr-FR" sz="1200" kern="1200" noProof="0" dirty="0">
                          <a:solidFill>
                            <a:schemeClr val="tx1"/>
                          </a:solidFill>
                          <a:latin typeface="+mn-lt"/>
                          <a:ea typeface="+mn-ea"/>
                          <a:cs typeface="+mn-cs"/>
                        </a:rPr>
                        <a:t>Analyse des spécificités de la liste des interlocuteurs et de leur pertinence dans le projet d’opérationnalisation. </a:t>
                      </a:r>
                    </a:p>
                    <a:p>
                      <a:pPr marL="361950" lvl="1" indent="-142875" algn="l" defTabSz="914400" rtl="0" eaLnBrk="1" latinLnBrk="0" hangingPunct="1">
                        <a:buFont typeface="+mj-lt"/>
                        <a:buAutoNum type="arabicPeriod"/>
                      </a:pPr>
                      <a:r>
                        <a:rPr lang="fr-FR" sz="1200" kern="1200" noProof="0" dirty="0">
                          <a:solidFill>
                            <a:schemeClr val="tx1"/>
                          </a:solidFill>
                          <a:latin typeface="+mn-lt"/>
                          <a:ea typeface="+mn-ea"/>
                          <a:cs typeface="+mn-cs"/>
                        </a:rPr>
                        <a:t>Mise en place d’initiatives spécifiques par acteur pour le travail de proximité et par la suite le transfert chaud des ayants droit (voir </a:t>
                      </a:r>
                      <a:r>
                        <a:rPr lang="fr-FR" sz="1200" i="1" kern="1200" noProof="0" dirty="0">
                          <a:solidFill>
                            <a:schemeClr val="tx1"/>
                          </a:solidFill>
                          <a:latin typeface="+mn-lt"/>
                          <a:ea typeface="+mn-ea"/>
                          <a:cs typeface="+mn-cs"/>
                        </a:rPr>
                        <a:t>Action 5.3</a:t>
                      </a:r>
                      <a:r>
                        <a:rPr lang="fr-FR" sz="1200" kern="1200" noProof="0" dirty="0">
                          <a:solidFill>
                            <a:schemeClr val="tx1"/>
                          </a:solidFill>
                          <a:latin typeface="+mn-lt"/>
                          <a:ea typeface="+mn-ea"/>
                          <a:cs typeface="+mn-cs"/>
                        </a:rPr>
                        <a:t>)</a:t>
                      </a:r>
                    </a:p>
                    <a:p>
                      <a:pPr marL="180975" lvl="1" indent="0" algn="l" defTabSz="914400" rtl="0" eaLnBrk="1" latinLnBrk="0" hangingPunct="1">
                        <a:buFont typeface="+mj-lt"/>
                        <a:buNone/>
                      </a:pPr>
                      <a:r>
                        <a:rPr lang="fr-FR" sz="1200" kern="1200" noProof="0" dirty="0">
                          <a:solidFill>
                            <a:schemeClr val="tx1"/>
                          </a:solidFill>
                          <a:latin typeface="+mn-lt"/>
                          <a:ea typeface="+mn-ea"/>
                          <a:cs typeface="+mn-cs"/>
                        </a:rPr>
                        <a:t>Il sera important de maintenir la cartographie à jour périodiquement, étant donné les changements récurrents dans le paysage social (ex: perte de subsides), tout en considérant les limites RGPD.</a:t>
                      </a:r>
                      <a:endParaRPr lang="fr-FR" sz="1200" noProof="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107792096"/>
                  </a:ext>
                </a:extLst>
              </a:tr>
            </a:tbl>
          </a:graphicData>
        </a:graphic>
      </p:graphicFrame>
      <p:sp>
        <p:nvSpPr>
          <p:cNvPr id="4" name="Star: 5 Points 3">
            <a:extLst>
              <a:ext uri="{FF2B5EF4-FFF2-40B4-BE49-F238E27FC236}">
                <a16:creationId xmlns:a16="http://schemas.microsoft.com/office/drawing/2014/main" id="{4062C0FE-9467-A8B8-331C-51D22948AF53}"/>
              </a:ext>
            </a:extLst>
          </p:cNvPr>
          <p:cNvSpPr/>
          <p:nvPr/>
        </p:nvSpPr>
        <p:spPr bwMode="auto">
          <a:xfrm>
            <a:off x="144758" y="188562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dirty="0" err="1">
              <a:latin typeface="Calibri Light" panose="020F0302020204030204" pitchFamily="34" charset="0"/>
            </a:endParaRPr>
          </a:p>
        </p:txBody>
      </p:sp>
    </p:spTree>
    <p:extLst>
      <p:ext uri="{BB962C8B-B14F-4D97-AF65-F5344CB8AC3E}">
        <p14:creationId xmlns:p14="http://schemas.microsoft.com/office/powerpoint/2010/main" val="41452138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0C1A1-0E2C-3C53-520B-AC4C7BC957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FBD362-AC7A-490C-50C9-EA701E9EC8E7}"/>
              </a:ext>
            </a:extLst>
          </p:cNvPr>
          <p:cNvSpPr>
            <a:spLocks noGrp="1"/>
          </p:cNvSpPr>
          <p:nvPr>
            <p:ph type="title"/>
          </p:nvPr>
        </p:nvSpPr>
        <p:spPr/>
        <p:txBody>
          <a:bodyPr/>
          <a:lstStyle/>
          <a:p>
            <a:r>
              <a:rPr lang="fr-FR" noProof="0"/>
              <a:t>Projet 5. Développer davantage les méthodes d’accompagnement et de soutien personnalisés et ciblés des ayants droit (4/4)</a:t>
            </a:r>
          </a:p>
        </p:txBody>
      </p:sp>
      <p:sp>
        <p:nvSpPr>
          <p:cNvPr id="6" name="Rectangle 5">
            <a:extLst>
              <a:ext uri="{FF2B5EF4-FFF2-40B4-BE49-F238E27FC236}">
                <a16:creationId xmlns:a16="http://schemas.microsoft.com/office/drawing/2014/main" id="{E004F4D5-5B1C-A1D7-627E-A94FF23A5DE5}"/>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E2BCB89D-C883-B4ED-7134-D11F23F859F6}"/>
              </a:ext>
            </a:extLst>
          </p:cNvPr>
          <p:cNvGraphicFramePr>
            <a:graphicFrameLocks noGrp="1"/>
          </p:cNvGraphicFramePr>
          <p:nvPr/>
        </p:nvGraphicFramePr>
        <p:xfrm>
          <a:off x="484174" y="1592263"/>
          <a:ext cx="8964000" cy="512064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5. Indicateurs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8F"/>
                    </a:solidFill>
                  </a:tcPr>
                </a:tc>
                <a:extLst>
                  <a:ext uri="{0D108BD9-81ED-4DB2-BD59-A6C34878D82A}">
                    <a16:rowId xmlns:a16="http://schemas.microsoft.com/office/drawing/2014/main" val="994712996"/>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noProof="0"/>
                        <a:t>Action 5.1 : Cartographie des publics cibles d’ayants droit à former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catégories de publics cibles identifiés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formations développées pour ces publics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Taux de participation des ayants droit aux formations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034969668"/>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noProof="0"/>
                        <a:t>Action 5.2 : Entamer la réflexion sur un programme d’« Alliés administratifs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réunions de réflexion organisées avec les partenaires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bénévoles identifiés comme potentiels « Alliés administratifs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partenaires intéressés à collaborer sur la mise en œuvre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780638299"/>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noProof="0"/>
                        <a:t>Action 5.3 : Mise en place d’un référent unique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d’ayants droit bénéficiant d’un référent unique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Taux de réduction des abandons en cours de démarche pour les bénéficiaires d’un référent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Niveau de satisfaction des ayants droit ayant un référent unique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Taux d’obtention de droits de la DG HAN et d’autres prestations sociales par les bénéficiaires d’un référent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081393875"/>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noProof="0"/>
                        <a:t>Action 5.4 : Définition d’un plan d’action par province en cohérence avec les grands enjeux identifiés par l’enquête des usagers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centres pour lesquels une (ou plusieurs) session(s) de travail est (sont) organisée(s)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propositions de pistes d’amélioration par centre de reconnaissance du handicap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plans d’action, propre à chaque centre, développés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recommandations mises en œuvre issues des tendances identifiées (par centre)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36283703"/>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noProof="0"/>
                        <a:t>Action 5.5 : Opérationnaliser l’accompagnement rapproché des ayants droit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Proportion des centres de reconnaissance ayant réalisé une cartographie sociale (en fonction de si on travaille avec des centres pilotes)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d’interlocuteurs identifiés, par type de persona, par centre de reconnaissance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mises à jour effectuées périodiquement sur les cartographies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d’initiatives mises en place par acteur identifié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bénéficiaires ayant bénéficié d’un transfert « chaud » vers un service pertinent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774110136"/>
                  </a:ext>
                </a:extLst>
              </a:tr>
            </a:tbl>
          </a:graphicData>
        </a:graphic>
      </p:graphicFrame>
    </p:spTree>
    <p:extLst>
      <p:ext uri="{BB962C8B-B14F-4D97-AF65-F5344CB8AC3E}">
        <p14:creationId xmlns:p14="http://schemas.microsoft.com/office/powerpoint/2010/main" val="4545460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77F0D-9466-2D37-658B-5D62D6881B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D01A17-32A6-419C-369E-E4AB9DF68D79}"/>
              </a:ext>
            </a:extLst>
          </p:cNvPr>
          <p:cNvSpPr>
            <a:spLocks noGrp="1"/>
          </p:cNvSpPr>
          <p:nvPr>
            <p:ph type="title"/>
          </p:nvPr>
        </p:nvSpPr>
        <p:spPr/>
        <p:txBody>
          <a:bodyPr/>
          <a:lstStyle/>
          <a:p>
            <a:r>
              <a:rPr lang="fr-FR" noProof="0"/>
              <a:t>Projet 6. Développer des solutions alternatives pour limiter l’impact de la fracture numérique (1/4)</a:t>
            </a:r>
          </a:p>
        </p:txBody>
      </p:sp>
      <p:sp>
        <p:nvSpPr>
          <p:cNvPr id="6" name="Rectangle 5">
            <a:extLst>
              <a:ext uri="{FF2B5EF4-FFF2-40B4-BE49-F238E27FC236}">
                <a16:creationId xmlns:a16="http://schemas.microsoft.com/office/drawing/2014/main" id="{E83F8D46-D2D1-6909-EFDA-DA9E3A4E2BDB}"/>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60AC2806-5AE1-CA04-5E6F-2836A4E5E705}"/>
              </a:ext>
            </a:extLst>
          </p:cNvPr>
          <p:cNvGraphicFramePr>
            <a:graphicFrameLocks noGrp="1"/>
          </p:cNvGraphicFramePr>
          <p:nvPr/>
        </p:nvGraphicFramePr>
        <p:xfrm>
          <a:off x="484174" y="1592263"/>
          <a:ext cx="8993202" cy="4505960"/>
        </p:xfrm>
        <a:graphic>
          <a:graphicData uri="http://schemas.openxmlformats.org/drawingml/2006/table">
            <a:tbl>
              <a:tblPr firstRow="1" bandRow="1">
                <a:tableStyleId>{5940675A-B579-460E-94D1-54222C63F5DA}</a:tableStyleId>
              </a:tblPr>
              <a:tblGrid>
                <a:gridCol w="8993202">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6. Développer des solutions alternatives pour limiter l’impact de la fracture numérique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994712996"/>
                  </a:ext>
                </a:extLst>
              </a:tr>
              <a:tr h="180000">
                <a:tc>
                  <a:txBody>
                    <a:bodyPr/>
                    <a:lstStyle/>
                    <a:p>
                      <a:r>
                        <a:rPr lang="fr-FR" sz="1200" b="1" noProof="0"/>
                        <a:t>Niveau</a:t>
                      </a:r>
                      <a:r>
                        <a:rPr lang="fr-FR" sz="1200" noProof="0"/>
                        <a:t> : Utilisation par les ayants droit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95333701"/>
                  </a:ext>
                </a:extLst>
              </a:tr>
              <a:tr h="180000">
                <a:tc>
                  <a:txBody>
                    <a:bodyPr/>
                    <a:lstStyle/>
                    <a:p>
                      <a:r>
                        <a:rPr lang="fr-FR" sz="1200" b="1" noProof="0"/>
                        <a:t>Constat :</a:t>
                      </a:r>
                      <a:r>
                        <a:rPr lang="fr-FR" sz="1200" b="0" noProof="0"/>
                        <a:t> </a:t>
                      </a:r>
                    </a:p>
                    <a:p>
                      <a:r>
                        <a:rPr lang="fr-FR" sz="1200" b="0" noProof="0"/>
                        <a:t>Les observations sur le terrain révèlent que la fracture numérique constitue une barrière majeure à l'accès aux droits, particulièrement pour les personnes éloignées des outils numériques, soit par manque de compétences, soit par absence de ressources. Avec la numérisation croissante des services sociaux, cette problématique accentue les inégalités d’accès. Bien que des efforts sont nécessaires pour améliorer les plateformes numériques existantes, telles que l’initiative visant à optimiser </a:t>
                      </a:r>
                      <a:r>
                        <a:rPr lang="fr-FR" sz="1200" b="0" noProof="0" err="1"/>
                        <a:t>MyHandicap</a:t>
                      </a:r>
                      <a:r>
                        <a:rPr lang="fr-FR" sz="1200" b="0" noProof="0"/>
                        <a:t>, une partie de la population restera exclue malgré ces améliorations et nécessite des alternatives adaptées pour garantir une égalité d'accès aux services publics et aux droits sociaux.</a:t>
                      </a:r>
                      <a:endParaRPr lang="fr-FR" sz="1200" b="1" noProof="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r h="288902">
                <a:tc>
                  <a:txBody>
                    <a:bodyPr/>
                    <a:lstStyle/>
                    <a:p>
                      <a:r>
                        <a:rPr lang="fr-FR" sz="1200" b="1" noProof="0"/>
                        <a:t>Description : </a:t>
                      </a:r>
                    </a:p>
                    <a:p>
                      <a:r>
                        <a:rPr lang="fr-FR" sz="1200" b="0" noProof="0"/>
                        <a:t>Ce projet vise les personnes éloignées des outils numériques (par manque de compétences ou de ressources) en consolidant et en renforçant les initiatives non numériques existantes et en développant de nouvelles initiatives pour faciliter leur accès aux droits. En multipliant les points d'accès et en diversifiant les canaux, ce projet crée un système plus inclusif, réduisant durablement le NTU de droits et renforçant l'égalité dans l'accès aux services publics.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154437072"/>
                  </a:ext>
                </a:extLst>
              </a:tr>
              <a:tr h="180000">
                <a:tc>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fr-FR" sz="1200" b="1" kern="1200" noProof="0">
                          <a:solidFill>
                            <a:schemeClr val="tx1"/>
                          </a:solidFill>
                          <a:latin typeface="+mn-lt"/>
                          <a:ea typeface="+mn-ea"/>
                          <a:cs typeface="+mn-cs"/>
                        </a:rPr>
                        <a:t>Impact attendu sur le NTU :                                                                                                                </a:t>
                      </a:r>
                      <a:r>
                        <a:rPr lang="fr-FR" sz="1200" noProof="0"/>
                        <a:t>NTU primaire            NTU secondaire            NTU tertiaire </a:t>
                      </a:r>
                      <a:r>
                        <a:rPr lang="fr-FR" sz="1200" b="0" kern="1200" noProof="0">
                          <a:solidFill>
                            <a:schemeClr val="tx1"/>
                          </a:solidFill>
                          <a:latin typeface="+mn-lt"/>
                          <a:ea typeface="+mn-ea"/>
                          <a:cs typeface="+mn-cs"/>
                        </a:rPr>
                        <a:t>Ce projet permet de réduire le NTU primaire et secondaire en développant des solutions accessibles aux personnes en difficulté avec les outils numériques. En proposant des alternatives adaptées et en renforçant l’accompagnement des ayants droit, il permet d’atténuer l’exclusion numérique comme frein à l’accès aux droits. L’impact attendu est :</a:t>
                      </a:r>
                    </a:p>
                    <a:p>
                      <a:pPr marL="171450" indent="-171450">
                        <a:buFont typeface="Arial" panose="020B0604020202020204" pitchFamily="34" charset="0"/>
                        <a:buChar char="•"/>
                      </a:pPr>
                      <a:r>
                        <a:rPr lang="fr-FR" sz="1200" b="0" kern="1200" noProof="0">
                          <a:solidFill>
                            <a:schemeClr val="tx1"/>
                          </a:solidFill>
                          <a:latin typeface="+mn-lt"/>
                          <a:ea typeface="+mn-ea"/>
                          <a:cs typeface="+mn-cs"/>
                        </a:rPr>
                        <a:t>Augmenter la couverture des services administratifs grâce à des guichets fixes et mobiles.</a:t>
                      </a:r>
                    </a:p>
                    <a:p>
                      <a:pPr marL="171450" indent="-171450">
                        <a:buFont typeface="Arial" panose="020B0604020202020204" pitchFamily="34" charset="0"/>
                        <a:buChar char="•"/>
                      </a:pPr>
                      <a:r>
                        <a:rPr lang="fr-FR" sz="1200" b="0" kern="1200" noProof="0">
                          <a:solidFill>
                            <a:schemeClr val="tx1"/>
                          </a:solidFill>
                          <a:latin typeface="+mn-lt"/>
                          <a:ea typeface="+mn-ea"/>
                          <a:cs typeface="+mn-cs"/>
                        </a:rPr>
                        <a:t>Simplifier les procédures pour les personnes qui ne sont pas familiarisées avec les outils numériques grâce à un soutien humain et à des documents clairs.</a:t>
                      </a:r>
                    </a:p>
                    <a:p>
                      <a:pPr marL="171450" indent="-171450">
                        <a:buFont typeface="Arial" panose="020B0604020202020204" pitchFamily="34" charset="0"/>
                        <a:buChar char="•"/>
                      </a:pPr>
                      <a:r>
                        <a:rPr lang="fr-FR" sz="1200" b="0" kern="1200" noProof="0">
                          <a:solidFill>
                            <a:schemeClr val="tx1"/>
                          </a:solidFill>
                          <a:latin typeface="+mn-lt"/>
                          <a:ea typeface="+mn-ea"/>
                          <a:cs typeface="+mn-cs"/>
                        </a:rPr>
                        <a:t>Réduire les inégalités géographiques et numériques en proposant des alternatives.</a:t>
                      </a:r>
                    </a:p>
                    <a:p>
                      <a:pPr marL="171450" indent="-171450">
                        <a:buFont typeface="Arial" panose="020B0604020202020204" pitchFamily="34" charset="0"/>
                        <a:buChar char="•"/>
                      </a:pPr>
                      <a:r>
                        <a:rPr lang="fr-FR" sz="1200" b="0" kern="1200" noProof="0">
                          <a:solidFill>
                            <a:schemeClr val="tx1"/>
                          </a:solidFill>
                          <a:latin typeface="+mn-lt"/>
                          <a:ea typeface="+mn-ea"/>
                          <a:cs typeface="+mn-cs"/>
                        </a:rPr>
                        <a:t>Améliorer la connaissance des droits disponibles grâce à des campagnes proactives adaptées aux besoins locaux.</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72189809"/>
                  </a:ext>
                </a:extLst>
              </a:tr>
            </a:tbl>
          </a:graphicData>
        </a:graphic>
      </p:graphicFrame>
      <p:sp>
        <p:nvSpPr>
          <p:cNvPr id="7" name="Rectangle 6">
            <a:extLst>
              <a:ext uri="{FF2B5EF4-FFF2-40B4-BE49-F238E27FC236}">
                <a16:creationId xmlns:a16="http://schemas.microsoft.com/office/drawing/2014/main" id="{6519063E-6020-570E-C828-D8E49682C704}"/>
              </a:ext>
            </a:extLst>
          </p:cNvPr>
          <p:cNvSpPr/>
          <p:nvPr/>
        </p:nvSpPr>
        <p:spPr bwMode="auto">
          <a:xfrm>
            <a:off x="5710725" y="4400550"/>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8" name="Rectangle 7">
            <a:extLst>
              <a:ext uri="{FF2B5EF4-FFF2-40B4-BE49-F238E27FC236}">
                <a16:creationId xmlns:a16="http://schemas.microsoft.com/office/drawing/2014/main" id="{04E548A3-FA9B-BECA-0FAE-44104229AA7C}"/>
              </a:ext>
            </a:extLst>
          </p:cNvPr>
          <p:cNvSpPr/>
          <p:nvPr/>
        </p:nvSpPr>
        <p:spPr bwMode="auto">
          <a:xfrm>
            <a:off x="6958500" y="4400550"/>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9" name="Rectangle 8">
            <a:extLst>
              <a:ext uri="{FF2B5EF4-FFF2-40B4-BE49-F238E27FC236}">
                <a16:creationId xmlns:a16="http://schemas.microsoft.com/office/drawing/2014/main" id="{3716611D-C7BA-5F88-93F2-D877E7BEE45A}"/>
              </a:ext>
            </a:extLst>
          </p:cNvPr>
          <p:cNvSpPr/>
          <p:nvPr/>
        </p:nvSpPr>
        <p:spPr bwMode="auto">
          <a:xfrm>
            <a:off x="8356460" y="4400550"/>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pic>
        <p:nvPicPr>
          <p:cNvPr id="11" name="Graphic 10" descr="Checkmark outline">
            <a:extLst>
              <a:ext uri="{FF2B5EF4-FFF2-40B4-BE49-F238E27FC236}">
                <a16:creationId xmlns:a16="http://schemas.microsoft.com/office/drawing/2014/main" id="{8362C5AF-4C35-9B57-BC7D-09A02B3499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5015" y="4338075"/>
            <a:ext cx="216000" cy="216000"/>
          </a:xfrm>
          <a:prstGeom prst="rect">
            <a:avLst/>
          </a:prstGeom>
        </p:spPr>
      </p:pic>
      <p:pic>
        <p:nvPicPr>
          <p:cNvPr id="12" name="Graphic 11" descr="Checkmark outline">
            <a:extLst>
              <a:ext uri="{FF2B5EF4-FFF2-40B4-BE49-F238E27FC236}">
                <a16:creationId xmlns:a16="http://schemas.microsoft.com/office/drawing/2014/main" id="{78E0B0FE-216D-1355-5F40-BACF623596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41625" y="4335000"/>
            <a:ext cx="216000" cy="216000"/>
          </a:xfrm>
          <a:prstGeom prst="rect">
            <a:avLst/>
          </a:prstGeom>
        </p:spPr>
      </p:pic>
    </p:spTree>
    <p:extLst>
      <p:ext uri="{BB962C8B-B14F-4D97-AF65-F5344CB8AC3E}">
        <p14:creationId xmlns:p14="http://schemas.microsoft.com/office/powerpoint/2010/main" val="41661909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D4576-7ACA-62D2-AA4E-566BAA9152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5B6010-B57C-CBAC-A043-F0F2C98B3591}"/>
              </a:ext>
            </a:extLst>
          </p:cNvPr>
          <p:cNvSpPr>
            <a:spLocks noGrp="1"/>
          </p:cNvSpPr>
          <p:nvPr>
            <p:ph type="title"/>
          </p:nvPr>
        </p:nvSpPr>
        <p:spPr/>
        <p:txBody>
          <a:bodyPr/>
          <a:lstStyle/>
          <a:p>
            <a:r>
              <a:rPr lang="fr-FR" noProof="0"/>
              <a:t>Projet 6. Développer des solutions alternatives pour limiter l’impact de la fracture numérique (2/4)</a:t>
            </a:r>
          </a:p>
        </p:txBody>
      </p:sp>
      <p:sp>
        <p:nvSpPr>
          <p:cNvPr id="6" name="Rectangle 5">
            <a:extLst>
              <a:ext uri="{FF2B5EF4-FFF2-40B4-BE49-F238E27FC236}">
                <a16:creationId xmlns:a16="http://schemas.microsoft.com/office/drawing/2014/main" id="{55176B2F-7558-5C0E-EA9B-6AC25A0DB9FD}"/>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5152A077-3EE6-3C2B-0CF7-8981B35190EC}"/>
              </a:ext>
            </a:extLst>
          </p:cNvPr>
          <p:cNvGraphicFramePr>
            <a:graphicFrameLocks noGrp="1"/>
          </p:cNvGraphicFramePr>
          <p:nvPr/>
        </p:nvGraphicFramePr>
        <p:xfrm>
          <a:off x="484174" y="1592263"/>
          <a:ext cx="8964000" cy="356616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6. En pratique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324908">
                <a:tc>
                  <a:txBody>
                    <a:bodyPr/>
                    <a:lstStyle/>
                    <a:p>
                      <a:pPr marL="171450" indent="-171450">
                        <a:buFont typeface="Arial" panose="020B0604020202020204" pitchFamily="34" charset="0"/>
                        <a:buChar char="•"/>
                      </a:pPr>
                      <a:r>
                        <a:rPr lang="fr-FR" sz="1200" b="1" u="none" noProof="0"/>
                        <a:t>Action 6.1 : Valorisation et développement de supports d’information alternatifs</a:t>
                      </a:r>
                      <a:br>
                        <a:rPr lang="fr-FR" sz="1200" u="none" noProof="0"/>
                      </a:br>
                      <a:r>
                        <a:rPr lang="fr-FR" sz="1200" u="none" noProof="0"/>
                        <a:t>Cette action vise à renforcer la communication auprès des usagers et des partenaires en valorisant les supports d’information existants et en développant de nouveaux outils adaptés. Un exemple concret est l’amélioration de l’utilisation des </a:t>
                      </a:r>
                      <a:r>
                        <a:rPr lang="fr-FR" sz="1200" u="none" noProof="0" err="1"/>
                        <a:t>Digisnacks</a:t>
                      </a:r>
                      <a:r>
                        <a:rPr lang="fr-FR" sz="1200" u="none" noProof="0"/>
                        <a:t> (dépliants) déjà disponibles au sein du SPF. Ces supports, qui expliquent notamment le fonctionnement d’un formulaire de contact, pourraient être davantage exploités en les intégrant directement aux lettres envoyées aux usagers.</a:t>
                      </a:r>
                      <a:br>
                        <a:rPr lang="fr-FR" sz="1200" u="none" noProof="0"/>
                      </a:br>
                      <a:r>
                        <a:rPr lang="fr-FR" sz="1200" u="none" noProof="0"/>
                        <a:t>Pour maximiser leur impact, une communication renforcée autour de ces outils serait mise en place, incluant :</a:t>
                      </a:r>
                    </a:p>
                    <a:p>
                      <a:pPr marL="361950" indent="-171450">
                        <a:buFont typeface="Wingdings" panose="05000000000000000000" pitchFamily="2" charset="2"/>
                        <a:buChar char="Ø"/>
                      </a:pPr>
                      <a:r>
                        <a:rPr lang="fr-FR" sz="1200" u="none" noProof="0"/>
                        <a:t>L’affichage de ces mêmes informations sur les écrans présents dans les centres d’accueil.</a:t>
                      </a:r>
                    </a:p>
                    <a:p>
                      <a:pPr marL="361950" indent="-171450">
                        <a:buFont typeface="Wingdings" panose="05000000000000000000" pitchFamily="2" charset="2"/>
                        <a:buChar char="Ø"/>
                      </a:pPr>
                      <a:r>
                        <a:rPr lang="fr-FR" sz="1200" u="none" noProof="0"/>
                        <a:t>Une distribution ciblée des flyers aux partenaires, tels que les CPAS, les mutualités et les associations locales, pour élargir leur diffusion et renforcer leur efficacité.</a:t>
                      </a:r>
                    </a:p>
                    <a:p>
                      <a:pPr marL="180975" lvl="1" indent="0" algn="l" defTabSz="914400" rtl="0" eaLnBrk="1" latinLnBrk="0" hangingPunct="1">
                        <a:buFont typeface="Arial" panose="020B0604020202020204" pitchFamily="34" charset="0"/>
                        <a:buNone/>
                      </a:pPr>
                      <a:r>
                        <a:rPr lang="fr-FR" sz="1200" u="none" kern="1200" noProof="0">
                          <a:solidFill>
                            <a:schemeClr val="tx1"/>
                          </a:solidFill>
                          <a:latin typeface="+mn-lt"/>
                          <a:ea typeface="+mn-ea"/>
                          <a:cs typeface="+mn-cs"/>
                        </a:rPr>
                        <a:t>Parallèlement, de nouveaux supports pourraient être développés pour répondre à des besoins spécifiques identifiés, notamment en proposant des formats accessibles à tous les publics (langues, handicap visuel ou cognitif). Cette action vise à garantir une information claire, accessible et cohérente pour tous les usagers et à renforcer leur autonomie dans l’accès aux services administratifs. </a:t>
                      </a:r>
                      <a:endParaRPr lang="fr-FR" sz="1200" u="none" kern="1200" noProof="0">
                        <a:solidFill>
                          <a:schemeClr val="tx1"/>
                        </a:solidFill>
                        <a:highlight>
                          <a:srgbClr val="FFFF00"/>
                        </a:highlight>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154437072"/>
                  </a:ext>
                </a:extLst>
              </a:tr>
              <a:tr h="252000">
                <a:tc>
                  <a:txBody>
                    <a:bodyPr/>
                    <a:lstStyle/>
                    <a:p>
                      <a:pPr marL="180975" lvl="1" indent="-171450" algn="l" defTabSz="914400" rtl="0" eaLnBrk="1" latinLnBrk="0" hangingPunct="1">
                        <a:buFont typeface="Arial" panose="020B0604020202020204" pitchFamily="34" charset="0"/>
                        <a:buChar char="•"/>
                      </a:pPr>
                      <a:r>
                        <a:rPr lang="fr-FR" sz="1200" b="1" u="none" kern="1200" noProof="0">
                          <a:solidFill>
                            <a:schemeClr val="tx1"/>
                          </a:solidFill>
                          <a:latin typeface="+mn-lt"/>
                          <a:ea typeface="+mn-ea"/>
                          <a:cs typeface="+mn-cs"/>
                        </a:rPr>
                        <a:t>Action 6.2 : Création de la fonction de </a:t>
                      </a:r>
                      <a:r>
                        <a:rPr lang="fr-FR" sz="1200" b="1" u="none" kern="1200" noProof="0" err="1">
                          <a:solidFill>
                            <a:schemeClr val="tx1"/>
                          </a:solidFill>
                          <a:latin typeface="+mn-lt"/>
                          <a:ea typeface="+mn-ea"/>
                          <a:cs typeface="+mn-cs"/>
                        </a:rPr>
                        <a:t>Digicoach</a:t>
                      </a:r>
                      <a:br>
                        <a:rPr lang="fr-FR" sz="1200" b="0" u="none" kern="1200" noProof="0">
                          <a:solidFill>
                            <a:schemeClr val="tx1"/>
                          </a:solidFill>
                          <a:latin typeface="+mn-lt"/>
                          <a:ea typeface="+mn-ea"/>
                          <a:cs typeface="+mn-cs"/>
                        </a:rPr>
                      </a:br>
                      <a:r>
                        <a:rPr lang="fr-FR" sz="1200" b="0" u="none" kern="1200" noProof="0">
                          <a:solidFill>
                            <a:schemeClr val="tx1"/>
                          </a:solidFill>
                          <a:latin typeface="+mn-lt"/>
                          <a:ea typeface="+mn-ea"/>
                          <a:cs typeface="+mn-cs"/>
                        </a:rPr>
                        <a:t>Cette action consiste à créer une nouvelle fonction de coach numérique spécialisé DG HAN, « </a:t>
                      </a:r>
                      <a:r>
                        <a:rPr lang="fr-FR" sz="1200" b="0" u="none" kern="1200" noProof="0" err="1">
                          <a:solidFill>
                            <a:schemeClr val="tx1"/>
                          </a:solidFill>
                          <a:latin typeface="+mn-lt"/>
                          <a:ea typeface="+mn-ea"/>
                          <a:cs typeface="+mn-cs"/>
                        </a:rPr>
                        <a:t>Digicoach</a:t>
                      </a:r>
                      <a:r>
                        <a:rPr lang="fr-FR" sz="1200" b="0" u="none" kern="1200" noProof="0">
                          <a:solidFill>
                            <a:schemeClr val="tx1"/>
                          </a:solidFill>
                          <a:latin typeface="+mn-lt"/>
                          <a:ea typeface="+mn-ea"/>
                          <a:cs typeface="+mn-cs"/>
                        </a:rPr>
                        <a:t> », qui serait formé aux spécificités des plateformes et services de la DG HAN, et serait disponible pour des permanences à des endroits spécifiques, tels que par exemple les </a:t>
                      </a:r>
                      <a:r>
                        <a:rPr lang="fr-FR" sz="1200" b="0" i="1" u="none" kern="1200" noProof="0" err="1">
                          <a:solidFill>
                            <a:schemeClr val="tx1"/>
                          </a:solidFill>
                          <a:latin typeface="+mn-lt"/>
                          <a:ea typeface="+mn-ea"/>
                          <a:cs typeface="+mn-cs"/>
                        </a:rPr>
                        <a:t>Digipunten</a:t>
                      </a:r>
                      <a:r>
                        <a:rPr lang="fr-FR" sz="1200" b="0" u="none" kern="1200" noProof="0">
                          <a:solidFill>
                            <a:schemeClr val="tx1"/>
                          </a:solidFill>
                          <a:latin typeface="+mn-lt"/>
                          <a:ea typeface="+mn-ea"/>
                          <a:cs typeface="+mn-cs"/>
                        </a:rPr>
                        <a:t> en Flandre ou les EPN (espaces publiques numériques) en Wallonie et à Bruxelles, et ceci afin d’assurer une assistance spécifique et adaptée.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245216225"/>
                  </a:ext>
                </a:extLst>
              </a:tr>
            </a:tbl>
          </a:graphicData>
        </a:graphic>
      </p:graphicFrame>
    </p:spTree>
    <p:extLst>
      <p:ext uri="{BB962C8B-B14F-4D97-AF65-F5344CB8AC3E}">
        <p14:creationId xmlns:p14="http://schemas.microsoft.com/office/powerpoint/2010/main" val="17486302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37D8F-9EA1-9264-6CB0-B79F69AF8C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E8530-A56F-884F-330C-1C99DE88D33B}"/>
              </a:ext>
            </a:extLst>
          </p:cNvPr>
          <p:cNvSpPr>
            <a:spLocks noGrp="1"/>
          </p:cNvSpPr>
          <p:nvPr>
            <p:ph type="title"/>
          </p:nvPr>
        </p:nvSpPr>
        <p:spPr/>
        <p:txBody>
          <a:bodyPr/>
          <a:lstStyle/>
          <a:p>
            <a:r>
              <a:rPr lang="fr-FR" noProof="0"/>
              <a:t>Projet 6. Développer des solutions alternatives pour limiter l’impact de la fracture numérique (3/4)</a:t>
            </a:r>
          </a:p>
        </p:txBody>
      </p:sp>
      <p:sp>
        <p:nvSpPr>
          <p:cNvPr id="6" name="Rectangle 5">
            <a:extLst>
              <a:ext uri="{FF2B5EF4-FFF2-40B4-BE49-F238E27FC236}">
                <a16:creationId xmlns:a16="http://schemas.microsoft.com/office/drawing/2014/main" id="{3A63FED6-41E1-6E7F-A60E-4949CA50E22B}"/>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448B7601-08E3-F237-C31D-070B4886ABD3}"/>
              </a:ext>
            </a:extLst>
          </p:cNvPr>
          <p:cNvGraphicFramePr>
            <a:graphicFrameLocks noGrp="1"/>
          </p:cNvGraphicFramePr>
          <p:nvPr/>
        </p:nvGraphicFramePr>
        <p:xfrm>
          <a:off x="484174" y="1592263"/>
          <a:ext cx="8964000" cy="448056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6. En pratique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252000">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fr-FR" sz="1200" b="1" u="none" noProof="0"/>
                        <a:t>Action 6.3 : Évaluer la pertinence de l’installation de kiosques interactifs dans les centres de la DG HAN</a:t>
                      </a:r>
                      <a:br>
                        <a:rPr lang="fr-FR" sz="1200" noProof="0"/>
                      </a:br>
                      <a:r>
                        <a:rPr lang="fr-FR" sz="1200" noProof="0"/>
                        <a:t>Cette action vise à évaluer la pertinence d’</a:t>
                      </a:r>
                      <a:r>
                        <a:rPr lang="fr-FR" sz="1200" noProof="0">
                          <a:solidFill>
                            <a:schemeClr val="tx1"/>
                          </a:solidFill>
                        </a:rPr>
                        <a:t>implémenter</a:t>
                      </a:r>
                      <a:r>
                        <a:rPr lang="fr-FR" sz="1200" noProof="0"/>
                        <a:t> </a:t>
                      </a:r>
                      <a:r>
                        <a:rPr lang="fr-FR" sz="1200" noProof="0">
                          <a:solidFill>
                            <a:schemeClr val="tx1"/>
                          </a:solidFill>
                        </a:rPr>
                        <a:t>des bornes interactives, appelées « kioskes », dans les centres de reconnaissance du handicap. </a:t>
                      </a:r>
                      <a:r>
                        <a:rPr lang="fr-FR" sz="1200" noProof="0"/>
                        <a:t>Ces dispositifs s’inscrivent dans une stratégie globale visant à compléter les services numériques tout en valorisant les guichets physiques. </a:t>
                      </a:r>
                      <a:r>
                        <a:rPr lang="fr-FR" sz="1200" noProof="0">
                          <a:solidFill>
                            <a:schemeClr val="tx1"/>
                          </a:solidFill>
                        </a:rPr>
                        <a:t>A terme, ces bornes devraient permettre </a:t>
                      </a:r>
                      <a:r>
                        <a:rPr lang="fr-FR" sz="1200" noProof="0"/>
                        <a:t>aux usagers d’accomplir plusieurs démarches en autonomie, telles que le téléchargement, l’impression et le scanning de documents (attestations, etc.), l’envoi et la réception par voie postale ou par e-mail de toutes formes de demandes, recevoir et passer des appels téléphoniques, vérifier la situation personnelle de la personne en situation de handicap, accéder à </a:t>
                      </a:r>
                      <a:r>
                        <a:rPr lang="fr-FR" sz="1200" noProof="0" err="1"/>
                        <a:t>My</a:t>
                      </a:r>
                      <a:r>
                        <a:rPr lang="fr-FR" sz="1200" noProof="0"/>
                        <a:t> Handicap, etc. De plus, l’exploitation de ces bornes pourrait être optimisée afin de les utiliser également comme outil de feedback (lancer des enquêtes et faire le suivi sur des sujets bien définis et liés au NTU), ou comme outil d’information avec par exemple des vidéos en langue de signes sur certains sujets, etc.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72189809"/>
                  </a:ext>
                </a:extLst>
              </a:tr>
              <a:tr h="252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noProof="0"/>
                        <a:t>Action 6.4 : Explorer la mise en place de partenariats avec des solutions innovantes</a:t>
                      </a:r>
                      <a:br>
                        <a:rPr lang="fr-FR" sz="1200" b="1" noProof="0"/>
                      </a:br>
                      <a:r>
                        <a:rPr lang="fr-FR" sz="1200" b="0" noProof="0"/>
                        <a:t>Cette action vise à identifier et développer des partenariats stratégiques avec des initiatives innovantes pour </a:t>
                      </a:r>
                      <a:r>
                        <a:rPr lang="fr-FR" sz="1200" noProof="0"/>
                        <a:t>favoriser une approche proactive pour mieux toucher les publics cibles, </a:t>
                      </a:r>
                      <a:r>
                        <a:rPr lang="fr-FR" sz="1200" b="0" noProof="0"/>
                        <a:t>réduire la fracture numérique et améliorer l’accès aux services administratifs pour les publics éloignés. </a:t>
                      </a:r>
                      <a:r>
                        <a:rPr lang="fr-FR" sz="1200" noProof="0"/>
                        <a:t>Concrètement, cette action vise à rapprocher les services de la DG HAN des citoyens, des points mobiles seraient complétés par des points fixes dans des lieux stratégiques, offrant des rendez-vous individuels pour un bilan personnalisé des droits et démarches. La collaboration avec des partenaires locaux (CPAS, associations, mutuelles) sera essentielle pour assurer la faisabilité et l’efficacité de ces dispositifs. </a:t>
                      </a:r>
                      <a:r>
                        <a:rPr lang="fr-FR" sz="1200" b="0" noProof="0"/>
                        <a:t>Des exemples spécifiques illustrant des pistes de collaboration possibles :</a:t>
                      </a:r>
                    </a:p>
                    <a:p>
                      <a:pPr marL="3619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b="0" u="sng" noProof="0"/>
                        <a:t>Partenariat avec le </a:t>
                      </a:r>
                      <a:r>
                        <a:rPr lang="fr-FR" sz="1200" b="0" u="sng" noProof="0" err="1"/>
                        <a:t>Numéribus</a:t>
                      </a:r>
                      <a:r>
                        <a:rPr lang="fr-FR" sz="1200" b="0" u="sng" noProof="0"/>
                        <a:t> </a:t>
                      </a:r>
                      <a:r>
                        <a:rPr lang="fr-FR" sz="1200" b="0" noProof="0"/>
                        <a:t>: Ce service itinérant, mis en œuvre par les CPAS des communes d’Yvoir et Anhée, permet aux citoyens de réaliser des démarches administratives en ligne grâce à un accompagnement personnalisé dans un bus équipé de matériel informatique. La DG HAN pourrait non seulement s’associer à ce projet, mais aussi collaborer avec d’autres CPAS pour évaluer la possibilité de l’étendre à d’autres communes.</a:t>
                      </a:r>
                    </a:p>
                    <a:p>
                      <a:pPr marL="3619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b="0" u="sng" noProof="0">
                          <a:sym typeface="Wingdings" panose="05000000000000000000" pitchFamily="2" charset="2"/>
                        </a:rPr>
                        <a:t>Collaboration avec les </a:t>
                      </a:r>
                      <a:r>
                        <a:rPr lang="fr-FR" sz="1200" b="0" i="1" u="sng" noProof="0" err="1">
                          <a:sym typeface="Wingdings" panose="05000000000000000000" pitchFamily="2" charset="2"/>
                        </a:rPr>
                        <a:t>Digipunten</a:t>
                      </a:r>
                      <a:r>
                        <a:rPr lang="fr-FR" sz="1200" b="0" u="sng" noProof="0">
                          <a:sym typeface="Wingdings" panose="05000000000000000000" pitchFamily="2" charset="2"/>
                        </a:rPr>
                        <a:t> et EPN (espaces publiques numériques)</a:t>
                      </a:r>
                      <a:r>
                        <a:rPr lang="fr-FR" sz="1200" b="0" noProof="0">
                          <a:sym typeface="Wingdings" panose="05000000000000000000" pitchFamily="2" charset="2"/>
                        </a:rPr>
                        <a:t> : Ces espaces permettent d’accompagner les usagers dans leurs démarches numériques en Flandre, Wallonie et Bruxelles (voir en plus proposition </a:t>
                      </a:r>
                      <a:r>
                        <a:rPr lang="fr-FR" sz="1200" b="0" i="1" noProof="0">
                          <a:sym typeface="Wingdings" panose="05000000000000000000" pitchFamily="2" charset="2"/>
                        </a:rPr>
                        <a:t>Action 6.2</a:t>
                      </a:r>
                      <a:r>
                        <a:rPr lang="fr-FR" sz="1200" b="0" noProof="0">
                          <a:sym typeface="Wingdings" panose="05000000000000000000" pitchFamily="2" charset="2"/>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272461958"/>
                  </a:ext>
                </a:extLst>
              </a:tr>
            </a:tbl>
          </a:graphicData>
        </a:graphic>
      </p:graphicFrame>
    </p:spTree>
    <p:extLst>
      <p:ext uri="{BB962C8B-B14F-4D97-AF65-F5344CB8AC3E}">
        <p14:creationId xmlns:p14="http://schemas.microsoft.com/office/powerpoint/2010/main" val="25038148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474D1-6BED-5BED-E0B4-369AC0AEB74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6DB9F0C-C6D9-6438-9689-0E1A212AAF6A}"/>
              </a:ext>
            </a:extLst>
          </p:cNvPr>
          <p:cNvSpPr>
            <a:spLocks noGrp="1"/>
          </p:cNvSpPr>
          <p:nvPr>
            <p:ph type="title"/>
          </p:nvPr>
        </p:nvSpPr>
        <p:spPr/>
        <p:txBody>
          <a:bodyPr/>
          <a:lstStyle/>
          <a:p>
            <a:r>
              <a:rPr lang="fr-FR" noProof="0"/>
              <a:t>Bus France Services (FR) – Une initiative innovante d’</a:t>
            </a:r>
            <a:r>
              <a:rPr lang="fr-FR" noProof="0" err="1"/>
              <a:t>outreach</a:t>
            </a:r>
            <a:endParaRPr lang="fr-FR" noProof="0"/>
          </a:p>
        </p:txBody>
      </p:sp>
      <p:sp>
        <p:nvSpPr>
          <p:cNvPr id="8" name="Rectangle 4">
            <a:extLst>
              <a:ext uri="{FF2B5EF4-FFF2-40B4-BE49-F238E27FC236}">
                <a16:creationId xmlns:a16="http://schemas.microsoft.com/office/drawing/2014/main" id="{58DE2115-8E57-7655-F224-39F35A48DC47}"/>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sp>
        <p:nvSpPr>
          <p:cNvPr id="3" name="Marcador de contenido 3">
            <a:extLst>
              <a:ext uri="{FF2B5EF4-FFF2-40B4-BE49-F238E27FC236}">
                <a16:creationId xmlns:a16="http://schemas.microsoft.com/office/drawing/2014/main" id="{342F0FB4-5F89-DF47-0E9E-8E9E660C451F}"/>
              </a:ext>
            </a:extLst>
          </p:cNvPr>
          <p:cNvSpPr txBox="1">
            <a:spLocks/>
          </p:cNvSpPr>
          <p:nvPr/>
        </p:nvSpPr>
        <p:spPr bwMode="auto">
          <a:xfrm>
            <a:off x="498475" y="1598108"/>
            <a:ext cx="7654925"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FontTx/>
              <a:buNone/>
            </a:pPr>
            <a:r>
              <a:rPr lang="fr-FR" noProof="0"/>
              <a:t>Une initiative avec comme objectif de </a:t>
            </a:r>
            <a:r>
              <a:rPr lang="fr-FR" b="1" noProof="0"/>
              <a:t>faciliter l'accès aux services publics pour tous</a:t>
            </a:r>
            <a:r>
              <a:rPr lang="fr-FR" noProof="0"/>
              <a:t>, particulièrement </a:t>
            </a:r>
            <a:r>
              <a:rPr lang="fr-FR" b="1" noProof="0"/>
              <a:t>pour ceux éloignés </a:t>
            </a:r>
            <a:r>
              <a:rPr lang="fr-FR" noProof="0"/>
              <a:t>des centres administratifs traditionnels.</a:t>
            </a:r>
          </a:p>
          <a:p>
            <a:pPr marL="0" indent="0">
              <a:lnSpc>
                <a:spcPct val="100000"/>
              </a:lnSpc>
              <a:spcBef>
                <a:spcPts val="300"/>
              </a:spcBef>
              <a:spcAft>
                <a:spcPts val="300"/>
              </a:spcAft>
              <a:buFontTx/>
              <a:buNone/>
            </a:pPr>
            <a:endParaRPr lang="fr-FR" noProof="0"/>
          </a:p>
          <a:p>
            <a:pPr marL="0" indent="0">
              <a:lnSpc>
                <a:spcPct val="100000"/>
              </a:lnSpc>
              <a:spcBef>
                <a:spcPts val="300"/>
              </a:spcBef>
              <a:spcAft>
                <a:spcPts val="300"/>
              </a:spcAft>
              <a:buFontTx/>
              <a:buNone/>
            </a:pPr>
            <a:r>
              <a:rPr lang="fr-FR" noProof="0"/>
              <a:t>Fonctionnement et impact :</a:t>
            </a:r>
          </a:p>
          <a:p>
            <a:pPr>
              <a:lnSpc>
                <a:spcPct val="100000"/>
              </a:lnSpc>
              <a:spcBef>
                <a:spcPts val="300"/>
              </a:spcBef>
              <a:spcAft>
                <a:spcPts val="300"/>
              </a:spcAft>
            </a:pPr>
            <a:r>
              <a:rPr lang="fr-FR" noProof="0"/>
              <a:t>Les </a:t>
            </a:r>
            <a:r>
              <a:rPr lang="fr-FR" b="1" noProof="0"/>
              <a:t>bus itinérants </a:t>
            </a:r>
            <a:r>
              <a:rPr lang="fr-FR" noProof="0"/>
              <a:t>proposent un </a:t>
            </a:r>
            <a:r>
              <a:rPr lang="fr-FR" b="1" noProof="0"/>
              <a:t>guichet unique </a:t>
            </a:r>
            <a:r>
              <a:rPr lang="fr-FR" noProof="0"/>
              <a:t>pour divers services publics, tels que l'aide sociale, les formalités administratives, et le soutien à l'emploi. </a:t>
            </a:r>
          </a:p>
        </p:txBody>
      </p:sp>
      <p:pic>
        <p:nvPicPr>
          <p:cNvPr id="4" name="Picture 3">
            <a:extLst>
              <a:ext uri="{FF2B5EF4-FFF2-40B4-BE49-F238E27FC236}">
                <a16:creationId xmlns:a16="http://schemas.microsoft.com/office/drawing/2014/main" id="{3A340990-484C-0E19-6574-6B5D1BB8330D}"/>
              </a:ext>
            </a:extLst>
          </p:cNvPr>
          <p:cNvPicPr>
            <a:picLocks noChangeAspect="1"/>
          </p:cNvPicPr>
          <p:nvPr/>
        </p:nvPicPr>
        <p:blipFill>
          <a:blip r:embed="rId2"/>
          <a:stretch>
            <a:fillRect/>
          </a:stretch>
        </p:blipFill>
        <p:spPr>
          <a:xfrm>
            <a:off x="8085125" y="10999"/>
            <a:ext cx="1820875" cy="3295269"/>
          </a:xfrm>
          <a:prstGeom prst="rect">
            <a:avLst/>
          </a:prstGeom>
        </p:spPr>
      </p:pic>
      <p:sp>
        <p:nvSpPr>
          <p:cNvPr id="6" name="Marcador de contenido 3">
            <a:extLst>
              <a:ext uri="{FF2B5EF4-FFF2-40B4-BE49-F238E27FC236}">
                <a16:creationId xmlns:a16="http://schemas.microsoft.com/office/drawing/2014/main" id="{9BC00A96-5518-831F-557A-71E0D63FA29D}"/>
              </a:ext>
            </a:extLst>
          </p:cNvPr>
          <p:cNvSpPr txBox="1">
            <a:spLocks/>
          </p:cNvSpPr>
          <p:nvPr/>
        </p:nvSpPr>
        <p:spPr bwMode="auto">
          <a:xfrm>
            <a:off x="498474" y="3600923"/>
            <a:ext cx="9134476"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spcAft>
                <a:spcPts val="300"/>
              </a:spcAft>
            </a:pPr>
            <a:r>
              <a:rPr lang="fr-FR" noProof="0"/>
              <a:t>Les </a:t>
            </a:r>
            <a:r>
              <a:rPr lang="fr-FR" b="1" noProof="0"/>
              <a:t>agents polyvalents </a:t>
            </a:r>
            <a:r>
              <a:rPr lang="fr-FR" noProof="0"/>
              <a:t>à bord du bus sont formés pour assister les citoyens dans leurs démarches.</a:t>
            </a:r>
          </a:p>
          <a:p>
            <a:pPr>
              <a:lnSpc>
                <a:spcPct val="100000"/>
              </a:lnSpc>
              <a:spcBef>
                <a:spcPts val="300"/>
              </a:spcBef>
              <a:spcAft>
                <a:spcPts val="300"/>
              </a:spcAft>
            </a:pPr>
            <a:endParaRPr lang="fr-FR" noProof="0"/>
          </a:p>
          <a:p>
            <a:pPr>
              <a:lnSpc>
                <a:spcPct val="100000"/>
              </a:lnSpc>
              <a:spcBef>
                <a:spcPts val="300"/>
              </a:spcBef>
              <a:spcAft>
                <a:spcPts val="300"/>
              </a:spcAft>
            </a:pPr>
            <a:r>
              <a:rPr lang="fr-FR" noProof="0"/>
              <a:t>Le réseau dense de points France Services a considérablement </a:t>
            </a:r>
            <a:r>
              <a:rPr lang="fr-FR" b="1" noProof="0"/>
              <a:t>amélioré l'accessibilité des services</a:t>
            </a:r>
            <a:r>
              <a:rPr lang="fr-FR" noProof="0"/>
              <a:t>, en particulier dans les zones rurales.</a:t>
            </a:r>
          </a:p>
          <a:p>
            <a:pPr>
              <a:lnSpc>
                <a:spcPct val="100000"/>
              </a:lnSpc>
              <a:spcBef>
                <a:spcPts val="300"/>
              </a:spcBef>
              <a:spcAft>
                <a:spcPts val="300"/>
              </a:spcAft>
            </a:pPr>
            <a:endParaRPr lang="fr-FR" noProof="0"/>
          </a:p>
          <a:p>
            <a:pPr>
              <a:lnSpc>
                <a:spcPct val="100000"/>
              </a:lnSpc>
              <a:spcBef>
                <a:spcPts val="300"/>
              </a:spcBef>
              <a:spcAft>
                <a:spcPts val="300"/>
              </a:spcAft>
            </a:pPr>
            <a:r>
              <a:rPr lang="fr-FR" noProof="0"/>
              <a:t>Des </a:t>
            </a:r>
            <a:r>
              <a:rPr lang="fr-FR" b="1" noProof="0"/>
              <a:t>évaluations régulières et des adaptations du portefeuille de services </a:t>
            </a:r>
            <a:r>
              <a:rPr lang="fr-FR" noProof="0"/>
              <a:t>garantissent que l'initiative continue à répondre aux besoins évolutifs des utilisateurs.</a:t>
            </a:r>
          </a:p>
          <a:p>
            <a:pPr>
              <a:lnSpc>
                <a:spcPct val="100000"/>
              </a:lnSpc>
              <a:spcBef>
                <a:spcPts val="300"/>
              </a:spcBef>
              <a:spcAft>
                <a:spcPts val="300"/>
              </a:spcAft>
            </a:pPr>
            <a:endParaRPr lang="fr-FR" noProof="0"/>
          </a:p>
        </p:txBody>
      </p:sp>
    </p:spTree>
    <p:extLst>
      <p:ext uri="{BB962C8B-B14F-4D97-AF65-F5344CB8AC3E}">
        <p14:creationId xmlns:p14="http://schemas.microsoft.com/office/powerpoint/2010/main" val="282243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8A5B2-E8E1-75C9-9354-27261865C6F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0CE9B6F-77F7-ADF6-571D-54566DB93E1E}"/>
              </a:ext>
            </a:extLst>
          </p:cNvPr>
          <p:cNvSpPr>
            <a:spLocks noGrp="1"/>
          </p:cNvSpPr>
          <p:nvPr>
            <p:ph type="title"/>
          </p:nvPr>
        </p:nvSpPr>
        <p:spPr/>
        <p:txBody>
          <a:bodyPr/>
          <a:lstStyle/>
          <a:p>
            <a:r>
              <a:rPr lang="fr-FR" noProof="0"/>
              <a:t>Caisse nationale des allocations familiales (CNAF) (FR)</a:t>
            </a:r>
            <a:br>
              <a:rPr lang="fr-FR" noProof="0"/>
            </a:br>
            <a:r>
              <a:rPr lang="fr-FR" noProof="0"/>
              <a:t>Les  « Rendez-vous des droits »</a:t>
            </a:r>
          </a:p>
        </p:txBody>
      </p:sp>
      <p:sp>
        <p:nvSpPr>
          <p:cNvPr id="8" name="Rectangle 4">
            <a:extLst>
              <a:ext uri="{FF2B5EF4-FFF2-40B4-BE49-F238E27FC236}">
                <a16:creationId xmlns:a16="http://schemas.microsoft.com/office/drawing/2014/main" id="{25BF1B87-A3A3-A6B9-F385-57E9F0D7D02A}"/>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sp>
        <p:nvSpPr>
          <p:cNvPr id="3" name="Marcador de contenido 3">
            <a:extLst>
              <a:ext uri="{FF2B5EF4-FFF2-40B4-BE49-F238E27FC236}">
                <a16:creationId xmlns:a16="http://schemas.microsoft.com/office/drawing/2014/main" id="{F4799BFF-934D-6CA4-57B2-F86147123C7B}"/>
              </a:ext>
            </a:extLst>
          </p:cNvPr>
          <p:cNvSpPr txBox="1">
            <a:spLocks/>
          </p:cNvSpPr>
          <p:nvPr/>
        </p:nvSpPr>
        <p:spPr bwMode="auto">
          <a:xfrm>
            <a:off x="498475" y="1598108"/>
            <a:ext cx="8949595"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FontTx/>
              <a:buNone/>
            </a:pPr>
            <a:r>
              <a:rPr lang="fr-FR" noProof="0"/>
              <a:t>Une initiative mise en place par la CNAF en 2014 :</a:t>
            </a:r>
          </a:p>
          <a:p>
            <a:pPr marL="0" indent="0">
              <a:lnSpc>
                <a:spcPct val="100000"/>
              </a:lnSpc>
              <a:spcBef>
                <a:spcPts val="300"/>
              </a:spcBef>
              <a:spcAft>
                <a:spcPts val="300"/>
              </a:spcAft>
              <a:buFontTx/>
              <a:buNone/>
            </a:pPr>
            <a:endParaRPr lang="fr-FR" b="1" noProof="0"/>
          </a:p>
          <a:p>
            <a:pPr>
              <a:lnSpc>
                <a:spcPct val="100000"/>
              </a:lnSpc>
              <a:spcBef>
                <a:spcPts val="300"/>
              </a:spcBef>
              <a:spcAft>
                <a:spcPts val="300"/>
              </a:spcAft>
            </a:pPr>
            <a:r>
              <a:rPr lang="fr-FR" b="1" noProof="0"/>
              <a:t>Entretiens personnalisés </a:t>
            </a:r>
            <a:r>
              <a:rPr lang="fr-FR" noProof="0"/>
              <a:t>au sein des caisses d’allocations familiales (</a:t>
            </a:r>
            <a:r>
              <a:rPr lang="fr-FR" noProof="0" err="1"/>
              <a:t>CAFs</a:t>
            </a:r>
            <a:r>
              <a:rPr lang="fr-FR" noProof="0"/>
              <a:t>), proposés dans une logique de </a:t>
            </a:r>
            <a:r>
              <a:rPr lang="fr-FR" b="1" noProof="0"/>
              <a:t>guichet unique </a:t>
            </a:r>
            <a:r>
              <a:rPr lang="fr-FR" noProof="0"/>
              <a:t>pour faire le point sur les droits auxquels les personnes peuvent prétendre.</a:t>
            </a:r>
          </a:p>
          <a:p>
            <a:pPr>
              <a:lnSpc>
                <a:spcPct val="100000"/>
              </a:lnSpc>
              <a:spcBef>
                <a:spcPts val="300"/>
              </a:spcBef>
              <a:spcAft>
                <a:spcPts val="300"/>
              </a:spcAft>
            </a:pPr>
            <a:endParaRPr lang="fr-FR" noProof="0"/>
          </a:p>
          <a:p>
            <a:pPr>
              <a:lnSpc>
                <a:spcPct val="100000"/>
              </a:lnSpc>
              <a:spcBef>
                <a:spcPts val="300"/>
              </a:spcBef>
              <a:spcAft>
                <a:spcPts val="300"/>
              </a:spcAft>
            </a:pPr>
            <a:r>
              <a:rPr lang="fr-FR" noProof="0"/>
              <a:t>Les bénéficiaires peuvent prendre rendez-vous eux-mêmes, souvent orientés par des partenaires ou invités par courrier.</a:t>
            </a:r>
          </a:p>
          <a:p>
            <a:pPr>
              <a:lnSpc>
                <a:spcPct val="100000"/>
              </a:lnSpc>
              <a:spcBef>
                <a:spcPts val="300"/>
              </a:spcBef>
              <a:spcAft>
                <a:spcPts val="300"/>
              </a:spcAft>
            </a:pPr>
            <a:endParaRPr lang="fr-FR" noProof="0"/>
          </a:p>
          <a:p>
            <a:pPr>
              <a:lnSpc>
                <a:spcPct val="100000"/>
              </a:lnSpc>
              <a:spcBef>
                <a:spcPts val="300"/>
              </a:spcBef>
              <a:spcAft>
                <a:spcPts val="300"/>
              </a:spcAft>
            </a:pPr>
            <a:r>
              <a:rPr lang="fr-FR" b="1" noProof="0"/>
              <a:t>Prestation moyenne examinée </a:t>
            </a:r>
            <a:r>
              <a:rPr lang="fr-FR" noProof="0"/>
              <a:t>: aides au logement, revenu de solidarité active (RSA), couverture maladie universelle complémentaire (CMU-C), allocations familiales.</a:t>
            </a:r>
          </a:p>
          <a:p>
            <a:pPr>
              <a:lnSpc>
                <a:spcPct val="100000"/>
              </a:lnSpc>
              <a:spcBef>
                <a:spcPts val="300"/>
              </a:spcBef>
              <a:spcAft>
                <a:spcPts val="300"/>
              </a:spcAft>
            </a:pPr>
            <a:endParaRPr lang="fr-FR" noProof="0"/>
          </a:p>
          <a:p>
            <a:pPr>
              <a:lnSpc>
                <a:spcPct val="100000"/>
              </a:lnSpc>
              <a:spcBef>
                <a:spcPts val="300"/>
              </a:spcBef>
              <a:spcAft>
                <a:spcPts val="300"/>
              </a:spcAft>
            </a:pPr>
            <a:r>
              <a:rPr lang="fr-FR" noProof="0"/>
              <a:t>Un impact positif significatif : </a:t>
            </a:r>
            <a:r>
              <a:rPr lang="fr-FR" b="1" noProof="0"/>
              <a:t>augmentation de l'ouverture de nouveaux droits sociaux </a:t>
            </a:r>
            <a:r>
              <a:rPr lang="fr-FR" noProof="0"/>
              <a:t>tels que le RSA, la prime d'activité et les allocations logement (augmentation estimée à 8,4 points de pourcentage parmi les participants dans une étude de la DREES (2020))</a:t>
            </a:r>
          </a:p>
          <a:p>
            <a:pPr>
              <a:lnSpc>
                <a:spcPct val="100000"/>
              </a:lnSpc>
              <a:spcBef>
                <a:spcPts val="300"/>
              </a:spcBef>
              <a:spcAft>
                <a:spcPts val="300"/>
              </a:spcAft>
            </a:pPr>
            <a:endParaRPr lang="fr-FR" noProof="0"/>
          </a:p>
        </p:txBody>
      </p:sp>
      <p:pic>
        <p:nvPicPr>
          <p:cNvPr id="5" name="Picture 4">
            <a:extLst>
              <a:ext uri="{FF2B5EF4-FFF2-40B4-BE49-F238E27FC236}">
                <a16:creationId xmlns:a16="http://schemas.microsoft.com/office/drawing/2014/main" id="{64FD0EEF-F2D8-9C77-D47A-163FB0339D12}"/>
              </a:ext>
            </a:extLst>
          </p:cNvPr>
          <p:cNvPicPr>
            <a:picLocks noChangeAspect="1"/>
          </p:cNvPicPr>
          <p:nvPr/>
        </p:nvPicPr>
        <p:blipFill>
          <a:blip r:embed="rId2"/>
          <a:stretch>
            <a:fillRect/>
          </a:stretch>
        </p:blipFill>
        <p:spPr>
          <a:xfrm>
            <a:off x="8510525" y="-6563"/>
            <a:ext cx="1415353" cy="1963017"/>
          </a:xfrm>
          <a:prstGeom prst="rect">
            <a:avLst/>
          </a:prstGeom>
        </p:spPr>
      </p:pic>
    </p:spTree>
    <p:extLst>
      <p:ext uri="{BB962C8B-B14F-4D97-AF65-F5344CB8AC3E}">
        <p14:creationId xmlns:p14="http://schemas.microsoft.com/office/powerpoint/2010/main" val="28253112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F960C-A9F1-3E50-DCE0-C81D698817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FFAE57-76D2-4FD6-722A-2E808723F4FE}"/>
              </a:ext>
            </a:extLst>
          </p:cNvPr>
          <p:cNvSpPr>
            <a:spLocks noGrp="1"/>
          </p:cNvSpPr>
          <p:nvPr>
            <p:ph type="title"/>
          </p:nvPr>
        </p:nvSpPr>
        <p:spPr/>
        <p:txBody>
          <a:bodyPr/>
          <a:lstStyle/>
          <a:p>
            <a:r>
              <a:rPr lang="fr-FR" noProof="0"/>
              <a:t>Projet 6. Développer des solutions alternatives pour limiter l’impact de la fracture numérique (4/4)</a:t>
            </a:r>
          </a:p>
        </p:txBody>
      </p:sp>
      <p:sp>
        <p:nvSpPr>
          <p:cNvPr id="6" name="Rectangle 5">
            <a:extLst>
              <a:ext uri="{FF2B5EF4-FFF2-40B4-BE49-F238E27FC236}">
                <a16:creationId xmlns:a16="http://schemas.microsoft.com/office/drawing/2014/main" id="{719221D7-FEA1-2547-C90A-E82D3F334E80}"/>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2A3B8CA6-C886-7B83-885C-2AC036AB3A81}"/>
              </a:ext>
            </a:extLst>
          </p:cNvPr>
          <p:cNvGraphicFramePr>
            <a:graphicFrameLocks noGrp="1"/>
          </p:cNvGraphicFramePr>
          <p:nvPr/>
        </p:nvGraphicFramePr>
        <p:xfrm>
          <a:off x="484174" y="1592263"/>
          <a:ext cx="8964000" cy="448056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6. Indicateurs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8F"/>
                    </a:solidFill>
                  </a:tcPr>
                </a:tc>
                <a:extLst>
                  <a:ext uri="{0D108BD9-81ED-4DB2-BD59-A6C34878D82A}">
                    <a16:rowId xmlns:a16="http://schemas.microsoft.com/office/drawing/2014/main" val="994712996"/>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noProof="0"/>
                        <a:t>Action 6.1 : Valorisation et développement de supports d’information alternatifs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supports de communication existant identifiés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nouveaux supports développés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et localisation des points de diffusion installés (écrans d’information, bornes interactives,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Taux d’augmentation des consultations des supports numériques et physiques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034969668"/>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noProof="0"/>
                        <a:t>Action 6.2 : Création de la fonction de </a:t>
                      </a:r>
                      <a:r>
                        <a:rPr lang="fr-FR" sz="1200" b="1" noProof="0" err="1"/>
                        <a:t>Digicoach</a:t>
                      </a:r>
                      <a:endParaRPr lang="fr-FR" sz="1200" b="1" noProof="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Détermination de la fonction de </a:t>
                      </a:r>
                      <a:r>
                        <a:rPr lang="fr-FR" sz="1200" noProof="0" err="1"/>
                        <a:t>Digicoach</a:t>
                      </a:r>
                      <a:r>
                        <a:rPr lang="fr-FR" sz="1200" noProof="0"/>
                        <a:t> : profil de fonction, qui va assumer cette fonction, </a:t>
                      </a:r>
                      <a:r>
                        <a:rPr lang="fr-FR" sz="1200" noProof="0" err="1"/>
                        <a:t>etc</a:t>
                      </a:r>
                      <a:endParaRPr lang="fr-FR" sz="1200" noProof="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a:t>
                      </a:r>
                      <a:r>
                        <a:rPr lang="fr-FR" sz="1200" noProof="0" err="1"/>
                        <a:t>Digicoachs</a:t>
                      </a:r>
                      <a:r>
                        <a:rPr lang="fr-FR" sz="1200" noProof="0"/>
                        <a:t> formés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permanences organisées par les </a:t>
                      </a:r>
                      <a:r>
                        <a:rPr lang="fr-FR" sz="1200" noProof="0" err="1"/>
                        <a:t>Digicoachs</a:t>
                      </a:r>
                      <a:endParaRPr lang="fr-FR" sz="1200" noProof="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partenaires accompagnés par les </a:t>
                      </a:r>
                      <a:r>
                        <a:rPr lang="fr-FR" sz="1200" noProof="0" err="1"/>
                        <a:t>Digicoachs</a:t>
                      </a:r>
                      <a:endParaRPr lang="fr-FR" sz="1200" noProof="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d’ayants droit accompagnés par les </a:t>
                      </a:r>
                      <a:r>
                        <a:rPr lang="fr-FR" sz="1200" noProof="0" err="1"/>
                        <a:t>Digicoachs</a:t>
                      </a:r>
                      <a:endParaRPr lang="fr-FR" sz="1200" noProof="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Mesure du taux de satisfaction des ayants droit accompagnés par les </a:t>
                      </a:r>
                      <a:r>
                        <a:rPr lang="fr-FR" sz="1200" noProof="0" err="1"/>
                        <a:t>Digicoachs</a:t>
                      </a:r>
                      <a:endParaRPr lang="fr-FR" sz="1200" noProof="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780638299"/>
                  </a:ext>
                </a:extLst>
              </a:tr>
              <a:tr h="252000">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fr-FR" sz="1200" b="1" noProof="0"/>
                        <a:t>Action 6.3 : </a:t>
                      </a:r>
                      <a:r>
                        <a:rPr lang="fr-FR" sz="1200" b="1" u="none" noProof="0"/>
                        <a:t>Évaluer la pertinence de l’installation de kiosques interactifs dans les centres de la DG HAN</a:t>
                      </a:r>
                      <a:endParaRPr lang="fr-FR" sz="1200" b="1" noProof="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kiosques existants et en fonctionnement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Analyse des possibilités d’amélioration des kiosques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nouvelles fonctionnalités ajoutées aux kiosques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d’utilisations des kiosques par les ayants droit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d’enquêtes spécifiques sur le NTU diffusées via les kioskes et taux de participation des ayants droits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081393875"/>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noProof="0"/>
                        <a:t>Action 6.4 : Explorer la mise en place de partenariats avec des solutions innovantes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partenariats identifiés et établis (ex : </a:t>
                      </a:r>
                      <a:r>
                        <a:rPr lang="fr-FR" sz="1200" noProof="0" err="1"/>
                        <a:t>Numéribus</a:t>
                      </a:r>
                      <a:r>
                        <a:rPr lang="fr-FR" sz="1200" noProof="0"/>
                        <a:t>, </a:t>
                      </a:r>
                      <a:r>
                        <a:rPr lang="fr-FR" sz="1200" noProof="0" err="1"/>
                        <a:t>Digipunten</a:t>
                      </a:r>
                      <a:r>
                        <a:rPr lang="fr-FR" sz="1200" noProof="0"/>
                        <a:t>, EPN,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services complémentaires offerts aux ayants droit grâce aux partenariats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36283703"/>
                  </a:ext>
                </a:extLst>
              </a:tr>
            </a:tbl>
          </a:graphicData>
        </a:graphic>
      </p:graphicFrame>
    </p:spTree>
    <p:extLst>
      <p:ext uri="{BB962C8B-B14F-4D97-AF65-F5344CB8AC3E}">
        <p14:creationId xmlns:p14="http://schemas.microsoft.com/office/powerpoint/2010/main" val="34305036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6FFE8-B59E-B3B8-DBDB-B197CF86A643}"/>
            </a:ext>
          </a:extLst>
        </p:cNvPr>
        <p:cNvGrpSpPr/>
        <p:nvPr/>
      </p:nvGrpSpPr>
      <p:grpSpPr>
        <a:xfrm>
          <a:off x="0" y="0"/>
          <a:ext cx="0" cy="0"/>
          <a:chOff x="0" y="0"/>
          <a:chExt cx="0" cy="0"/>
        </a:xfrm>
      </p:grpSpPr>
      <p:sp>
        <p:nvSpPr>
          <p:cNvPr id="22" name="Espace réservé du texte 21">
            <a:extLst>
              <a:ext uri="{FF2B5EF4-FFF2-40B4-BE49-F238E27FC236}">
                <a16:creationId xmlns:a16="http://schemas.microsoft.com/office/drawing/2014/main" id="{CD7E8F0A-E3F9-12BD-A8D0-7334A49962D6}"/>
              </a:ext>
            </a:extLst>
          </p:cNvPr>
          <p:cNvSpPr>
            <a:spLocks noGrp="1"/>
          </p:cNvSpPr>
          <p:nvPr>
            <p:ph type="body" sz="half" idx="10"/>
          </p:nvPr>
        </p:nvSpPr>
        <p:spPr>
          <a:xfrm>
            <a:off x="5165577" y="1592263"/>
            <a:ext cx="4287985" cy="4113947"/>
          </a:xfrm>
        </p:spPr>
        <p:txBody>
          <a:bodyPr/>
          <a:lstStyle/>
          <a:p>
            <a:pPr marL="0" indent="0" algn="l" defTabSz="914400" rtl="0" eaLnBrk="1" fontAlgn="b" latinLnBrk="0" hangingPunct="1">
              <a:lnSpc>
                <a:spcPct val="100000"/>
              </a:lnSpc>
              <a:spcAft>
                <a:spcPts val="800"/>
              </a:spcAft>
              <a:buNone/>
            </a:pPr>
            <a:r>
              <a:rPr lang="fr-FR" sz="1600" b="1" kern="1200" noProof="0">
                <a:solidFill>
                  <a:schemeClr val="tx1"/>
                </a:solidFill>
                <a:effectLst/>
                <a:latin typeface="+mn-lt"/>
                <a:ea typeface="+mn-ea"/>
                <a:cs typeface="+mn-cs"/>
              </a:rPr>
              <a:t>Quoi ?</a:t>
            </a:r>
          </a:p>
          <a:p>
            <a:pPr marL="0" indent="0" algn="l" defTabSz="914400" rtl="0" eaLnBrk="1" fontAlgn="b" latinLnBrk="0" hangingPunct="1">
              <a:lnSpc>
                <a:spcPct val="100000"/>
              </a:lnSpc>
              <a:spcAft>
                <a:spcPts val="800"/>
              </a:spcAft>
              <a:buNone/>
            </a:pPr>
            <a:r>
              <a:rPr lang="fr-FR" noProof="0">
                <a:latin typeface="+mn-lt"/>
              </a:rPr>
              <a:t>Cet axe doit permettre de moderniser, simplifier et renforcer l'efficacité des services publics offerts par la DG HAN. Il vise à exploiter pleinement le potentiel des technologies numériques et de l’intelligence artificielle pour mieux répondre aux besoins des ayants droit et améliorer la gestion des ressources.</a:t>
            </a:r>
          </a:p>
          <a:p>
            <a:pPr marL="0" indent="0" algn="l" defTabSz="914400" rtl="0" eaLnBrk="1" fontAlgn="b" latinLnBrk="0" hangingPunct="1">
              <a:lnSpc>
                <a:spcPct val="100000"/>
              </a:lnSpc>
              <a:spcAft>
                <a:spcPts val="800"/>
              </a:spcAft>
              <a:buNone/>
            </a:pPr>
            <a:endParaRPr lang="fr-FR" sz="100" kern="1200" noProof="0">
              <a:solidFill>
                <a:schemeClr val="tx1"/>
              </a:solidFill>
              <a:effectLst/>
              <a:latin typeface="+mn-lt"/>
              <a:ea typeface="+mn-ea"/>
              <a:cs typeface="+mn-cs"/>
            </a:endParaRPr>
          </a:p>
          <a:p>
            <a:pPr marL="0" indent="0" algn="l" defTabSz="914400" rtl="0" eaLnBrk="1" fontAlgn="b" latinLnBrk="0" hangingPunct="1">
              <a:lnSpc>
                <a:spcPct val="100000"/>
              </a:lnSpc>
              <a:spcAft>
                <a:spcPts val="800"/>
              </a:spcAft>
              <a:buNone/>
            </a:pPr>
            <a:r>
              <a:rPr lang="fr-FR" b="1" noProof="0">
                <a:latin typeface="+mn-lt"/>
              </a:rPr>
              <a:t>Comment ?</a:t>
            </a:r>
          </a:p>
          <a:p>
            <a:pPr marL="0" indent="0" algn="l" defTabSz="914400" rtl="0" eaLnBrk="1" fontAlgn="b" latinLnBrk="0" hangingPunct="1">
              <a:lnSpc>
                <a:spcPct val="100000"/>
              </a:lnSpc>
              <a:spcAft>
                <a:spcPts val="800"/>
              </a:spcAft>
              <a:buNone/>
            </a:pPr>
            <a:r>
              <a:rPr lang="fr-FR" noProof="0">
                <a:latin typeface="+mn-lt"/>
              </a:rPr>
              <a:t>Projet 7. Déployer des outils d’IA, pour identifier les ayants droit potentiels et automatiser l’attribution des droits</a:t>
            </a:r>
          </a:p>
          <a:p>
            <a:pPr marL="0" indent="0" algn="l" defTabSz="914400" rtl="0" eaLnBrk="1" fontAlgn="b" latinLnBrk="0" hangingPunct="1">
              <a:lnSpc>
                <a:spcPct val="100000"/>
              </a:lnSpc>
              <a:spcAft>
                <a:spcPts val="800"/>
              </a:spcAft>
              <a:buNone/>
            </a:pPr>
            <a:r>
              <a:rPr lang="fr-FR" noProof="0">
                <a:latin typeface="+mn-lt"/>
              </a:rPr>
              <a:t>Projet 8. Renforcer les outils numériques de la DG HAN</a:t>
            </a:r>
          </a:p>
        </p:txBody>
      </p:sp>
      <p:sp>
        <p:nvSpPr>
          <p:cNvPr id="9" name="Demi-cadre 8">
            <a:extLst>
              <a:ext uri="{FF2B5EF4-FFF2-40B4-BE49-F238E27FC236}">
                <a16:creationId xmlns:a16="http://schemas.microsoft.com/office/drawing/2014/main" id="{F3F8CCC8-E757-9332-AA49-5BA8AAB7CDCC}"/>
              </a:ext>
            </a:extLst>
          </p:cNvPr>
          <p:cNvSpPr/>
          <p:nvPr/>
        </p:nvSpPr>
        <p:spPr bwMode="auto">
          <a:xfrm>
            <a:off x="512749" y="2193752"/>
            <a:ext cx="779156" cy="689253"/>
          </a:xfrm>
          <a:prstGeom prst="halfFrame">
            <a:avLst>
              <a:gd name="adj1" fmla="val 13043"/>
              <a:gd name="adj2" fmla="val 14492"/>
            </a:avLst>
          </a:prstGeom>
          <a:solidFill>
            <a:srgbClr val="BDAB7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10" name="Demi-cadre 9">
            <a:extLst>
              <a:ext uri="{FF2B5EF4-FFF2-40B4-BE49-F238E27FC236}">
                <a16:creationId xmlns:a16="http://schemas.microsoft.com/office/drawing/2014/main" id="{3304896F-034A-8291-BF5A-24DD57709B0B}"/>
              </a:ext>
            </a:extLst>
          </p:cNvPr>
          <p:cNvSpPr/>
          <p:nvPr/>
        </p:nvSpPr>
        <p:spPr bwMode="auto">
          <a:xfrm rot="10800000">
            <a:off x="3645526" y="4067272"/>
            <a:ext cx="779156" cy="689253"/>
          </a:xfrm>
          <a:prstGeom prst="halfFrame">
            <a:avLst>
              <a:gd name="adj1" fmla="val 13043"/>
              <a:gd name="adj2" fmla="val 14492"/>
            </a:avLst>
          </a:prstGeom>
          <a:solidFill>
            <a:srgbClr val="BDAB7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18" name="Rectangle 17">
            <a:extLst>
              <a:ext uri="{FF2B5EF4-FFF2-40B4-BE49-F238E27FC236}">
                <a16:creationId xmlns:a16="http://schemas.microsoft.com/office/drawing/2014/main" id="{70EEF484-9DA0-A6EB-D434-3EEC31BEF010}"/>
              </a:ext>
            </a:extLst>
          </p:cNvPr>
          <p:cNvSpPr/>
          <p:nvPr/>
        </p:nvSpPr>
        <p:spPr bwMode="auto">
          <a:xfrm>
            <a:off x="810048" y="2538379"/>
            <a:ext cx="3317335" cy="1956732"/>
          </a:xfrm>
          <a:prstGeom prst="rect">
            <a:avLst/>
          </a:prstGeom>
          <a:solidFill>
            <a:srgbClr val="EBE6D9"/>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fr-FR" sz="2400" b="0" noProof="0">
                <a:latin typeface="Calibri Light" panose="020F0302020204030204" pitchFamily="34" charset="0"/>
              </a:rPr>
              <a:t>V. Utiliser de manière optimale les technologies et outils numériques</a:t>
            </a:r>
          </a:p>
        </p:txBody>
      </p:sp>
      <p:sp>
        <p:nvSpPr>
          <p:cNvPr id="19" name="Rectangle 18">
            <a:extLst>
              <a:ext uri="{FF2B5EF4-FFF2-40B4-BE49-F238E27FC236}">
                <a16:creationId xmlns:a16="http://schemas.microsoft.com/office/drawing/2014/main" id="{75C50D76-1BAA-5640-918E-3F99A54F83A5}"/>
              </a:ext>
            </a:extLst>
          </p:cNvPr>
          <p:cNvSpPr/>
          <p:nvPr/>
        </p:nvSpPr>
        <p:spPr bwMode="auto">
          <a:xfrm>
            <a:off x="4938680" y="1510018"/>
            <a:ext cx="45719" cy="4540203"/>
          </a:xfrm>
          <a:prstGeom prst="rect">
            <a:avLst/>
          </a:prstGeom>
          <a:solidFill>
            <a:srgbClr val="756A65"/>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2" name="Rectangle 4">
            <a:extLst>
              <a:ext uri="{FF2B5EF4-FFF2-40B4-BE49-F238E27FC236}">
                <a16:creationId xmlns:a16="http://schemas.microsoft.com/office/drawing/2014/main" id="{9E28FE77-D406-99C1-9E4C-FBB97E818A55}"/>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spTree>
    <p:extLst>
      <p:ext uri="{BB962C8B-B14F-4D97-AF65-F5344CB8AC3E}">
        <p14:creationId xmlns:p14="http://schemas.microsoft.com/office/powerpoint/2010/main" val="1534151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72FD5-665B-1E8A-C659-910E384E7D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996B17-630B-165B-716A-AF83FD12FF8C}"/>
              </a:ext>
            </a:extLst>
          </p:cNvPr>
          <p:cNvSpPr>
            <a:spLocks noGrp="1"/>
          </p:cNvSpPr>
          <p:nvPr>
            <p:ph type="title"/>
          </p:nvPr>
        </p:nvSpPr>
        <p:spPr/>
        <p:txBody>
          <a:bodyPr/>
          <a:lstStyle/>
          <a:p>
            <a:r>
              <a:rPr lang="fr-FR" noProof="0"/>
              <a:t>Identification des enjeux prioritaires moyennant un travail collaboratif avec les équipes</a:t>
            </a:r>
          </a:p>
        </p:txBody>
      </p:sp>
      <p:sp>
        <p:nvSpPr>
          <p:cNvPr id="3" name="Rectangle 4">
            <a:extLst>
              <a:ext uri="{FF2B5EF4-FFF2-40B4-BE49-F238E27FC236}">
                <a16:creationId xmlns:a16="http://schemas.microsoft.com/office/drawing/2014/main" id="{E2A22138-837A-E800-5CD7-D1980FF83D00}"/>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Introduction</a:t>
            </a:r>
          </a:p>
        </p:txBody>
      </p:sp>
      <p:sp>
        <p:nvSpPr>
          <p:cNvPr id="10" name="Arrow: Down 9">
            <a:extLst>
              <a:ext uri="{FF2B5EF4-FFF2-40B4-BE49-F238E27FC236}">
                <a16:creationId xmlns:a16="http://schemas.microsoft.com/office/drawing/2014/main" id="{8FA45268-1A60-E282-DA0B-670F5CF56885}"/>
              </a:ext>
            </a:extLst>
          </p:cNvPr>
          <p:cNvSpPr/>
          <p:nvPr/>
        </p:nvSpPr>
        <p:spPr bwMode="auto">
          <a:xfrm>
            <a:off x="4840353" y="3836506"/>
            <a:ext cx="506896" cy="371889"/>
          </a:xfrm>
          <a:prstGeom prst="downArrow">
            <a:avLst/>
          </a:prstGeom>
          <a:solidFill>
            <a:schemeClr val="tx2"/>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err="1">
              <a:latin typeface="Calibri Light" panose="020F0302020204030204" pitchFamily="34" charset="0"/>
            </a:endParaRPr>
          </a:p>
        </p:txBody>
      </p:sp>
      <p:sp>
        <p:nvSpPr>
          <p:cNvPr id="13" name="TextBox 12">
            <a:extLst>
              <a:ext uri="{FF2B5EF4-FFF2-40B4-BE49-F238E27FC236}">
                <a16:creationId xmlns:a16="http://schemas.microsoft.com/office/drawing/2014/main" id="{F447A9A2-2F75-BCC1-4EE2-0B36D5ED2F29}"/>
              </a:ext>
            </a:extLst>
          </p:cNvPr>
          <p:cNvSpPr txBox="1"/>
          <p:nvPr/>
        </p:nvSpPr>
        <p:spPr>
          <a:xfrm>
            <a:off x="610593" y="4178580"/>
            <a:ext cx="8935322" cy="2308324"/>
          </a:xfrm>
          <a:prstGeom prst="rect">
            <a:avLst/>
          </a:prstGeom>
          <a:noFill/>
        </p:spPr>
        <p:txBody>
          <a:bodyPr wrap="square" rtlCol="0">
            <a:spAutoFit/>
          </a:bodyPr>
          <a:lstStyle/>
          <a:p>
            <a:pPr marL="0" indent="0">
              <a:buClr>
                <a:schemeClr val="tx2"/>
              </a:buClr>
              <a:buFont typeface="Arial" panose="020B0604020202020204" pitchFamily="34" charset="0"/>
              <a:buNone/>
            </a:pPr>
            <a:r>
              <a:rPr lang="fr-FR" sz="1600" b="0">
                <a:latin typeface="+mn-lt"/>
              </a:rPr>
              <a:t>Une analyse SWOT a été réalisée, sur base du diagramme d’Ishikawa afin de visualiser les constats principaux, ainsi que leur cause. En confrontant tous les éléments de la SWOT, nous avons réussi à définir 11 axes de réflexion. Ces axes nous ont permis de définir une stratégie globale pour le plan d’actions avec des résultats à obtenir, des parties prenantes à considérer et des projets, ainsi que des actions pour opérationnaliser la stratégie.</a:t>
            </a:r>
          </a:p>
          <a:p>
            <a:pPr marL="0" indent="0">
              <a:buClr>
                <a:schemeClr val="tx2"/>
              </a:buClr>
              <a:buFont typeface="Arial" panose="020B0604020202020204" pitchFamily="34" charset="0"/>
              <a:buNone/>
            </a:pPr>
            <a:endParaRPr lang="fr-FR" sz="1600" b="0">
              <a:latin typeface="+mn-lt"/>
            </a:endParaRPr>
          </a:p>
          <a:p>
            <a:pPr>
              <a:buClr>
                <a:schemeClr val="tx2"/>
              </a:buClr>
            </a:pPr>
            <a:r>
              <a:rPr lang="fr-FR" sz="1600" b="0">
                <a:latin typeface="+mn-lt"/>
              </a:rPr>
              <a:t>Les </a:t>
            </a:r>
            <a:r>
              <a:rPr lang="fr-FR" sz="1600" b="0" u="sng">
                <a:latin typeface="+mn-lt"/>
              </a:rPr>
              <a:t>livrables</a:t>
            </a:r>
            <a:r>
              <a:rPr lang="fr-FR" sz="1600" b="0">
                <a:latin typeface="+mn-lt"/>
              </a:rPr>
              <a:t> qui ont été fournis sont :</a:t>
            </a:r>
          </a:p>
          <a:p>
            <a:pPr marL="179388" indent="-179388">
              <a:buClr>
                <a:schemeClr val="tx2"/>
              </a:buClr>
              <a:buFont typeface="Arial" panose="020B0604020202020204" pitchFamily="34" charset="0"/>
              <a:buChar char="•"/>
            </a:pPr>
            <a:r>
              <a:rPr lang="fr-FR" sz="1600" b="0">
                <a:latin typeface="+mn-lt"/>
              </a:rPr>
              <a:t>Carte stratégique qui permet de raconter l’histoire de la stratégie sous forme graphique</a:t>
            </a:r>
          </a:p>
          <a:p>
            <a:pPr marL="179388" indent="-179388">
              <a:buClr>
                <a:schemeClr val="tx2"/>
              </a:buClr>
              <a:buFont typeface="Arial" panose="020B0604020202020204" pitchFamily="34" charset="0"/>
              <a:buChar char="•"/>
            </a:pPr>
            <a:r>
              <a:rPr lang="fr-FR" sz="1600" b="0">
                <a:latin typeface="+mn-lt"/>
              </a:rPr>
              <a:t>Plan d’action « brut » reprenant tous les projets et toutes les actions identifiées au cours des groupes de travail avec les équipes du terrain de la DG HAN, sous forme de fiches de projet.</a:t>
            </a:r>
          </a:p>
        </p:txBody>
      </p:sp>
      <p:sp>
        <p:nvSpPr>
          <p:cNvPr id="4" name="Arrow: Pentagon 3">
            <a:extLst>
              <a:ext uri="{FF2B5EF4-FFF2-40B4-BE49-F238E27FC236}">
                <a16:creationId xmlns:a16="http://schemas.microsoft.com/office/drawing/2014/main" id="{AF76A5E1-5C5B-8209-D71E-42C4912F53A5}"/>
              </a:ext>
            </a:extLst>
          </p:cNvPr>
          <p:cNvSpPr/>
          <p:nvPr/>
        </p:nvSpPr>
        <p:spPr bwMode="auto">
          <a:xfrm>
            <a:off x="6696352" y="1863174"/>
            <a:ext cx="2448000" cy="1884293"/>
          </a:xfrm>
          <a:prstGeom prst="homePlate">
            <a:avLst>
              <a:gd name="adj" fmla="val 22603"/>
            </a:avLst>
          </a:prstGeom>
          <a:solidFill>
            <a:schemeClr val="bg2">
              <a:lumMod val="20000"/>
              <a:lumOff val="80000"/>
            </a:schemeClr>
          </a:solidFill>
          <a:ln>
            <a:noFill/>
          </a:ln>
          <a:effectLst/>
        </p:spPr>
        <p:txBody>
          <a:bodyPr rot="0" spcFirstLastPara="0" vertOverflow="overflow" horzOverflow="overflow" vert="horz" wrap="square" lIns="684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fr-BE" sz="1600" b="0">
                <a:solidFill>
                  <a:schemeClr val="bg2">
                    <a:lumMod val="60000"/>
                    <a:lumOff val="40000"/>
                  </a:schemeClr>
                </a:solidFill>
                <a:latin typeface="Calibri Light" panose="020F0302020204030204" pitchFamily="34" charset="0"/>
              </a:rPr>
              <a:t>Développement d’un </a:t>
            </a:r>
            <a:r>
              <a:rPr lang="fr-BE" sz="1600">
                <a:solidFill>
                  <a:schemeClr val="bg2">
                    <a:lumMod val="60000"/>
                    <a:lumOff val="40000"/>
                  </a:schemeClr>
                </a:solidFill>
                <a:latin typeface="Calibri Light" panose="020F0302020204030204" pitchFamily="34" charset="0"/>
              </a:rPr>
              <a:t>plan d’action </a:t>
            </a:r>
            <a:r>
              <a:rPr lang="fr-BE" sz="1600" b="0">
                <a:solidFill>
                  <a:schemeClr val="bg2">
                    <a:lumMod val="60000"/>
                    <a:lumOff val="40000"/>
                  </a:schemeClr>
                </a:solidFill>
                <a:latin typeface="Calibri Light" panose="020F0302020204030204" pitchFamily="34" charset="0"/>
              </a:rPr>
              <a:t>priorisé et </a:t>
            </a:r>
            <a:r>
              <a:rPr lang="fr-BE" sz="1600">
                <a:solidFill>
                  <a:schemeClr val="bg2">
                    <a:lumMod val="60000"/>
                    <a:lumOff val="40000"/>
                  </a:schemeClr>
                </a:solidFill>
                <a:latin typeface="Calibri Light" panose="020F0302020204030204" pitchFamily="34" charset="0"/>
              </a:rPr>
              <a:t>d’outils de suivi</a:t>
            </a:r>
          </a:p>
        </p:txBody>
      </p:sp>
      <p:sp>
        <p:nvSpPr>
          <p:cNvPr id="6" name="Arrow: Chevron 5">
            <a:extLst>
              <a:ext uri="{FF2B5EF4-FFF2-40B4-BE49-F238E27FC236}">
                <a16:creationId xmlns:a16="http://schemas.microsoft.com/office/drawing/2014/main" id="{CBF50D9E-5D36-9926-9763-78C7CF0A6093}"/>
              </a:ext>
            </a:extLst>
          </p:cNvPr>
          <p:cNvSpPr/>
          <p:nvPr/>
        </p:nvSpPr>
        <p:spPr bwMode="auto">
          <a:xfrm>
            <a:off x="6459061" y="1864416"/>
            <a:ext cx="777875" cy="1884293"/>
          </a:xfrm>
          <a:prstGeom prst="chevron">
            <a:avLst>
              <a:gd name="adj" fmla="val 53647"/>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600" err="1">
              <a:latin typeface="Calibri Light" panose="020F0302020204030204" pitchFamily="34" charset="0"/>
            </a:endParaRPr>
          </a:p>
        </p:txBody>
      </p:sp>
      <p:sp>
        <p:nvSpPr>
          <p:cNvPr id="7" name="Arrow: Pentagon 6">
            <a:extLst>
              <a:ext uri="{FF2B5EF4-FFF2-40B4-BE49-F238E27FC236}">
                <a16:creationId xmlns:a16="http://schemas.microsoft.com/office/drawing/2014/main" id="{DBAF1193-7C9E-79F1-FEF8-8A76EACA8DA0}"/>
              </a:ext>
            </a:extLst>
          </p:cNvPr>
          <p:cNvSpPr/>
          <p:nvPr/>
        </p:nvSpPr>
        <p:spPr bwMode="auto">
          <a:xfrm>
            <a:off x="4675403" y="1862760"/>
            <a:ext cx="2448000" cy="1884293"/>
          </a:xfrm>
          <a:prstGeom prst="homePlate">
            <a:avLst>
              <a:gd name="adj" fmla="val 22603"/>
            </a:avLst>
          </a:prstGeom>
          <a:solidFill>
            <a:srgbClr val="CDC09F"/>
          </a:solidFill>
          <a:ln>
            <a:noFill/>
          </a:ln>
          <a:effectLst/>
        </p:spPr>
        <p:txBody>
          <a:bodyPr rot="0" spcFirstLastPara="0" vertOverflow="overflow" horzOverflow="overflow" vert="horz" wrap="square" lIns="504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fr-BE" sz="1600" b="0">
                <a:latin typeface="Calibri Light" panose="020F0302020204030204" pitchFamily="34" charset="0"/>
              </a:rPr>
              <a:t>Identification </a:t>
            </a:r>
            <a:br>
              <a:rPr lang="fr-BE" sz="1600" b="0">
                <a:latin typeface="Calibri Light" panose="020F0302020204030204" pitchFamily="34" charset="0"/>
              </a:rPr>
            </a:br>
            <a:r>
              <a:rPr lang="fr-BE" sz="1600" b="0">
                <a:latin typeface="Calibri Light" panose="020F0302020204030204" pitchFamily="34" charset="0"/>
              </a:rPr>
              <a:t>des </a:t>
            </a:r>
            <a:r>
              <a:rPr lang="fr-BE" sz="1600">
                <a:latin typeface="Calibri Light" panose="020F0302020204030204" pitchFamily="34" charset="0"/>
              </a:rPr>
              <a:t>enjeux prioritaires </a:t>
            </a:r>
            <a:r>
              <a:rPr lang="fr-BE" sz="1600" b="0">
                <a:latin typeface="Calibri Light" panose="020F0302020204030204" pitchFamily="34" charset="0"/>
              </a:rPr>
              <a:t>moyennant un </a:t>
            </a:r>
            <a:r>
              <a:rPr lang="fr-BE" sz="1600">
                <a:latin typeface="Calibri Light" panose="020F0302020204030204" pitchFamily="34" charset="0"/>
              </a:rPr>
              <a:t>travail collaboratif </a:t>
            </a:r>
            <a:r>
              <a:rPr lang="fr-BE" sz="1600" b="0">
                <a:latin typeface="Calibri Light" panose="020F0302020204030204" pitchFamily="34" charset="0"/>
              </a:rPr>
              <a:t>avec les équipes</a:t>
            </a:r>
          </a:p>
        </p:txBody>
      </p:sp>
      <p:sp>
        <p:nvSpPr>
          <p:cNvPr id="8" name="Arrow: Chevron 7">
            <a:extLst>
              <a:ext uri="{FF2B5EF4-FFF2-40B4-BE49-F238E27FC236}">
                <a16:creationId xmlns:a16="http://schemas.microsoft.com/office/drawing/2014/main" id="{D99F8F5D-2FF8-5860-BEBE-BEAD92C2527D}"/>
              </a:ext>
            </a:extLst>
          </p:cNvPr>
          <p:cNvSpPr/>
          <p:nvPr/>
        </p:nvSpPr>
        <p:spPr bwMode="auto">
          <a:xfrm>
            <a:off x="4455498" y="1862760"/>
            <a:ext cx="777875" cy="1884293"/>
          </a:xfrm>
          <a:prstGeom prst="chevron">
            <a:avLst>
              <a:gd name="adj" fmla="val 53647"/>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600" err="1">
              <a:latin typeface="Calibri Light" panose="020F0302020204030204" pitchFamily="34" charset="0"/>
            </a:endParaRPr>
          </a:p>
        </p:txBody>
      </p:sp>
      <p:sp>
        <p:nvSpPr>
          <p:cNvPr id="9" name="Arrow: Pentagon 8">
            <a:extLst>
              <a:ext uri="{FF2B5EF4-FFF2-40B4-BE49-F238E27FC236}">
                <a16:creationId xmlns:a16="http://schemas.microsoft.com/office/drawing/2014/main" id="{36BF5CD4-820A-6D11-2D71-EB043D41284D}"/>
              </a:ext>
            </a:extLst>
          </p:cNvPr>
          <p:cNvSpPr/>
          <p:nvPr/>
        </p:nvSpPr>
        <p:spPr bwMode="auto">
          <a:xfrm>
            <a:off x="2675146" y="1862760"/>
            <a:ext cx="2448000" cy="1884293"/>
          </a:xfrm>
          <a:prstGeom prst="homePlate">
            <a:avLst>
              <a:gd name="adj" fmla="val 22603"/>
            </a:avLst>
          </a:prstGeom>
          <a:solidFill>
            <a:schemeClr val="bg2">
              <a:lumMod val="20000"/>
              <a:lumOff val="80000"/>
            </a:schemeClr>
          </a:solidFill>
          <a:ln>
            <a:noFill/>
          </a:ln>
          <a:effectLst/>
        </p:spPr>
        <p:txBody>
          <a:bodyPr rot="0" spcFirstLastPara="0" vertOverflow="overflow" horzOverflow="overflow" vert="horz" wrap="square" lIns="540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fr-BE" sz="1600">
                <a:solidFill>
                  <a:schemeClr val="bg2">
                    <a:lumMod val="60000"/>
                    <a:lumOff val="40000"/>
                  </a:schemeClr>
                </a:solidFill>
                <a:latin typeface="Calibri Light" panose="020F0302020204030204" pitchFamily="34" charset="0"/>
              </a:rPr>
              <a:t>Synthèse de la situation AS IS </a:t>
            </a:r>
            <a:br>
              <a:rPr lang="fr-BE" sz="1600">
                <a:solidFill>
                  <a:schemeClr val="bg2">
                    <a:lumMod val="60000"/>
                    <a:lumOff val="40000"/>
                  </a:schemeClr>
                </a:solidFill>
                <a:latin typeface="Calibri Light" panose="020F0302020204030204" pitchFamily="34" charset="0"/>
              </a:rPr>
            </a:br>
            <a:r>
              <a:rPr lang="fr-BE" sz="1600" b="0">
                <a:solidFill>
                  <a:schemeClr val="bg2">
                    <a:lumMod val="60000"/>
                    <a:lumOff val="40000"/>
                  </a:schemeClr>
                </a:solidFill>
                <a:latin typeface="Calibri Light" panose="020F0302020204030204" pitchFamily="34" charset="0"/>
              </a:rPr>
              <a:t>sur base d’un travail de terrain qualitatif et quantitatif</a:t>
            </a:r>
          </a:p>
        </p:txBody>
      </p:sp>
      <p:sp>
        <p:nvSpPr>
          <p:cNvPr id="11" name="Arrow: Chevron 10">
            <a:extLst>
              <a:ext uri="{FF2B5EF4-FFF2-40B4-BE49-F238E27FC236}">
                <a16:creationId xmlns:a16="http://schemas.microsoft.com/office/drawing/2014/main" id="{99931162-52B1-13F0-5A85-0AF7BF311D80}"/>
              </a:ext>
            </a:extLst>
          </p:cNvPr>
          <p:cNvSpPr/>
          <p:nvPr/>
        </p:nvSpPr>
        <p:spPr bwMode="auto">
          <a:xfrm>
            <a:off x="2461867" y="1862760"/>
            <a:ext cx="777875" cy="1884293"/>
          </a:xfrm>
          <a:prstGeom prst="chevron">
            <a:avLst>
              <a:gd name="adj" fmla="val 57480"/>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600" err="1">
              <a:latin typeface="Calibri Light" panose="020F0302020204030204" pitchFamily="34" charset="0"/>
            </a:endParaRPr>
          </a:p>
        </p:txBody>
      </p:sp>
      <p:sp>
        <p:nvSpPr>
          <p:cNvPr id="12" name="Arrow: Pentagon 11">
            <a:extLst>
              <a:ext uri="{FF2B5EF4-FFF2-40B4-BE49-F238E27FC236}">
                <a16:creationId xmlns:a16="http://schemas.microsoft.com/office/drawing/2014/main" id="{75AAB271-2E57-1375-2FE6-58DDDA0B5CD6}"/>
              </a:ext>
            </a:extLst>
          </p:cNvPr>
          <p:cNvSpPr/>
          <p:nvPr/>
        </p:nvSpPr>
        <p:spPr bwMode="auto">
          <a:xfrm>
            <a:off x="854766" y="1862760"/>
            <a:ext cx="2262121" cy="1884293"/>
          </a:xfrm>
          <a:prstGeom prst="homePlate">
            <a:avLst>
              <a:gd name="adj" fmla="val 22603"/>
            </a:avLst>
          </a:prstGeom>
          <a:solidFill>
            <a:schemeClr val="bg2">
              <a:lumMod val="20000"/>
              <a:lumOff val="80000"/>
            </a:schemeClr>
          </a:solidFill>
          <a:ln>
            <a:noFill/>
          </a:ln>
          <a:effectLst/>
        </p:spPr>
        <p:txBody>
          <a:bodyPr rot="0" spcFirstLastPara="0" vertOverflow="overflow" horzOverflow="overflow" vert="horz" wrap="square" lIns="180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fr-BE" sz="1600">
                <a:solidFill>
                  <a:schemeClr val="bg2">
                    <a:lumMod val="60000"/>
                    <a:lumOff val="40000"/>
                  </a:schemeClr>
                </a:solidFill>
                <a:latin typeface="Calibri Light" panose="020F0302020204030204" pitchFamily="34" charset="0"/>
              </a:rPr>
              <a:t>Revue de littérature </a:t>
            </a:r>
            <a:r>
              <a:rPr lang="fr-BE" sz="1600" b="0">
                <a:solidFill>
                  <a:schemeClr val="bg2">
                    <a:lumMod val="60000"/>
                    <a:lumOff val="40000"/>
                  </a:schemeClr>
                </a:solidFill>
                <a:latin typeface="Calibri Light" panose="020F0302020204030204" pitchFamily="34" charset="0"/>
              </a:rPr>
              <a:t>menant à une </a:t>
            </a:r>
            <a:r>
              <a:rPr lang="fr-FR" sz="1600">
                <a:solidFill>
                  <a:schemeClr val="bg2">
                    <a:lumMod val="60000"/>
                    <a:lumOff val="40000"/>
                  </a:schemeClr>
                </a:solidFill>
                <a:latin typeface="Calibri Light" panose="020F0302020204030204" pitchFamily="34" charset="0"/>
              </a:rPr>
              <a:t>proposition de définition du NTU </a:t>
            </a:r>
            <a:r>
              <a:rPr lang="fr-FR" sz="1600" b="0">
                <a:solidFill>
                  <a:schemeClr val="bg2">
                    <a:lumMod val="60000"/>
                    <a:lumOff val="40000"/>
                  </a:schemeClr>
                </a:solidFill>
                <a:latin typeface="Calibri Light" panose="020F0302020204030204" pitchFamily="34" charset="0"/>
              </a:rPr>
              <a:t>dans le contexte du handicap</a:t>
            </a:r>
            <a:endParaRPr lang="fr-BE" sz="1600" b="0">
              <a:solidFill>
                <a:schemeClr val="bg2">
                  <a:lumMod val="60000"/>
                  <a:lumOff val="40000"/>
                </a:schemeClr>
              </a:solidFill>
              <a:latin typeface="Calibri Light" panose="020F0302020204030204" pitchFamily="34" charset="0"/>
            </a:endParaRPr>
          </a:p>
        </p:txBody>
      </p:sp>
    </p:spTree>
    <p:extLst>
      <p:ext uri="{BB962C8B-B14F-4D97-AF65-F5344CB8AC3E}">
        <p14:creationId xmlns:p14="http://schemas.microsoft.com/office/powerpoint/2010/main" val="2011351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A3499-84E9-7AF7-332E-5654491433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2083E8-FF92-8E7B-C434-097570FC7B2A}"/>
              </a:ext>
            </a:extLst>
          </p:cNvPr>
          <p:cNvSpPr>
            <a:spLocks noGrp="1"/>
          </p:cNvSpPr>
          <p:nvPr>
            <p:ph type="title"/>
          </p:nvPr>
        </p:nvSpPr>
        <p:spPr/>
        <p:txBody>
          <a:bodyPr/>
          <a:lstStyle/>
          <a:p>
            <a:r>
              <a:rPr lang="fr-FR" noProof="0"/>
              <a:t>Projet 7. Déployer des outils d’IA, pour identifier les ayants droit potentiels et automatiser l’attribution des droits (1/4)</a:t>
            </a:r>
          </a:p>
        </p:txBody>
      </p:sp>
      <p:sp>
        <p:nvSpPr>
          <p:cNvPr id="6" name="Rectangle 5">
            <a:extLst>
              <a:ext uri="{FF2B5EF4-FFF2-40B4-BE49-F238E27FC236}">
                <a16:creationId xmlns:a16="http://schemas.microsoft.com/office/drawing/2014/main" id="{B1B685C9-6923-74F6-3659-B99FE876C4BA}"/>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AE91D330-911C-D133-3216-96619C981CE6}"/>
              </a:ext>
            </a:extLst>
          </p:cNvPr>
          <p:cNvGraphicFramePr>
            <a:graphicFrameLocks noGrp="1"/>
          </p:cNvGraphicFramePr>
          <p:nvPr/>
        </p:nvGraphicFramePr>
        <p:xfrm>
          <a:off x="484174" y="1592263"/>
          <a:ext cx="8993202" cy="4871720"/>
        </p:xfrm>
        <a:graphic>
          <a:graphicData uri="http://schemas.openxmlformats.org/drawingml/2006/table">
            <a:tbl>
              <a:tblPr firstRow="1" bandRow="1">
                <a:tableStyleId>{5940675A-B579-460E-94D1-54222C63F5DA}</a:tableStyleId>
              </a:tblPr>
              <a:tblGrid>
                <a:gridCol w="8993202">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7. Déployer des outils d’IA, pour identifier les ayants droit potentiels et automatiser l’attribution des droits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994712996"/>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noProof="0"/>
                        <a:t>Niveau</a:t>
                      </a:r>
                      <a:r>
                        <a:rPr lang="fr-FR" sz="1200" noProof="0"/>
                        <a:t> : Design des processus administratifs et du processus d’évaluation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95333701"/>
                  </a:ext>
                </a:extLst>
              </a:tr>
              <a:tr h="180000">
                <a:tc>
                  <a:txBody>
                    <a:bodyPr/>
                    <a:lstStyle/>
                    <a:p>
                      <a:r>
                        <a:rPr lang="fr-FR" sz="1200" b="1" noProof="0"/>
                        <a:t>Constat :</a:t>
                      </a:r>
                      <a:br>
                        <a:rPr lang="fr-FR" sz="1200" b="1" noProof="0"/>
                      </a:br>
                      <a:r>
                        <a:rPr lang="fr-FR" sz="1200" b="0" noProof="0"/>
                        <a:t>Les démarches administratives actuelles, bien qu’indispensables, sont souvent perçues comme complexes et chronophages, ce qui contribue directement au phénomène de non-recours aux droits (NTU). </a:t>
                      </a:r>
                      <a:r>
                        <a:rPr lang="fr-FR" sz="1200" noProof="0"/>
                        <a:t>Parmi les principales barrières, on trouve la méconnaissance des droits disponibles, les obstacles administratifs, et les délais de traitement, particulièrement pénalisants pour les populations vulnérables. L’utilisation limitée des nouvelles technologies, comme l’intelligence artificielle, dans ces processus aggrave ces défis, alors que l’IA offre un potentiel considérable. En exploitant l’intelligence artificielle, la DG HAN pourrait répondre à ces enjeux en rendant les services plus accessibles, rapides, et équitables, tout en déchargeant les équipes de première ligne des tâches répétitives à faible valeur ajoutée. </a:t>
                      </a:r>
                      <a:endParaRPr lang="fr-FR" sz="1200" noProof="0">
                        <a:solidFill>
                          <a:schemeClr val="tx1"/>
                        </a:solidFill>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r h="288902">
                <a:tc>
                  <a:txBody>
                    <a:bodyPr/>
                    <a:lstStyle/>
                    <a:p>
                      <a:r>
                        <a:rPr lang="fr-FR" sz="1200" b="1" noProof="0"/>
                        <a:t>Description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a:t>Ce projet vise à tirer projet des nouvelles technologies, telles que l’intelligence artificielle, afin (1) d’améliorer l'efficacité et l'équité dans l'identification des personnes éligibles à certains droits ou services, tout en (2) automatisant les démarches administratives liées à leur attribution. </a:t>
                      </a:r>
                      <a:r>
                        <a:rPr lang="fr-FR" sz="1200" b="0" kern="1200" noProof="0">
                          <a:solidFill>
                            <a:schemeClr val="tx1"/>
                          </a:solidFill>
                          <a:latin typeface="+mn-lt"/>
                          <a:ea typeface="+mn-ea"/>
                          <a:cs typeface="+mn-cs"/>
                        </a:rPr>
                        <a:t>En identifiant proactivement les bénéficiaires potentiels à l’aide de technologies d’intelligence artificielle et en automatisant les démarches administratives, il s’attaque directement à certaines des causes principales du NTU, notamment la méconnaissance des droits, la complexité administrative et les délais de traitement.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154437072"/>
                  </a:ext>
                </a:extLst>
              </a:tr>
              <a:tr h="180000">
                <a:tc>
                  <a:txBody>
                    <a:bodyPr/>
                    <a:lstStyle/>
                    <a:p>
                      <a:pPr>
                        <a:spcAft>
                          <a:spcPts val="200"/>
                        </a:spcAft>
                      </a:pPr>
                      <a:r>
                        <a:rPr lang="fr-FR" sz="1200" b="1" kern="1200" noProof="0">
                          <a:solidFill>
                            <a:schemeClr val="tx1"/>
                          </a:solidFill>
                          <a:latin typeface="+mn-lt"/>
                          <a:ea typeface="+mn-ea"/>
                          <a:cs typeface="+mn-cs"/>
                        </a:rPr>
                        <a:t>Impact attendu sur le NTU :                                                                                                                </a:t>
                      </a:r>
                      <a:r>
                        <a:rPr lang="fr-FR" sz="1200" noProof="0"/>
                        <a:t>NTU primaire            NTU secondaire            NTU tertiaire</a:t>
                      </a:r>
                    </a:p>
                    <a:p>
                      <a:r>
                        <a:rPr lang="fr-FR" sz="1200" b="0" kern="1200" noProof="0">
                          <a:solidFill>
                            <a:schemeClr val="tx1"/>
                          </a:solidFill>
                          <a:latin typeface="+mn-lt"/>
                          <a:ea typeface="+mn-ea"/>
                          <a:cs typeface="+mn-cs"/>
                        </a:rPr>
                        <a:t>Ce projet permet de réduire le NTU primaire et secondaire en exploitant l’intelligence artificielle (IA) pour mieux identifier les ayants droit qui ne sollicitent pas leurs prestations et en simplifiant les démarches administratives grâce à l’automatisation. L’impact attendu est :</a:t>
                      </a:r>
                    </a:p>
                    <a:p>
                      <a:pPr marL="171450" indent="-171450">
                        <a:buFont typeface="Arial" panose="020B0604020202020204" pitchFamily="34" charset="0"/>
                        <a:buChar char="•"/>
                      </a:pPr>
                      <a:r>
                        <a:rPr lang="fr-FR" sz="1200" b="0" kern="1200" noProof="0">
                          <a:solidFill>
                            <a:schemeClr val="tx1"/>
                          </a:solidFill>
                          <a:latin typeface="+mn-lt"/>
                          <a:ea typeface="+mn-ea"/>
                          <a:cs typeface="+mn-cs"/>
                        </a:rPr>
                        <a:t>Grâce à l’exploitation de données et à des algorithmes performants, davantage de personnes pourraient être informées de leur éligibilité et accompagnées dans leurs démarches. </a:t>
                      </a:r>
                    </a:p>
                    <a:p>
                      <a:pPr marL="171450" indent="-171450">
                        <a:buFont typeface="Arial" panose="020B0604020202020204" pitchFamily="34" charset="0"/>
                        <a:buChar char="•"/>
                      </a:pPr>
                      <a:r>
                        <a:rPr lang="fr-FR" sz="1200" b="0" kern="1200" noProof="0">
                          <a:solidFill>
                            <a:schemeClr val="tx1"/>
                          </a:solidFill>
                          <a:latin typeface="+mn-lt"/>
                          <a:ea typeface="+mn-ea"/>
                          <a:cs typeface="+mn-cs"/>
                        </a:rPr>
                        <a:t>L’automatisation des processus, permettrait aux bénéficiaires d’accéder rapidement à ces ressources. Cela pourrait limiter les temps d’attente, qui peuvent parfois aggraver les situations de précarité ou les vulnérabilités. </a:t>
                      </a:r>
                    </a:p>
                    <a:p>
                      <a:pPr marL="171450" indent="-171450">
                        <a:buFont typeface="Arial" panose="020B0604020202020204" pitchFamily="34" charset="0"/>
                        <a:buChar char="•"/>
                      </a:pPr>
                      <a:r>
                        <a:rPr lang="fr-FR" sz="1200" b="0" kern="1200" noProof="0">
                          <a:solidFill>
                            <a:schemeClr val="tx1"/>
                          </a:solidFill>
                          <a:latin typeface="+mn-lt"/>
                          <a:ea typeface="+mn-ea"/>
                          <a:cs typeface="+mn-cs"/>
                        </a:rPr>
                        <a:t>Ce projet simplifierait la vie des bénéficiaires tout en réduisant la charge de travail des travailleurs de première ligne, qui pourraient ainsi se concentrer sur des tâches à plus forte valeur ajoutée.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72189809"/>
                  </a:ext>
                </a:extLst>
              </a:tr>
            </a:tbl>
          </a:graphicData>
        </a:graphic>
      </p:graphicFrame>
      <p:sp>
        <p:nvSpPr>
          <p:cNvPr id="7" name="Rectangle 6">
            <a:extLst>
              <a:ext uri="{FF2B5EF4-FFF2-40B4-BE49-F238E27FC236}">
                <a16:creationId xmlns:a16="http://schemas.microsoft.com/office/drawing/2014/main" id="{C8546BB5-96BA-D60F-3FE3-4864871058A9}"/>
              </a:ext>
            </a:extLst>
          </p:cNvPr>
          <p:cNvSpPr/>
          <p:nvPr/>
        </p:nvSpPr>
        <p:spPr bwMode="auto">
          <a:xfrm>
            <a:off x="5710725" y="4762500"/>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8" name="Rectangle 7">
            <a:extLst>
              <a:ext uri="{FF2B5EF4-FFF2-40B4-BE49-F238E27FC236}">
                <a16:creationId xmlns:a16="http://schemas.microsoft.com/office/drawing/2014/main" id="{B1F88595-6A94-2DB6-2961-00C0A0CBF004}"/>
              </a:ext>
            </a:extLst>
          </p:cNvPr>
          <p:cNvSpPr/>
          <p:nvPr/>
        </p:nvSpPr>
        <p:spPr bwMode="auto">
          <a:xfrm>
            <a:off x="6958500" y="4762500"/>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9" name="Rectangle 8">
            <a:extLst>
              <a:ext uri="{FF2B5EF4-FFF2-40B4-BE49-F238E27FC236}">
                <a16:creationId xmlns:a16="http://schemas.microsoft.com/office/drawing/2014/main" id="{2874449F-9B46-AB04-157E-FBB40BF9698B}"/>
              </a:ext>
            </a:extLst>
          </p:cNvPr>
          <p:cNvSpPr/>
          <p:nvPr/>
        </p:nvSpPr>
        <p:spPr bwMode="auto">
          <a:xfrm>
            <a:off x="8356460" y="4762500"/>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pic>
        <p:nvPicPr>
          <p:cNvPr id="11" name="Graphic 10" descr="Checkmark outline">
            <a:extLst>
              <a:ext uri="{FF2B5EF4-FFF2-40B4-BE49-F238E27FC236}">
                <a16:creationId xmlns:a16="http://schemas.microsoft.com/office/drawing/2014/main" id="{E553B112-AE1F-D4D5-06CE-A390CAA237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5015" y="4700025"/>
            <a:ext cx="216000" cy="216000"/>
          </a:xfrm>
          <a:prstGeom prst="rect">
            <a:avLst/>
          </a:prstGeom>
        </p:spPr>
      </p:pic>
    </p:spTree>
    <p:extLst>
      <p:ext uri="{BB962C8B-B14F-4D97-AF65-F5344CB8AC3E}">
        <p14:creationId xmlns:p14="http://schemas.microsoft.com/office/powerpoint/2010/main" val="9437370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9884A-F46D-1AC3-642E-DE920095E8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AAA1B7-77E0-9C21-3A65-B3BE9CD324D1}"/>
              </a:ext>
            </a:extLst>
          </p:cNvPr>
          <p:cNvSpPr>
            <a:spLocks noGrp="1"/>
          </p:cNvSpPr>
          <p:nvPr>
            <p:ph type="title"/>
          </p:nvPr>
        </p:nvSpPr>
        <p:spPr/>
        <p:txBody>
          <a:bodyPr/>
          <a:lstStyle/>
          <a:p>
            <a:r>
              <a:rPr lang="fr-FR" noProof="0"/>
              <a:t>Projet 7. Déployer des outils d’IA, pour identifier les ayants droit potentiels et automatiser l’attribution des droits (2/4)</a:t>
            </a:r>
          </a:p>
        </p:txBody>
      </p:sp>
      <p:sp>
        <p:nvSpPr>
          <p:cNvPr id="6" name="Rectangle 5">
            <a:extLst>
              <a:ext uri="{FF2B5EF4-FFF2-40B4-BE49-F238E27FC236}">
                <a16:creationId xmlns:a16="http://schemas.microsoft.com/office/drawing/2014/main" id="{FD06D1BD-478F-A975-55D9-CD9C657C4796}"/>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82DB81FF-DA1C-52CA-3F81-C5E5A6004D34}"/>
              </a:ext>
            </a:extLst>
          </p:cNvPr>
          <p:cNvGraphicFramePr>
            <a:graphicFrameLocks noGrp="1"/>
          </p:cNvGraphicFramePr>
          <p:nvPr/>
        </p:nvGraphicFramePr>
        <p:xfrm>
          <a:off x="484174" y="1592263"/>
          <a:ext cx="8964000" cy="402336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7. En pratique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374237">
                <a:tc>
                  <a:txBody>
                    <a:bodyPr/>
                    <a:lstStyle/>
                    <a:p>
                      <a:pPr marL="171450" indent="-171450">
                        <a:buFont typeface="Arial" panose="020B0604020202020204" pitchFamily="34" charset="0"/>
                        <a:buChar char="•"/>
                      </a:pPr>
                      <a:r>
                        <a:rPr lang="fr-FR" sz="1200" b="1" noProof="0"/>
                        <a:t>Action 7.1 : Identifier de manière proactive les bénéficiaires potentiels </a:t>
                      </a:r>
                      <a:br>
                        <a:rPr lang="fr-FR" sz="1200" noProof="0"/>
                      </a:br>
                      <a:r>
                        <a:rPr lang="fr-FR" sz="1200" noProof="0"/>
                        <a:t>Cette action vise à exploiter les données disponibles et à développer des systèmes d’analyse avancés pour identifier les populations à risque de non-recours (NTU) et leur permettre d'accéder aux droits et services auxquels elles sont éligibles. En combinant des méthodologies éprouvées et des outils technologiques performants, cette démarche proactive s’attaque aux barrières souvent invisibles qui empêchent les citoyens de bénéficier de leurs droits. </a:t>
                      </a:r>
                    </a:p>
                    <a:p>
                      <a:pPr marL="180975" indent="0">
                        <a:buFont typeface="Arial" panose="020B0604020202020204" pitchFamily="34" charset="0"/>
                        <a:buNone/>
                      </a:pPr>
                      <a:r>
                        <a:rPr lang="fr-FR" sz="1200" noProof="0"/>
                        <a:t>Un exemple de méthodologie éprouvée, développé par l’IRDES, est le projet </a:t>
                      </a:r>
                      <a:r>
                        <a:rPr lang="fr-FR" sz="1200" i="1" noProof="0"/>
                        <a:t>Faisabilité de l'identification des situations de handicap à partir des données médico-administratives</a:t>
                      </a:r>
                      <a:r>
                        <a:rPr lang="fr-FR" sz="1200" noProof="0"/>
                        <a:t> (Fish), qui a permis de développer un indicateur visant à identifier les personnes avec des limitations dans leur activité quotidienne à partir de leurs consommations de soins et se concentre sur l'algorithme identifiant les limitations provoquées par des troubles psychiques, intellectuels ou cognitifs (Pic), à partir du Système national des données de santé (SNDS). De 2012 à 2019, l'algorithme repère 4,5 millions de personnes avec une limitation avérée à la suite d'un trouble Pic en 2019, soit environ 6,6 % de la population identifiée dans le SNDS et vivante en 2019.</a:t>
                      </a:r>
                    </a:p>
                    <a:p>
                      <a:pPr marL="180975" indent="0">
                        <a:buFont typeface="Arial" panose="020B0604020202020204" pitchFamily="34" charset="0"/>
                        <a:buNone/>
                      </a:pPr>
                      <a:r>
                        <a:rPr lang="fr-FR" sz="1200" noProof="0"/>
                        <a:t>Le travail entamé à travers le projet Fish sera poursuivi au sein du projet </a:t>
                      </a:r>
                      <a:r>
                        <a:rPr lang="fr-FR" sz="1200" noProof="0" err="1"/>
                        <a:t>Rish</a:t>
                      </a:r>
                      <a:r>
                        <a:rPr lang="fr-FR" sz="1200" noProof="0"/>
                        <a:t> (Réalisation d'identification des personnes en situation de handicap), avec l'appui du </a:t>
                      </a:r>
                      <a:r>
                        <a:rPr lang="fr-FR" sz="1200" noProof="0" err="1"/>
                        <a:t>Health</a:t>
                      </a:r>
                      <a:r>
                        <a:rPr lang="fr-FR" sz="1200" noProof="0"/>
                        <a:t> Data Hub (HDH) dans le cadre du programme Boas (Bibliothèque ouverte d'algorithmes en santé), afin de mettre à disposition les programmes et opérationnaliser les algorithmes développés.</a:t>
                      </a:r>
                    </a:p>
                    <a:p>
                      <a:pPr marL="180975" indent="0">
                        <a:buFont typeface="Arial" panose="020B0604020202020204" pitchFamily="34" charset="0"/>
                        <a:buNone/>
                      </a:pPr>
                      <a:r>
                        <a:rPr lang="fr-FR" sz="1200" noProof="0"/>
                        <a:t>Pour adapter cet exemple à la Belgique il s’agira de premièrement centraliser et harmoniser les données issues de différentes bases tout en respectant strictement les cadres légaux liés aux données, de développer les outils IA adaptés au contexte belge, tester et valider ceux-ci et analyser l’opérationnalisation des résultats. Il sera très important d’impliquer les services régionaux et locaux, les CPAS, et les associations partenaires pour partager les données et assurer un suivi des bénéficiaires identifiés.</a:t>
                      </a:r>
                    </a:p>
                    <a:p>
                      <a:pPr marL="180975" indent="0">
                        <a:buFont typeface="Arial" panose="020B0604020202020204" pitchFamily="34" charset="0"/>
                        <a:buNone/>
                      </a:pPr>
                      <a:r>
                        <a:rPr lang="fr-FR" sz="1200" noProof="0"/>
                        <a:t>Il est important de noter que ce projet est un projet politique et dépend de la CIM (Flandre et Wallonie ont leur propre BCSS), s’il venait a être décidé de le développer il devait l’être au niveau fédéral.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bl>
          </a:graphicData>
        </a:graphic>
      </p:graphicFrame>
    </p:spTree>
    <p:extLst>
      <p:ext uri="{BB962C8B-B14F-4D97-AF65-F5344CB8AC3E}">
        <p14:creationId xmlns:p14="http://schemas.microsoft.com/office/powerpoint/2010/main" val="12033058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2E830-13B0-9A93-1D8B-F5E4284B2CE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0754588-521A-BCF5-6FE8-02BC017C0CED}"/>
              </a:ext>
            </a:extLst>
          </p:cNvPr>
          <p:cNvSpPr>
            <a:spLocks noGrp="1"/>
          </p:cNvSpPr>
          <p:nvPr>
            <p:ph type="title"/>
          </p:nvPr>
        </p:nvSpPr>
        <p:spPr/>
        <p:txBody>
          <a:bodyPr/>
          <a:lstStyle/>
          <a:p>
            <a:r>
              <a:rPr lang="fr-FR" noProof="0" err="1"/>
              <a:t>Irdes</a:t>
            </a:r>
            <a:r>
              <a:rPr lang="fr-FR" noProof="0"/>
              <a:t> (FR) – Etude </a:t>
            </a:r>
            <a:r>
              <a:rPr lang="fr-FR" noProof="0" err="1"/>
              <a:t>FiSH</a:t>
            </a:r>
            <a:r>
              <a:rPr lang="fr-FR" noProof="0"/>
              <a:t> / </a:t>
            </a:r>
            <a:r>
              <a:rPr lang="fr-FR" noProof="0" err="1"/>
              <a:t>RiSH</a:t>
            </a:r>
            <a:endParaRPr lang="fr-FR" noProof="0"/>
          </a:p>
        </p:txBody>
      </p:sp>
      <p:sp>
        <p:nvSpPr>
          <p:cNvPr id="8" name="Rectangle 4">
            <a:extLst>
              <a:ext uri="{FF2B5EF4-FFF2-40B4-BE49-F238E27FC236}">
                <a16:creationId xmlns:a16="http://schemas.microsoft.com/office/drawing/2014/main" id="{0CFFA951-6A12-770C-6C7E-2E3C0FD0598B}"/>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sp>
        <p:nvSpPr>
          <p:cNvPr id="3" name="Marcador de contenido 3">
            <a:extLst>
              <a:ext uri="{FF2B5EF4-FFF2-40B4-BE49-F238E27FC236}">
                <a16:creationId xmlns:a16="http://schemas.microsoft.com/office/drawing/2014/main" id="{872D6EE7-41DB-4B22-3338-C3FDF621F443}"/>
              </a:ext>
            </a:extLst>
          </p:cNvPr>
          <p:cNvSpPr txBox="1">
            <a:spLocks/>
          </p:cNvSpPr>
          <p:nvPr/>
        </p:nvSpPr>
        <p:spPr bwMode="auto">
          <a:xfrm>
            <a:off x="498103" y="1599007"/>
            <a:ext cx="8964613" cy="463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FontTx/>
              <a:buNone/>
            </a:pPr>
            <a:r>
              <a:rPr lang="fr-FR" b="1" noProof="0" err="1"/>
              <a:t>FiSH</a:t>
            </a:r>
            <a:r>
              <a:rPr lang="fr-FR" b="1" noProof="0"/>
              <a:t> - Détection précoce des personnes en situation de handicap sur base d’un algorithme</a:t>
            </a:r>
          </a:p>
          <a:p>
            <a:pPr>
              <a:lnSpc>
                <a:spcPct val="100000"/>
              </a:lnSpc>
              <a:spcBef>
                <a:spcPts val="300"/>
              </a:spcBef>
              <a:spcAft>
                <a:spcPts val="300"/>
              </a:spcAft>
            </a:pPr>
            <a:r>
              <a:rPr lang="fr-FR" noProof="0"/>
              <a:t>Etude « Faisabilité d’identification des personnes à risque de handicap (</a:t>
            </a:r>
            <a:r>
              <a:rPr lang="fr-FR" noProof="0" err="1"/>
              <a:t>FiSH</a:t>
            </a:r>
            <a:r>
              <a:rPr lang="fr-FR" noProof="0"/>
              <a:t>) », menée par l’institut de recherche </a:t>
            </a:r>
            <a:r>
              <a:rPr lang="fr-FR" noProof="0" err="1"/>
              <a:t>Irdes</a:t>
            </a:r>
            <a:r>
              <a:rPr lang="fr-FR" noProof="0"/>
              <a:t>.</a:t>
            </a:r>
          </a:p>
          <a:p>
            <a:pPr>
              <a:lnSpc>
                <a:spcPct val="100000"/>
              </a:lnSpc>
              <a:spcBef>
                <a:spcPts val="300"/>
              </a:spcBef>
              <a:spcAft>
                <a:spcPts val="300"/>
              </a:spcAft>
            </a:pPr>
            <a:r>
              <a:rPr lang="fr-FR" noProof="0"/>
              <a:t>Développement d’un algorithme pour détecter les personnes à risque de handicap lié à des troubles psychiques, intellectuels ou cognitifs (PIC), à partir des données du système national des données de santé (SNDS).</a:t>
            </a:r>
          </a:p>
          <a:p>
            <a:pPr>
              <a:lnSpc>
                <a:spcPct val="100000"/>
              </a:lnSpc>
              <a:spcBef>
                <a:spcPts val="300"/>
              </a:spcBef>
              <a:spcAft>
                <a:spcPts val="300"/>
              </a:spcAft>
            </a:pPr>
            <a:r>
              <a:rPr lang="fr-FR" noProof="0"/>
              <a:t>Un </a:t>
            </a:r>
            <a:r>
              <a:rPr lang="fr-FR" b="1" noProof="0"/>
              <a:t>algorithme</a:t>
            </a:r>
            <a:r>
              <a:rPr lang="fr-FR" noProof="0"/>
              <a:t> basé sur des traceurs spécifiques :</a:t>
            </a:r>
          </a:p>
          <a:p>
            <a:pPr lvl="1">
              <a:lnSpc>
                <a:spcPct val="100000"/>
              </a:lnSpc>
              <a:spcBef>
                <a:spcPts val="300"/>
              </a:spcBef>
              <a:spcAft>
                <a:spcPts val="300"/>
              </a:spcAft>
              <a:buFont typeface="Courier New" panose="02070309020205020404" pitchFamily="49" charset="0"/>
              <a:buChar char="o"/>
            </a:pPr>
            <a:r>
              <a:rPr lang="fr-FR" b="0" noProof="0"/>
              <a:t>Diagnostics hospitaliers.</a:t>
            </a:r>
          </a:p>
          <a:p>
            <a:pPr lvl="1">
              <a:lnSpc>
                <a:spcPct val="100000"/>
              </a:lnSpc>
              <a:spcBef>
                <a:spcPts val="300"/>
              </a:spcBef>
              <a:spcAft>
                <a:spcPts val="300"/>
              </a:spcAft>
              <a:buFont typeface="Courier New" panose="02070309020205020404" pitchFamily="49" charset="0"/>
              <a:buChar char="o"/>
            </a:pPr>
            <a:r>
              <a:rPr lang="fr-FR" b="0" noProof="0"/>
              <a:t>Consommation de médicaments ciblés.</a:t>
            </a:r>
          </a:p>
          <a:p>
            <a:pPr lvl="1">
              <a:lnSpc>
                <a:spcPct val="100000"/>
              </a:lnSpc>
              <a:spcBef>
                <a:spcPts val="300"/>
              </a:spcBef>
              <a:spcAft>
                <a:spcPts val="300"/>
              </a:spcAft>
              <a:buFont typeface="Courier New" panose="02070309020205020404" pitchFamily="49" charset="0"/>
              <a:buChar char="o"/>
            </a:pPr>
            <a:r>
              <a:rPr lang="fr-FR" b="0" noProof="0"/>
              <a:t>Séjours en établissements médico-sociaux.</a:t>
            </a:r>
          </a:p>
          <a:p>
            <a:pPr lvl="1">
              <a:lnSpc>
                <a:spcPct val="100000"/>
              </a:lnSpc>
              <a:spcBef>
                <a:spcPts val="300"/>
              </a:spcBef>
              <a:spcAft>
                <a:spcPts val="300"/>
              </a:spcAft>
              <a:buFont typeface="Courier New" panose="02070309020205020404" pitchFamily="49" charset="0"/>
              <a:buChar char="o"/>
            </a:pPr>
            <a:r>
              <a:rPr lang="fr-FR" b="0" noProof="0"/>
              <a:t>Bénéfice de l'Allocation aux adultes handicapés (AAH).</a:t>
            </a:r>
          </a:p>
          <a:p>
            <a:pPr marL="0" indent="0">
              <a:lnSpc>
                <a:spcPct val="100000"/>
              </a:lnSpc>
              <a:spcBef>
                <a:spcPts val="300"/>
              </a:spcBef>
              <a:spcAft>
                <a:spcPts val="300"/>
              </a:spcAft>
              <a:buNone/>
            </a:pPr>
            <a:r>
              <a:rPr lang="fr-FR" noProof="0"/>
              <a:t>Le travail entamé à travers le projet Fish sera poursuivi au sein du </a:t>
            </a:r>
            <a:r>
              <a:rPr lang="fr-FR" b="1" noProof="0"/>
              <a:t>projet </a:t>
            </a:r>
            <a:r>
              <a:rPr lang="fr-FR" b="1" noProof="0" err="1"/>
              <a:t>Rish</a:t>
            </a:r>
            <a:r>
              <a:rPr lang="fr-FR" b="1" noProof="0"/>
              <a:t> (Réalisation d'identification des personnes en situation de handicap)</a:t>
            </a:r>
            <a:r>
              <a:rPr lang="fr-FR" noProof="0"/>
              <a:t>, avec l'appui du </a:t>
            </a:r>
            <a:r>
              <a:rPr lang="fr-FR" noProof="0" err="1"/>
              <a:t>Health</a:t>
            </a:r>
            <a:r>
              <a:rPr lang="fr-FR" noProof="0"/>
              <a:t> Data Hub (HDH) dans le cadre du programme Boas (Bibliothèque ouverte d'algorithmes en santé), afin de mettre à disposition les programmes et opérationnaliser les algorithmes développés.</a:t>
            </a:r>
          </a:p>
          <a:p>
            <a:pPr marL="0" indent="0">
              <a:lnSpc>
                <a:spcPct val="100000"/>
              </a:lnSpc>
              <a:spcBef>
                <a:spcPts val="300"/>
              </a:spcBef>
              <a:spcAft>
                <a:spcPts val="300"/>
              </a:spcAft>
              <a:buNone/>
            </a:pPr>
            <a:r>
              <a:rPr lang="fr-FR" noProof="0"/>
              <a:t>La reproductibilité en Belgique dépendrait de la qualité des données de santé disponibles.</a:t>
            </a:r>
          </a:p>
        </p:txBody>
      </p:sp>
      <p:pic>
        <p:nvPicPr>
          <p:cNvPr id="5" name="Picture 2" descr="IRDES (@irdes) / X">
            <a:extLst>
              <a:ext uri="{FF2B5EF4-FFF2-40B4-BE49-F238E27FC236}">
                <a16:creationId xmlns:a16="http://schemas.microsoft.com/office/drawing/2014/main" id="{F45C60B0-8FE4-712B-60FE-3B3F5B033A12}"/>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6304" y="0"/>
            <a:ext cx="1856646" cy="1856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9289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BED81-0EB3-BC8F-6745-326941DC4D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74A6F4-18AC-4D27-31EE-50F5D9FF7BDB}"/>
              </a:ext>
            </a:extLst>
          </p:cNvPr>
          <p:cNvSpPr>
            <a:spLocks noGrp="1"/>
          </p:cNvSpPr>
          <p:nvPr>
            <p:ph type="title"/>
          </p:nvPr>
        </p:nvSpPr>
        <p:spPr/>
        <p:txBody>
          <a:bodyPr/>
          <a:lstStyle/>
          <a:p>
            <a:r>
              <a:rPr lang="fr-FR" noProof="0"/>
              <a:t>Projet 7. Déployer des outils d’IA, pour identifier les ayants droit potentiels et automatiser l’attribution des droits (3/4)</a:t>
            </a:r>
          </a:p>
        </p:txBody>
      </p:sp>
      <p:sp>
        <p:nvSpPr>
          <p:cNvPr id="6" name="Rectangle 5">
            <a:extLst>
              <a:ext uri="{FF2B5EF4-FFF2-40B4-BE49-F238E27FC236}">
                <a16:creationId xmlns:a16="http://schemas.microsoft.com/office/drawing/2014/main" id="{C1BB942A-D38A-A103-7BD2-9BA602549425}"/>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054801DB-71E7-3EA4-A158-5A88FC08BF4D}"/>
              </a:ext>
            </a:extLst>
          </p:cNvPr>
          <p:cNvGraphicFramePr>
            <a:graphicFrameLocks noGrp="1"/>
          </p:cNvGraphicFramePr>
          <p:nvPr/>
        </p:nvGraphicFramePr>
        <p:xfrm>
          <a:off x="484174" y="1592263"/>
          <a:ext cx="8964000" cy="420624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7. En pratique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252000">
                <a:tc>
                  <a:txBody>
                    <a:bodyPr/>
                    <a:lstStyle/>
                    <a:p>
                      <a:pPr marL="171450" indent="-171450">
                        <a:buFont typeface="Arial" panose="020B0604020202020204" pitchFamily="34" charset="0"/>
                        <a:buChar char="•"/>
                      </a:pPr>
                      <a:r>
                        <a:rPr lang="fr-FR" sz="1200" b="1" noProof="0"/>
                        <a:t>Action 7.2 : Automatiser l’attribution de droits secondaires ou dérivés </a:t>
                      </a:r>
                      <a:br>
                        <a:rPr lang="fr-FR" sz="1200" noProof="0"/>
                      </a:br>
                      <a:r>
                        <a:rPr lang="fr-FR" sz="1200" noProof="0"/>
                        <a:t>Cette action vise à simplifier et accélérer l’accès des bénéficiaires à certains droits secondaires ou dérivés en automatisant leur attribution. En s’appuyant sur des outils numériques et des algorithmes performants, l’objectif est de réduire les démarches administratives, les délais de traitement et le stress souvent associé aux procédures, tout en assurant une équité accrue dans l’accès aux prestations. À nouveau, la priorité sera d’identifier les droits automatisables en cartographiant les droits secondaires ou dérivés qui peuvent être automatiquement accordés en fonction de l’éligibilité à un droit principal et en établissant des critères d’éligibilité clairs et objectifs pour éviter tout risque d’erreur ou d’injustice. L’objectif est de concevoir des systèmes capables de détecter automatiquement l’éligibilité à des droits secondaires dès qu’un droit principal est accordé et d’intégrer ces fonctionnalités aux systèmes existants de gestion administrative pour éviter toute duplication d’efforts.</a:t>
                      </a:r>
                    </a:p>
                    <a:p>
                      <a:pPr marL="180975" indent="0">
                        <a:buFont typeface="Arial" panose="020B0604020202020204" pitchFamily="34" charset="0"/>
                        <a:buNone/>
                      </a:pPr>
                      <a:r>
                        <a:rPr lang="fr-FR" sz="1200" noProof="0"/>
                        <a:t>Un exemple pratique est le « </a:t>
                      </a:r>
                      <a:r>
                        <a:rPr lang="fr-FR" sz="1200" i="1" noProof="0" err="1"/>
                        <a:t>Sistema</a:t>
                      </a:r>
                      <a:r>
                        <a:rPr lang="fr-FR" sz="1200" i="1" noProof="0"/>
                        <a:t> de </a:t>
                      </a:r>
                      <a:r>
                        <a:rPr lang="fr-FR" sz="1200" i="1" noProof="0" err="1"/>
                        <a:t>Identificación</a:t>
                      </a:r>
                      <a:r>
                        <a:rPr lang="fr-FR" sz="1200" i="1" noProof="0"/>
                        <a:t> y </a:t>
                      </a:r>
                      <a:r>
                        <a:rPr lang="fr-FR" sz="1200" i="1" noProof="0" err="1"/>
                        <a:t>Selección</a:t>
                      </a:r>
                      <a:r>
                        <a:rPr lang="fr-FR" sz="1200" i="1" noProof="0"/>
                        <a:t> de </a:t>
                      </a:r>
                      <a:r>
                        <a:rPr lang="fr-FR" sz="1200" i="1" noProof="0" err="1"/>
                        <a:t>Beneficiarios</a:t>
                      </a:r>
                      <a:r>
                        <a:rPr lang="fr-FR" sz="1200" i="1" noProof="0"/>
                        <a:t> </a:t>
                      </a:r>
                      <a:r>
                        <a:rPr lang="fr-FR" sz="1200" noProof="0"/>
                        <a:t>(SISBEN) » qui est un outil Colombien basé sur des algorithmes pour analyser des données socio-économiques complexes, classer les bénéficiaires selon des scores, et anticiper leurs besoins. L’algorithme identifie les populations vulnérables et leur attribuer automatiquement des droits sociaux (santé, éducation, logement, etc.). Les données sont collectées à travers des enquêtes socio-économiques et les scores SISBEN permettent de déterminer l’éligibilité à divers programmes sociaux sans démarches supplémentaires. Concrètement, il s’agit de prédictions des bénéficiaires potentiels grâce à des modèles statistiques et des algorithmes d'apprentissage.</a:t>
                      </a:r>
                    </a:p>
                    <a:p>
                      <a:pPr marL="180975" indent="0">
                        <a:buFont typeface="Arial" panose="020B0604020202020204" pitchFamily="34" charset="0"/>
                        <a:buNone/>
                      </a:pPr>
                      <a:r>
                        <a:rPr lang="fr-FR" sz="1200" noProof="0"/>
                        <a:t>Actuellement, le système belge est fragmenté et donc l’attribution automatique de ces droits secondaires ou dérivés est souvent complexe à mettre en place car cela dépend d’autres SPF au niveau fédéral et également des régions, voire des communes. Ce type de proposition nécessite donc un accord interinstitutionnel (voir </a:t>
                      </a:r>
                      <a:r>
                        <a:rPr lang="fr-FR" sz="1200" i="1" noProof="0"/>
                        <a:t>Action 11.1</a:t>
                      </a:r>
                      <a:r>
                        <a:rPr lang="fr-FR" sz="1200" noProof="0"/>
                        <a:t>) et des modification législatives (voir </a:t>
                      </a:r>
                      <a:r>
                        <a:rPr lang="fr-FR" sz="1200" i="1" noProof="0"/>
                        <a:t>Action 10.1</a:t>
                      </a:r>
                      <a:r>
                        <a:rPr lang="fr-FR" sz="1200" noProof="0"/>
                        <a:t>). Cependant, il est à noter que l’octroi de l’allocation supplémentaire pour enfant handicapé est automatique pour la Flandre et Bruxelles et est en cours pour l'AVIQ. De plus, l’initiative des statuts harmonisés de la BCSS permet d’accéder aux données des trois régions concernant ces allocations supplémentaires.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248580262"/>
                  </a:ext>
                </a:extLst>
              </a:tr>
            </a:tbl>
          </a:graphicData>
        </a:graphic>
      </p:graphicFrame>
      <p:sp>
        <p:nvSpPr>
          <p:cNvPr id="4" name="Star: 5 Points 3">
            <a:extLst>
              <a:ext uri="{FF2B5EF4-FFF2-40B4-BE49-F238E27FC236}">
                <a16:creationId xmlns:a16="http://schemas.microsoft.com/office/drawing/2014/main" id="{A699CA5C-87AC-D01B-A61F-4B3A70B683C3}"/>
              </a:ext>
            </a:extLst>
          </p:cNvPr>
          <p:cNvSpPr/>
          <p:nvPr/>
        </p:nvSpPr>
        <p:spPr bwMode="auto">
          <a:xfrm>
            <a:off x="144758" y="188562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dirty="0" err="1">
              <a:latin typeface="Calibri Light" panose="020F0302020204030204" pitchFamily="34" charset="0"/>
            </a:endParaRPr>
          </a:p>
        </p:txBody>
      </p:sp>
    </p:spTree>
    <p:extLst>
      <p:ext uri="{BB962C8B-B14F-4D97-AF65-F5344CB8AC3E}">
        <p14:creationId xmlns:p14="http://schemas.microsoft.com/office/powerpoint/2010/main" val="5594944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72D05-71C8-2B6E-75A9-79D424CB0539}"/>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E21D6A77-CD52-B181-82D7-1D8213B82D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4225" y="990418"/>
            <a:ext cx="2571750" cy="154305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1FA85728-073F-73B0-CC88-A93B40BDBEA9}"/>
              </a:ext>
            </a:extLst>
          </p:cNvPr>
          <p:cNvSpPr>
            <a:spLocks noGrp="1"/>
          </p:cNvSpPr>
          <p:nvPr>
            <p:ph type="title"/>
          </p:nvPr>
        </p:nvSpPr>
        <p:spPr/>
        <p:txBody>
          <a:bodyPr/>
          <a:lstStyle/>
          <a:p>
            <a:r>
              <a:rPr lang="fr-FR" noProof="0" err="1"/>
              <a:t>Sistema</a:t>
            </a:r>
            <a:r>
              <a:rPr lang="fr-FR" noProof="0"/>
              <a:t> de </a:t>
            </a:r>
            <a:r>
              <a:rPr lang="fr-FR" noProof="0" err="1"/>
              <a:t>Identificación</a:t>
            </a:r>
            <a:r>
              <a:rPr lang="fr-FR" noProof="0"/>
              <a:t> y </a:t>
            </a:r>
            <a:r>
              <a:rPr lang="fr-FR" noProof="0" err="1"/>
              <a:t>Selección</a:t>
            </a:r>
            <a:r>
              <a:rPr lang="fr-FR" noProof="0"/>
              <a:t> de </a:t>
            </a:r>
            <a:r>
              <a:rPr lang="fr-FR" noProof="0" err="1"/>
              <a:t>Beneficiarios</a:t>
            </a:r>
            <a:r>
              <a:rPr lang="fr-FR" noProof="0"/>
              <a:t> (SISBEN) (CO)</a:t>
            </a:r>
          </a:p>
        </p:txBody>
      </p:sp>
      <p:sp>
        <p:nvSpPr>
          <p:cNvPr id="8" name="Rectangle 4">
            <a:extLst>
              <a:ext uri="{FF2B5EF4-FFF2-40B4-BE49-F238E27FC236}">
                <a16:creationId xmlns:a16="http://schemas.microsoft.com/office/drawing/2014/main" id="{9F9381A3-3B67-09EB-9F6B-64B96ED7EC20}"/>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sp>
        <p:nvSpPr>
          <p:cNvPr id="3" name="Marcador de contenido 3">
            <a:extLst>
              <a:ext uri="{FF2B5EF4-FFF2-40B4-BE49-F238E27FC236}">
                <a16:creationId xmlns:a16="http://schemas.microsoft.com/office/drawing/2014/main" id="{CC4F6B64-D201-33F5-819C-DFC4AE3A5D9A}"/>
              </a:ext>
            </a:extLst>
          </p:cNvPr>
          <p:cNvSpPr txBox="1">
            <a:spLocks/>
          </p:cNvSpPr>
          <p:nvPr/>
        </p:nvSpPr>
        <p:spPr bwMode="auto">
          <a:xfrm>
            <a:off x="498103" y="1599007"/>
            <a:ext cx="7045697"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FontTx/>
              <a:buNone/>
            </a:pPr>
            <a:r>
              <a:rPr lang="fr-FR" b="1" noProof="0"/>
              <a:t>Sisbén </a:t>
            </a:r>
            <a:r>
              <a:rPr lang="fr-FR" noProof="0"/>
              <a:t>est le Système d'Identification des Bénéficiaires Potentiels des Programmes Sociaux, qui permet de classer la population en fonction de ses conditions de vie et de ses revenus. Cette classification est utilisée pour concentrer l’investissement social et garantir qu’il soit alloué à ceux qui en ont le plus besoin.</a:t>
            </a:r>
          </a:p>
        </p:txBody>
      </p:sp>
      <p:sp>
        <p:nvSpPr>
          <p:cNvPr id="4" name="Marcador de contenido 3">
            <a:extLst>
              <a:ext uri="{FF2B5EF4-FFF2-40B4-BE49-F238E27FC236}">
                <a16:creationId xmlns:a16="http://schemas.microsoft.com/office/drawing/2014/main" id="{36912D7F-2502-00C4-FF65-1CEEABD5C2E8}"/>
              </a:ext>
            </a:extLst>
          </p:cNvPr>
          <p:cNvSpPr txBox="1">
            <a:spLocks/>
          </p:cNvSpPr>
          <p:nvPr/>
        </p:nvSpPr>
        <p:spPr bwMode="auto">
          <a:xfrm>
            <a:off x="499268" y="2675324"/>
            <a:ext cx="8964613" cy="326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FontTx/>
              <a:buNone/>
            </a:pPr>
            <a:r>
              <a:rPr lang="fr-FR" b="1" noProof="0"/>
              <a:t>Fonctionnement</a:t>
            </a:r>
            <a:r>
              <a:rPr lang="fr-FR" noProof="0"/>
              <a:t> :</a:t>
            </a:r>
          </a:p>
          <a:p>
            <a:pPr>
              <a:lnSpc>
                <a:spcPct val="100000"/>
              </a:lnSpc>
              <a:spcBef>
                <a:spcPts val="300"/>
              </a:spcBef>
              <a:spcAft>
                <a:spcPts val="300"/>
              </a:spcAft>
            </a:pPr>
            <a:r>
              <a:rPr lang="fr-FR" noProof="0"/>
              <a:t>Sisbén est un système qui utilise des outils techniques et statistiques spécialisés. Grâce à ces outils, la population est identifiée, classée et ordonnée en fonction de sa situation socio-économique.</a:t>
            </a:r>
          </a:p>
          <a:p>
            <a:pPr>
              <a:lnSpc>
                <a:spcPct val="100000"/>
              </a:lnSpc>
              <a:spcBef>
                <a:spcPts val="300"/>
              </a:spcBef>
              <a:spcAft>
                <a:spcPts val="300"/>
              </a:spcAft>
            </a:pPr>
            <a:r>
              <a:rPr lang="fr-FR" noProof="0"/>
              <a:t>Sisbén permet à toute personne disposant d'un document valide et résidant dans des domiciles privés de s'inscrire dans sa base de données. Une fois l'enregistrement effectué, celui-ci génère le groupe de la personne, qui correspond aux conditions de vie et aux revenus du ménage.</a:t>
            </a:r>
          </a:p>
          <a:p>
            <a:pPr marL="0" indent="0">
              <a:lnSpc>
                <a:spcPct val="100000"/>
              </a:lnSpc>
              <a:spcBef>
                <a:spcPts val="300"/>
              </a:spcBef>
              <a:spcAft>
                <a:spcPts val="300"/>
              </a:spcAft>
              <a:buNone/>
            </a:pPr>
            <a:r>
              <a:rPr lang="fr-FR" noProof="0"/>
              <a:t>La base de données Sisbén </a:t>
            </a:r>
            <a:r>
              <a:rPr lang="fr-FR" b="1" noProof="0"/>
              <a:t>constitue une référence</a:t>
            </a:r>
            <a:r>
              <a:rPr lang="fr-FR" noProof="0"/>
              <a:t> à partir de laquelle les différents programmes des entités de l'État établissent les conditions pour sélectionner les bénéficiaires et attribuer les prestations conformément à la réglementation et aux paramètres dont disposent ces entités.</a:t>
            </a:r>
          </a:p>
          <a:p>
            <a:pPr marL="0" indent="0">
              <a:lnSpc>
                <a:spcPct val="100000"/>
              </a:lnSpc>
              <a:spcBef>
                <a:spcPts val="300"/>
              </a:spcBef>
              <a:spcAft>
                <a:spcPts val="300"/>
              </a:spcAft>
              <a:buNone/>
            </a:pPr>
            <a:r>
              <a:rPr lang="fr-FR" noProof="0"/>
              <a:t>De plus, toutes </a:t>
            </a:r>
            <a:r>
              <a:rPr lang="fr-FR" b="1" noProof="0"/>
              <a:t>les informations personnelles sont disponibles sur un portail citoyen </a:t>
            </a:r>
            <a:r>
              <a:rPr lang="fr-FR" noProof="0"/>
              <a:t>où toute personne peut vérifier s’ils sont inscrits dans la base de données, consulter les informations présentes dans la base de données et réaliser toute une série de demandes.</a:t>
            </a:r>
          </a:p>
        </p:txBody>
      </p:sp>
    </p:spTree>
    <p:extLst>
      <p:ext uri="{BB962C8B-B14F-4D97-AF65-F5344CB8AC3E}">
        <p14:creationId xmlns:p14="http://schemas.microsoft.com/office/powerpoint/2010/main" val="29002271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D197B-1957-9D23-46BB-1451BAF24E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C228C8-4E7F-4BF2-F3F2-EB4670199FF6}"/>
              </a:ext>
            </a:extLst>
          </p:cNvPr>
          <p:cNvSpPr>
            <a:spLocks noGrp="1"/>
          </p:cNvSpPr>
          <p:nvPr>
            <p:ph type="title"/>
          </p:nvPr>
        </p:nvSpPr>
        <p:spPr/>
        <p:txBody>
          <a:bodyPr/>
          <a:lstStyle/>
          <a:p>
            <a:r>
              <a:rPr lang="fr-FR" noProof="0"/>
              <a:t>Projet 7. Déployer des outils d’IA, pour identifier les ayants droit potentiels et automatiser l’attribution des droits (4/4)</a:t>
            </a:r>
          </a:p>
        </p:txBody>
      </p:sp>
      <p:sp>
        <p:nvSpPr>
          <p:cNvPr id="6" name="Rectangle 5">
            <a:extLst>
              <a:ext uri="{FF2B5EF4-FFF2-40B4-BE49-F238E27FC236}">
                <a16:creationId xmlns:a16="http://schemas.microsoft.com/office/drawing/2014/main" id="{3431E4A3-028D-4AFB-F19E-0A4C6B3515E4}"/>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EC4F591E-0830-2969-6794-51C64C65307C}"/>
              </a:ext>
            </a:extLst>
          </p:cNvPr>
          <p:cNvGraphicFramePr>
            <a:graphicFrameLocks noGrp="1"/>
          </p:cNvGraphicFramePr>
          <p:nvPr/>
        </p:nvGraphicFramePr>
        <p:xfrm>
          <a:off x="484174" y="1592263"/>
          <a:ext cx="8964000" cy="192024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7. Indicateurs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8F"/>
                    </a:solidFill>
                  </a:tcPr>
                </a:tc>
                <a:extLst>
                  <a:ext uri="{0D108BD9-81ED-4DB2-BD59-A6C34878D82A}">
                    <a16:rowId xmlns:a16="http://schemas.microsoft.com/office/drawing/2014/main" val="994712996"/>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noProof="0"/>
                        <a:t>Action 7.1 : Identifier de manière proactive les bénéficiaires potentiels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personnes identifiées proactivement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Taux de conversion des bénéficiaires : Proportion de personnes identifiées comme éligibles qui déposent effectivement une demande.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Taux de succès des demandes : Proportion de personnes identifiées comme éligibles, qui déposent une demande et reçoivent un avis positif.</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034969668"/>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noProof="0"/>
                        <a:t>Action 7.2 : Automatiser l’attribution de droits secondaires ou dérivés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droits identifiés pour l’automatisation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droits effectivement automatisés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Augmentation du nombre de bénéficiaires de ces droits identifiés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780638299"/>
                  </a:ext>
                </a:extLst>
              </a:tr>
            </a:tbl>
          </a:graphicData>
        </a:graphic>
      </p:graphicFrame>
    </p:spTree>
    <p:extLst>
      <p:ext uri="{BB962C8B-B14F-4D97-AF65-F5344CB8AC3E}">
        <p14:creationId xmlns:p14="http://schemas.microsoft.com/office/powerpoint/2010/main" val="3382133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8F7EF-F83C-3294-F591-04EF04A6C5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DF7BFB-3121-46EB-D6AB-F601240FBA82}"/>
              </a:ext>
            </a:extLst>
          </p:cNvPr>
          <p:cNvSpPr>
            <a:spLocks noGrp="1"/>
          </p:cNvSpPr>
          <p:nvPr>
            <p:ph type="title"/>
          </p:nvPr>
        </p:nvSpPr>
        <p:spPr/>
        <p:txBody>
          <a:bodyPr/>
          <a:lstStyle/>
          <a:p>
            <a:r>
              <a:rPr lang="fr-FR" noProof="0"/>
              <a:t>Projet 8. Renforcer les outils numériques de la DG HAN (1/5)</a:t>
            </a:r>
          </a:p>
        </p:txBody>
      </p:sp>
      <p:sp>
        <p:nvSpPr>
          <p:cNvPr id="6" name="Rectangle 5">
            <a:extLst>
              <a:ext uri="{FF2B5EF4-FFF2-40B4-BE49-F238E27FC236}">
                <a16:creationId xmlns:a16="http://schemas.microsoft.com/office/drawing/2014/main" id="{13CCADC6-A390-B143-2D90-336092482731}"/>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B6B6EC37-845F-6C12-7456-7261048AD7D9}"/>
              </a:ext>
            </a:extLst>
          </p:cNvPr>
          <p:cNvGraphicFramePr>
            <a:graphicFrameLocks noGrp="1"/>
          </p:cNvGraphicFramePr>
          <p:nvPr/>
        </p:nvGraphicFramePr>
        <p:xfrm>
          <a:off x="484174" y="1592263"/>
          <a:ext cx="8993202" cy="4871720"/>
        </p:xfrm>
        <a:graphic>
          <a:graphicData uri="http://schemas.openxmlformats.org/drawingml/2006/table">
            <a:tbl>
              <a:tblPr firstRow="1" bandRow="1">
                <a:tableStyleId>{5940675A-B579-460E-94D1-54222C63F5DA}</a:tableStyleId>
              </a:tblPr>
              <a:tblGrid>
                <a:gridCol w="8993202">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8. Renforcer les outils numériques de la DG HAN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994712996"/>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noProof="0"/>
                        <a:t>Niveau</a:t>
                      </a:r>
                      <a:r>
                        <a:rPr lang="fr-FR" sz="1200" noProof="0"/>
                        <a:t> : Design des processus administratifs et du processus d’évaluation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95333701"/>
                  </a:ext>
                </a:extLst>
              </a:tr>
              <a:tr h="180000">
                <a:tc>
                  <a:txBody>
                    <a:bodyPr/>
                    <a:lstStyle/>
                    <a:p>
                      <a:r>
                        <a:rPr lang="fr-FR" sz="1200" b="1" noProof="0"/>
                        <a:t>Constat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a:t>Lors de l’analyse du terrain, il est apparu, d’une part, que les outils numériques actuels sont encore trop peu adaptés pour l’enregistrement et le </a:t>
                      </a:r>
                      <a:r>
                        <a:rPr lang="fr-FR" sz="1200" noProof="0">
                          <a:solidFill>
                            <a:schemeClr val="tx1"/>
                          </a:solidFill>
                        </a:rPr>
                        <a:t>suivi des demandes. En effet, </a:t>
                      </a:r>
                      <a:r>
                        <a:rPr lang="fr-FR" sz="1200" noProof="0" err="1">
                          <a:solidFill>
                            <a:schemeClr val="tx1"/>
                          </a:solidFill>
                        </a:rPr>
                        <a:t>MyHandicap</a:t>
                      </a:r>
                      <a:r>
                        <a:rPr lang="fr-FR" sz="1200" noProof="0">
                          <a:solidFill>
                            <a:schemeClr val="tx1"/>
                          </a:solidFill>
                        </a:rPr>
                        <a:t> s’avère souvent difficile à utiliser pour les ayants droit et même pour les professionnels en soutien. De plus, il ne permet pas encore un suivi efficace des processus de demande ni des dossiers. Et d’autre part, la DG HAN est en cours de modernisation de ses services numériques afin d’accélérer les évaluations et améliorer l'accès à l'information, avec par exemple le développement de son nouveau logiciel interne TRIA (en remplacement de TETRA) et le renouvellement du site web de la DG HAN.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r h="288902">
                <a:tc>
                  <a:txBody>
                    <a:bodyPr/>
                    <a:lstStyle/>
                    <a:p>
                      <a:r>
                        <a:rPr lang="fr-FR" sz="1200" b="1" noProof="0"/>
                        <a:t>Description :</a:t>
                      </a:r>
                    </a:p>
                    <a:p>
                      <a:r>
                        <a:rPr lang="fr-FR" sz="1200" noProof="0"/>
                        <a:t>Ce projet vise à moderniser les outils numériques de la DG HAN pour répondre aux besoins des ayants droit et des équipes internes, tout en renforçant la transparence, l’accessibilité et l’efficacité des services. Il repose sur une combinaison d’améliorations des outils existants et de développements en cours, afin de garantir une gestion fluide et inclusive des dossiers. Les principaux outils considérés pour ce projet sont :</a:t>
                      </a:r>
                    </a:p>
                    <a:p>
                      <a:pPr marL="171450" indent="-171450">
                        <a:buFont typeface="Wingdings" panose="05000000000000000000" pitchFamily="2" charset="2"/>
                        <a:buChar char="Ø"/>
                      </a:pPr>
                      <a:r>
                        <a:rPr lang="fr-FR" sz="1200" noProof="0" err="1"/>
                        <a:t>MyHandicap</a:t>
                      </a:r>
                      <a:endParaRPr lang="fr-FR" sz="1200" noProof="0"/>
                    </a:p>
                    <a:p>
                      <a:pPr marL="171450" indent="-171450">
                        <a:buFont typeface="Wingdings" panose="05000000000000000000" pitchFamily="2" charset="2"/>
                        <a:buChar char="Ø"/>
                      </a:pPr>
                      <a:r>
                        <a:rPr lang="fr-FR" sz="1200" noProof="0"/>
                        <a:t>TRIA (en remplacement de TETRA)</a:t>
                      </a:r>
                    </a:p>
                    <a:p>
                      <a:pPr marL="171450" indent="-171450">
                        <a:buFont typeface="Wingdings" panose="05000000000000000000" pitchFamily="2" charset="2"/>
                        <a:buChar char="Ø"/>
                      </a:pPr>
                      <a:r>
                        <a:rPr lang="fr-FR" sz="1200" noProof="0"/>
                        <a:t>Site internet de la DG HAN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154437072"/>
                  </a:ext>
                </a:extLst>
              </a:tr>
              <a:tr h="180000">
                <a:tc>
                  <a:txBody>
                    <a:bodyPr/>
                    <a:lstStyle/>
                    <a:p>
                      <a:pPr>
                        <a:spcAft>
                          <a:spcPts val="200"/>
                        </a:spcAft>
                      </a:pPr>
                      <a:r>
                        <a:rPr lang="fr-FR" sz="1200" b="1" kern="1200" noProof="0">
                          <a:solidFill>
                            <a:schemeClr val="tx1"/>
                          </a:solidFill>
                          <a:latin typeface="+mn-lt"/>
                          <a:ea typeface="+mn-ea"/>
                          <a:cs typeface="+mn-cs"/>
                        </a:rPr>
                        <a:t>Impact attendu sur le NTU :                                                                                                                </a:t>
                      </a:r>
                      <a:r>
                        <a:rPr lang="fr-FR" sz="1200" noProof="0"/>
                        <a:t>NTU primaire            NTU secondaire            NTU tertiaire</a:t>
                      </a:r>
                    </a:p>
                    <a:p>
                      <a:r>
                        <a:rPr lang="fr-FR" sz="1200" b="0" kern="1200" noProof="0">
                          <a:solidFill>
                            <a:schemeClr val="tx1"/>
                          </a:solidFill>
                          <a:latin typeface="+mn-lt"/>
                          <a:ea typeface="+mn-ea"/>
                          <a:cs typeface="+mn-cs"/>
                        </a:rPr>
                        <a:t>Ce projet vise à réduire le NTU primaire et secondaire en améliorant les plateformes numériques utilisées par les ayants droit et les professionnels. L’objectif est d’optimiser l’accessibilité, la clarté et l’efficacité des outils numériques afin d’éviter que des obstacles techniques ou un manque de transparence ne freinent l’accès aux droits. L’impact attendu est :</a:t>
                      </a:r>
                    </a:p>
                    <a:p>
                      <a:pPr marL="171450" indent="-171450">
                        <a:buFont typeface="Arial" panose="020B0604020202020204" pitchFamily="34" charset="0"/>
                        <a:buChar char="•"/>
                      </a:pPr>
                      <a:r>
                        <a:rPr lang="fr-FR" sz="1200" b="0" kern="1200" noProof="0">
                          <a:solidFill>
                            <a:schemeClr val="tx1"/>
                          </a:solidFill>
                          <a:latin typeface="+mn-lt"/>
                          <a:ea typeface="+mn-ea"/>
                          <a:cs typeface="+mn-cs"/>
                        </a:rPr>
                        <a:t>Expérience utilisateur plus fluide et inclusive, encourageant davantage d'ayants droit à initier et finaliser leurs démarches. </a:t>
                      </a:r>
                    </a:p>
                    <a:p>
                      <a:pPr marL="171450" indent="-171450">
                        <a:buFont typeface="Arial" panose="020B0604020202020204" pitchFamily="34" charset="0"/>
                        <a:buChar char="•"/>
                      </a:pPr>
                      <a:r>
                        <a:rPr lang="fr-FR" sz="1200" b="0" kern="1200" noProof="0">
                          <a:solidFill>
                            <a:schemeClr val="tx1"/>
                          </a:solidFill>
                          <a:latin typeface="+mn-lt"/>
                          <a:ea typeface="+mn-ea"/>
                          <a:cs typeface="+mn-cs"/>
                        </a:rPr>
                        <a:t>Suivre le statut de son dossier permet aux ayants droit de se rassurer tout au long du parcours et évite des abandons en cours de route dus au découragement. En même temps, cela réduirait également le travail des </a:t>
                      </a:r>
                      <a:r>
                        <a:rPr lang="fr-FR" sz="1200" b="0" i="1" kern="1200" noProof="0">
                          <a:solidFill>
                            <a:schemeClr val="tx1"/>
                          </a:solidFill>
                          <a:latin typeface="+mn-lt"/>
                          <a:ea typeface="+mn-ea"/>
                          <a:cs typeface="+mn-cs"/>
                        </a:rPr>
                        <a:t>call </a:t>
                      </a:r>
                      <a:r>
                        <a:rPr lang="fr-FR" sz="1200" b="0" i="1" kern="1200" noProof="0" err="1">
                          <a:solidFill>
                            <a:schemeClr val="tx1"/>
                          </a:solidFill>
                          <a:latin typeface="+mn-lt"/>
                          <a:ea typeface="+mn-ea"/>
                          <a:cs typeface="+mn-cs"/>
                        </a:rPr>
                        <a:t>takers</a:t>
                      </a:r>
                      <a:r>
                        <a:rPr lang="fr-FR" sz="1200" b="0" i="1" kern="1200" noProof="0">
                          <a:solidFill>
                            <a:schemeClr val="tx1"/>
                          </a:solidFill>
                          <a:latin typeface="+mn-lt"/>
                          <a:ea typeface="+mn-ea"/>
                          <a:cs typeface="+mn-cs"/>
                        </a:rPr>
                        <a:t> </a:t>
                      </a:r>
                      <a:r>
                        <a:rPr lang="fr-FR" sz="1200" b="0" kern="1200" noProof="0">
                          <a:solidFill>
                            <a:schemeClr val="tx1"/>
                          </a:solidFill>
                          <a:latin typeface="+mn-lt"/>
                          <a:ea typeface="+mn-ea"/>
                          <a:cs typeface="+mn-cs"/>
                        </a:rPr>
                        <a:t>qui ne doivent plus répondre a ce type de questions.</a:t>
                      </a:r>
                    </a:p>
                    <a:p>
                      <a:pPr marL="171450" indent="-171450">
                        <a:buFont typeface="Arial" panose="020B0604020202020204" pitchFamily="34" charset="0"/>
                        <a:buChar char="•"/>
                      </a:pPr>
                      <a:r>
                        <a:rPr lang="fr-FR" sz="1200" b="0" kern="1200" noProof="0">
                          <a:solidFill>
                            <a:schemeClr val="tx1"/>
                          </a:solidFill>
                          <a:latin typeface="+mn-lt"/>
                          <a:ea typeface="+mn-ea"/>
                          <a:cs typeface="+mn-cs"/>
                        </a:rPr>
                        <a:t>L’optimisation des outils internes, permet une gestion plus efficace des dossiers, permettant de réduire les délais et d’accroître la transparence dans le traitement des demandes. Ceci permettra aux professionnels de traiter plus de demandes et de manière plus optimale.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72189809"/>
                  </a:ext>
                </a:extLst>
              </a:tr>
            </a:tbl>
          </a:graphicData>
        </a:graphic>
      </p:graphicFrame>
      <p:sp>
        <p:nvSpPr>
          <p:cNvPr id="7" name="Rectangle 6">
            <a:extLst>
              <a:ext uri="{FF2B5EF4-FFF2-40B4-BE49-F238E27FC236}">
                <a16:creationId xmlns:a16="http://schemas.microsoft.com/office/drawing/2014/main" id="{53FE4FFD-5E04-2DDA-DA67-5507AFED7292}"/>
              </a:ext>
            </a:extLst>
          </p:cNvPr>
          <p:cNvSpPr/>
          <p:nvPr/>
        </p:nvSpPr>
        <p:spPr bwMode="auto">
          <a:xfrm>
            <a:off x="5710725" y="4752975"/>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8" name="Rectangle 7">
            <a:extLst>
              <a:ext uri="{FF2B5EF4-FFF2-40B4-BE49-F238E27FC236}">
                <a16:creationId xmlns:a16="http://schemas.microsoft.com/office/drawing/2014/main" id="{3E92DAB5-C543-974B-9769-2DF0C9E810BA}"/>
              </a:ext>
            </a:extLst>
          </p:cNvPr>
          <p:cNvSpPr/>
          <p:nvPr/>
        </p:nvSpPr>
        <p:spPr bwMode="auto">
          <a:xfrm>
            <a:off x="6958500" y="4752975"/>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9" name="Rectangle 8">
            <a:extLst>
              <a:ext uri="{FF2B5EF4-FFF2-40B4-BE49-F238E27FC236}">
                <a16:creationId xmlns:a16="http://schemas.microsoft.com/office/drawing/2014/main" id="{FA901C4D-CAED-2C6A-8569-021EF697C32D}"/>
              </a:ext>
            </a:extLst>
          </p:cNvPr>
          <p:cNvSpPr/>
          <p:nvPr/>
        </p:nvSpPr>
        <p:spPr bwMode="auto">
          <a:xfrm>
            <a:off x="8356460" y="4752975"/>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pic>
        <p:nvPicPr>
          <p:cNvPr id="11" name="Graphic 10" descr="Checkmark outline">
            <a:extLst>
              <a:ext uri="{FF2B5EF4-FFF2-40B4-BE49-F238E27FC236}">
                <a16:creationId xmlns:a16="http://schemas.microsoft.com/office/drawing/2014/main" id="{D8A33414-B3B4-6D96-A6C2-486244B950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5015" y="4690500"/>
            <a:ext cx="216000" cy="216000"/>
          </a:xfrm>
          <a:prstGeom prst="rect">
            <a:avLst/>
          </a:prstGeom>
        </p:spPr>
      </p:pic>
      <p:pic>
        <p:nvPicPr>
          <p:cNvPr id="12" name="Graphic 11" descr="Checkmark outline">
            <a:extLst>
              <a:ext uri="{FF2B5EF4-FFF2-40B4-BE49-F238E27FC236}">
                <a16:creationId xmlns:a16="http://schemas.microsoft.com/office/drawing/2014/main" id="{264BEF96-2ADF-5676-E097-0DFC337BCB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41625" y="4687425"/>
            <a:ext cx="216000" cy="216000"/>
          </a:xfrm>
          <a:prstGeom prst="rect">
            <a:avLst/>
          </a:prstGeom>
        </p:spPr>
      </p:pic>
    </p:spTree>
    <p:extLst>
      <p:ext uri="{BB962C8B-B14F-4D97-AF65-F5344CB8AC3E}">
        <p14:creationId xmlns:p14="http://schemas.microsoft.com/office/powerpoint/2010/main" val="34799001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506D3-F334-2E3C-0753-7F62B6D9CD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1A7D57-5204-E811-F8EA-7603D4FCB7B8}"/>
              </a:ext>
            </a:extLst>
          </p:cNvPr>
          <p:cNvSpPr>
            <a:spLocks noGrp="1"/>
          </p:cNvSpPr>
          <p:nvPr>
            <p:ph type="title"/>
          </p:nvPr>
        </p:nvSpPr>
        <p:spPr/>
        <p:txBody>
          <a:bodyPr/>
          <a:lstStyle/>
          <a:p>
            <a:r>
              <a:rPr lang="fr-FR" noProof="0"/>
              <a:t>Projet 8. Renforcer les outils numériques de la DG HAN (2/5)</a:t>
            </a:r>
          </a:p>
        </p:txBody>
      </p:sp>
      <p:sp>
        <p:nvSpPr>
          <p:cNvPr id="6" name="Rectangle 5">
            <a:extLst>
              <a:ext uri="{FF2B5EF4-FFF2-40B4-BE49-F238E27FC236}">
                <a16:creationId xmlns:a16="http://schemas.microsoft.com/office/drawing/2014/main" id="{F1ECA87E-0096-5976-44AE-26AD9C4B6950}"/>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a:t>
            </a:r>
          </a:p>
        </p:txBody>
      </p:sp>
      <p:graphicFrame>
        <p:nvGraphicFramePr>
          <p:cNvPr id="3" name="Table 2">
            <a:extLst>
              <a:ext uri="{FF2B5EF4-FFF2-40B4-BE49-F238E27FC236}">
                <a16:creationId xmlns:a16="http://schemas.microsoft.com/office/drawing/2014/main" id="{3483224E-DC46-3868-616F-0BB7AE8E2C43}"/>
              </a:ext>
            </a:extLst>
          </p:cNvPr>
          <p:cNvGraphicFramePr>
            <a:graphicFrameLocks noGrp="1"/>
          </p:cNvGraphicFramePr>
          <p:nvPr/>
        </p:nvGraphicFramePr>
        <p:xfrm>
          <a:off x="484174" y="1592263"/>
          <a:ext cx="8964000" cy="393192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8. En pratique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0">
                <a:tc>
                  <a:txBody>
                    <a:bodyPr/>
                    <a:lstStyle/>
                    <a:p>
                      <a:pPr marL="171450" indent="-171450">
                        <a:buFont typeface="Wingdings" panose="05000000000000000000" pitchFamily="2" charset="2"/>
                        <a:buChar char="§"/>
                      </a:pPr>
                      <a:r>
                        <a:rPr lang="fr-FR" sz="1200" b="1" noProof="0"/>
                        <a:t>Action 8.1 : Intégration d’un assistant virtuel sur le site internet de la DG HAN</a:t>
                      </a:r>
                      <a:br>
                        <a:rPr lang="fr-FR" sz="1200" noProof="0"/>
                      </a:br>
                      <a:r>
                        <a:rPr lang="fr-FR" sz="1200" noProof="0"/>
                        <a:t>Pour fournir encore plus de support aux utilisateurs du site internet de la DG HAN, un assistant virtuel peut être intégré. Cela consiste en un outil de communication automatisé conçu pour guider les utilisateurs dans leurs interactions en ligne en suivant une structure prédéfinie de décisions logiques. La Cellule Data est actuellement en train d’évaluer la meilleure technique à utiliser pour ce développement en fonction des besoins, des moyens et les résultats attendus (fiabilité des réponses vs scénario possible). Cet assistant virtuel pourrait donc reposer sur un arbre décisionnel, c'est-à-dire une série de règles ou de scénarios organisés hiérarchiquement, où chaque choix ou question mène à une réponse ou à une action spécifique, ou sur de l’intelligence artificielle.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r h="0">
                <a:tc>
                  <a:txBody>
                    <a:bodyPr/>
                    <a:lstStyle/>
                    <a:p>
                      <a:pPr marL="171450" indent="-171450">
                        <a:buFont typeface="Arial" panose="020B0604020202020204" pitchFamily="34" charset="0"/>
                        <a:buChar char="•"/>
                      </a:pPr>
                      <a:r>
                        <a:rPr lang="fr-FR" sz="1200" b="1" u="none" noProof="0"/>
                        <a:t>Action 8.2 : Amélioration de </a:t>
                      </a:r>
                      <a:r>
                        <a:rPr lang="fr-FR" sz="1200" b="1" u="none" noProof="0" err="1"/>
                        <a:t>MyHandicap</a:t>
                      </a:r>
                      <a:br>
                        <a:rPr lang="fr-FR" sz="1200" noProof="0"/>
                      </a:br>
                      <a:r>
                        <a:rPr lang="fr-FR" sz="1200" noProof="0"/>
                        <a:t>Depuis juillet 2023, une nouvelle procédure d’</a:t>
                      </a:r>
                      <a:r>
                        <a:rPr lang="fr-FR" sz="1200" i="1" noProof="0" err="1"/>
                        <a:t>intake</a:t>
                      </a:r>
                      <a:r>
                        <a:rPr lang="fr-FR" sz="1200" noProof="0"/>
                        <a:t> a été lancée via l’outil </a:t>
                      </a:r>
                      <a:r>
                        <a:rPr lang="fr-FR" sz="1200" noProof="0" err="1"/>
                        <a:t>MyHandicap</a:t>
                      </a:r>
                      <a:r>
                        <a:rPr lang="fr-FR" sz="1200" noProof="0"/>
                        <a:t>. Cette amélioration se base principalement sur une tentative de simplification du processus administratif, avec une reformulation des questions, une augmentation de l’accessibilité (normes WCAG) et de l’ergonomie, et une plus grande qualité des données. Dans le cadre de la mise en place du nouvel outil TRIA (voir action 9.2), la priorité pour </a:t>
                      </a:r>
                      <a:r>
                        <a:rPr lang="fr-FR" sz="1200" noProof="0" err="1"/>
                        <a:t>MyHandicap</a:t>
                      </a:r>
                      <a:r>
                        <a:rPr lang="fr-FR" sz="1200" noProof="0"/>
                        <a:t> est de conserver ses fonctionnalités actuelles avec le nouvel outil. Cependant, à la suite du travail du terrain réalisé, des opportunités d’amélioration, au long terme, ont été identifiées, comme par exemple : </a:t>
                      </a:r>
                    </a:p>
                    <a:p>
                      <a:pPr marL="357188" lvl="1" indent="-171450">
                        <a:buFont typeface="Courier New" panose="02070309020205020404" pitchFamily="49" charset="0"/>
                        <a:buChar char="o"/>
                      </a:pPr>
                      <a:r>
                        <a:rPr lang="fr-FR" sz="1200" noProof="0"/>
                        <a:t>L’intégration d’une possibilité de </a:t>
                      </a:r>
                      <a:r>
                        <a:rPr lang="fr-FR" sz="1200" u="sng" noProof="0"/>
                        <a:t>suivi clair et détaillé de l’état des dossiers </a:t>
                      </a:r>
                      <a:r>
                        <a:rPr lang="fr-FR" sz="1200" noProof="0"/>
                        <a:t>avec des notifications automatisées pour les étapes clés (réception des documents, décisions, actions nécessaires à réaliser), en s’inspirant d’exemples tels que la plateforme </a:t>
                      </a:r>
                      <a:r>
                        <a:rPr lang="fr-FR" sz="1200" noProof="0" err="1"/>
                        <a:t>MyPension</a:t>
                      </a:r>
                      <a:r>
                        <a:rPr lang="fr-FR" sz="1200" noProof="0"/>
                        <a:t>.</a:t>
                      </a:r>
                    </a:p>
                    <a:p>
                      <a:pPr marL="357188" lvl="1" indent="-171450">
                        <a:buFont typeface="Courier New" panose="02070309020205020404" pitchFamily="49" charset="0"/>
                        <a:buChar char="o"/>
                      </a:pPr>
                      <a:r>
                        <a:rPr lang="fr-FR" sz="1200" u="sng" noProof="0"/>
                        <a:t>Conserver tous les courriers </a:t>
                      </a:r>
                      <a:r>
                        <a:rPr lang="fr-FR" sz="1200" noProof="0"/>
                        <a:t>envoyés dans le dossier de l’ayant droit, pour consultation ultérieure.</a:t>
                      </a:r>
                    </a:p>
                    <a:p>
                      <a:pPr marL="357188" lvl="1" indent="-171450">
                        <a:buFont typeface="Courier New" panose="02070309020205020404" pitchFamily="49" charset="0"/>
                        <a:buChar char="o"/>
                      </a:pPr>
                      <a:r>
                        <a:rPr lang="fr-FR" sz="1200" noProof="0"/>
                        <a:t>La mise en place d’options d’assistance dédiées, comme un </a:t>
                      </a:r>
                      <a:r>
                        <a:rPr lang="fr-FR" sz="1200" u="sng" noProof="0"/>
                        <a:t>bouton « Aide »</a:t>
                      </a:r>
                      <a:r>
                        <a:rPr lang="fr-FR" sz="1200" u="none" noProof="0"/>
                        <a:t> </a:t>
                      </a:r>
                      <a:r>
                        <a:rPr lang="fr-FR" sz="1200" noProof="0"/>
                        <a:t>sur toutes les pages de l’</a:t>
                      </a:r>
                      <a:r>
                        <a:rPr lang="fr-FR" sz="1200" i="1" noProof="0" err="1"/>
                        <a:t>intake</a:t>
                      </a:r>
                      <a:r>
                        <a:rPr lang="fr-FR" sz="1200" noProof="0"/>
                        <a:t>, qui offre de l’aide via plusieurs canaux différents comme par exemple l’affichage du numéro de téléphone de la centrale, un lien vers des supports informatifs, contact des assistants sociaux/experts du vécu, etc. Il sera important de définir les canaux les plus pertinents à intégrer ici.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18419844"/>
                  </a:ext>
                </a:extLst>
              </a:tr>
            </a:tbl>
          </a:graphicData>
        </a:graphic>
      </p:graphicFrame>
      <p:sp>
        <p:nvSpPr>
          <p:cNvPr id="4" name="Star: 5 Points 3">
            <a:extLst>
              <a:ext uri="{FF2B5EF4-FFF2-40B4-BE49-F238E27FC236}">
                <a16:creationId xmlns:a16="http://schemas.microsoft.com/office/drawing/2014/main" id="{49E99AC1-122C-05C5-7F6D-710AF85AB65F}"/>
              </a:ext>
            </a:extLst>
          </p:cNvPr>
          <p:cNvSpPr/>
          <p:nvPr/>
        </p:nvSpPr>
        <p:spPr bwMode="auto">
          <a:xfrm>
            <a:off x="144758" y="3262042"/>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dirty="0" err="1">
              <a:latin typeface="Calibri Light" panose="020F0302020204030204" pitchFamily="34" charset="0"/>
            </a:endParaRPr>
          </a:p>
        </p:txBody>
      </p:sp>
    </p:spTree>
    <p:extLst>
      <p:ext uri="{BB962C8B-B14F-4D97-AF65-F5344CB8AC3E}">
        <p14:creationId xmlns:p14="http://schemas.microsoft.com/office/powerpoint/2010/main" val="36033230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778BB-CAD8-C0DC-3924-313AB25708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5531F9-4CFC-0733-A675-30870C5D5403}"/>
              </a:ext>
            </a:extLst>
          </p:cNvPr>
          <p:cNvSpPr>
            <a:spLocks noGrp="1"/>
          </p:cNvSpPr>
          <p:nvPr>
            <p:ph type="title"/>
          </p:nvPr>
        </p:nvSpPr>
        <p:spPr/>
        <p:txBody>
          <a:bodyPr/>
          <a:lstStyle/>
          <a:p>
            <a:r>
              <a:rPr lang="fr-FR" noProof="0"/>
              <a:t>Projet 8. Renforcer les outils numériques de la DG HAN (3/5)</a:t>
            </a:r>
          </a:p>
        </p:txBody>
      </p:sp>
      <p:sp>
        <p:nvSpPr>
          <p:cNvPr id="6" name="Rectangle 5">
            <a:extLst>
              <a:ext uri="{FF2B5EF4-FFF2-40B4-BE49-F238E27FC236}">
                <a16:creationId xmlns:a16="http://schemas.microsoft.com/office/drawing/2014/main" id="{01D13477-E66B-2241-CD33-9C1E673F771E}"/>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EDE31496-8890-9949-2B4A-589C1EC879A1}"/>
              </a:ext>
            </a:extLst>
          </p:cNvPr>
          <p:cNvGraphicFramePr>
            <a:graphicFrameLocks noGrp="1"/>
          </p:cNvGraphicFramePr>
          <p:nvPr/>
        </p:nvGraphicFramePr>
        <p:xfrm>
          <a:off x="484174" y="1592263"/>
          <a:ext cx="8964000" cy="420624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8. En pratique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0">
                <a:tc>
                  <a:txBody>
                    <a:bodyPr/>
                    <a:lstStyle/>
                    <a:p>
                      <a:pPr marL="171450" indent="-171450">
                        <a:buFont typeface="Arial" panose="020B0604020202020204" pitchFamily="34" charset="0"/>
                        <a:buChar char="•"/>
                      </a:pPr>
                      <a:r>
                        <a:rPr lang="fr-FR" sz="1200" b="1" noProof="0"/>
                        <a:t>Action 8.3 : Développement d’un simulateur de droits numérique</a:t>
                      </a:r>
                      <a:br>
                        <a:rPr lang="fr-FR" sz="1200" noProof="0"/>
                      </a:br>
                      <a:r>
                        <a:rPr lang="fr-FR" sz="1200" noProof="0"/>
                        <a:t>Cette action consiste à réfléchir au développement d’un outil numérique qui permettrait </a:t>
                      </a:r>
                      <a:r>
                        <a:rPr lang="fr-FR" sz="1200" noProof="0">
                          <a:solidFill>
                            <a:schemeClr val="tx1"/>
                          </a:solidFill>
                        </a:rPr>
                        <a:t>aux ayants droit d’évaluer les prestations auxquelles ils pourraient prétendre, en s’inspirant d’exemples tels que « </a:t>
                      </a:r>
                      <a:r>
                        <a:rPr lang="fr-FR" sz="1200" noProof="0">
                          <a:solidFill>
                            <a:schemeClr val="tx1"/>
                          </a:solidFill>
                          <a:hlinkClick r:id="rId2">
                            <a:extLst>
                              <a:ext uri="{A12FA001-AC4F-418D-AE19-62706E023703}">
                                <ahyp:hlinkClr xmlns:ahyp="http://schemas.microsoft.com/office/drawing/2018/hyperlinkcolor" val="tx"/>
                              </a:ext>
                            </a:extLst>
                          </a:hlinkClick>
                        </a:rPr>
                        <a:t>J’ai des droits</a:t>
                      </a:r>
                      <a:r>
                        <a:rPr lang="fr-FR" sz="1200" noProof="0">
                          <a:solidFill>
                            <a:schemeClr val="tx1"/>
                          </a:solidFill>
                        </a:rPr>
                        <a:t> » en Wallonie, « </a:t>
                      </a:r>
                      <a:r>
                        <a:rPr lang="fr-FR" sz="1200" noProof="0" err="1">
                          <a:solidFill>
                            <a:schemeClr val="tx1"/>
                          </a:solidFill>
                          <a:hlinkClick r:id="rId3">
                            <a:extLst>
                              <a:ext uri="{A12FA001-AC4F-418D-AE19-62706E023703}">
                                <ahyp:hlinkClr xmlns:ahyp="http://schemas.microsoft.com/office/drawing/2018/hyperlinkcolor" val="tx"/>
                              </a:ext>
                            </a:extLst>
                          </a:hlinkClick>
                        </a:rPr>
                        <a:t>Bereken</a:t>
                      </a:r>
                      <a:r>
                        <a:rPr lang="fr-FR" sz="1200" noProof="0">
                          <a:solidFill>
                            <a:schemeClr val="tx1"/>
                          </a:solidFill>
                          <a:hlinkClick r:id="rId3">
                            <a:extLst>
                              <a:ext uri="{A12FA001-AC4F-418D-AE19-62706E023703}">
                                <ahyp:hlinkClr xmlns:ahyp="http://schemas.microsoft.com/office/drawing/2018/hyperlinkcolor" val="tx"/>
                              </a:ext>
                            </a:extLst>
                          </a:hlinkClick>
                        </a:rPr>
                        <a:t> Uw </a:t>
                      </a:r>
                      <a:r>
                        <a:rPr lang="fr-FR" sz="1200" noProof="0" err="1">
                          <a:solidFill>
                            <a:schemeClr val="tx1"/>
                          </a:solidFill>
                          <a:hlinkClick r:id="rId3">
                            <a:extLst>
                              <a:ext uri="{A12FA001-AC4F-418D-AE19-62706E023703}">
                                <ahyp:hlinkClr xmlns:ahyp="http://schemas.microsoft.com/office/drawing/2018/hyperlinkcolor" val="tx"/>
                              </a:ext>
                            </a:extLst>
                          </a:hlinkClick>
                        </a:rPr>
                        <a:t>Recht</a:t>
                      </a:r>
                      <a:r>
                        <a:rPr lang="fr-FR" sz="1200" noProof="0">
                          <a:solidFill>
                            <a:schemeClr val="tx1"/>
                          </a:solidFill>
                          <a:hlinkClick r:id="rId3">
                            <a:extLst>
                              <a:ext uri="{A12FA001-AC4F-418D-AE19-62706E023703}">
                                <ahyp:hlinkClr xmlns:ahyp="http://schemas.microsoft.com/office/drawing/2018/hyperlinkcolor" val="tx"/>
                              </a:ext>
                            </a:extLst>
                          </a:hlinkClick>
                        </a:rPr>
                        <a:t> </a:t>
                      </a:r>
                      <a:r>
                        <a:rPr lang="fr-FR" sz="1200" noProof="0">
                          <a:solidFill>
                            <a:schemeClr val="tx1"/>
                          </a:solidFill>
                        </a:rPr>
                        <a:t>» aux Pays-Bas et « </a:t>
                      </a:r>
                      <a:r>
                        <a:rPr lang="fr-FR" sz="1200" noProof="0">
                          <a:solidFill>
                            <a:schemeClr val="tx1"/>
                          </a:solidFill>
                          <a:hlinkClick r:id="rId4">
                            <a:extLst>
                              <a:ext uri="{A12FA001-AC4F-418D-AE19-62706E023703}">
                                <ahyp:hlinkClr xmlns:ahyp="http://schemas.microsoft.com/office/drawing/2018/hyperlinkcolor" val="tx"/>
                              </a:ext>
                            </a:extLst>
                          </a:hlinkClick>
                        </a:rPr>
                        <a:t>Mes Aides</a:t>
                      </a:r>
                      <a:r>
                        <a:rPr lang="fr-FR" sz="1200" noProof="0">
                          <a:solidFill>
                            <a:schemeClr val="tx1"/>
                          </a:solidFill>
                        </a:rPr>
                        <a:t> » en France. Il s’agirait d’un outil transversal avec toutes les informations disponibles et nécessaires pour donner un aperçu des droits potentiels des ayants droit, et qui comprendrait également les liens utiles tels que par exemple </a:t>
                      </a:r>
                      <a:r>
                        <a:rPr lang="fr-FR" sz="1200" noProof="0" err="1">
                          <a:solidFill>
                            <a:schemeClr val="tx1"/>
                          </a:solidFill>
                        </a:rPr>
                        <a:t>MyHandicap</a:t>
                      </a:r>
                      <a:r>
                        <a:rPr lang="fr-FR" sz="1200" noProof="0">
                          <a:solidFill>
                            <a:schemeClr val="tx1"/>
                          </a:solidFill>
                        </a:rPr>
                        <a:t>, le site de la DG HAN, etc. Cet outil serait accessible à la fois aux ayants droit, mais également aux professionnels qui accompagnent les personnes en situation de handicap. </a:t>
                      </a:r>
                      <a:br>
                        <a:rPr lang="fr-FR" sz="1200" noProof="0">
                          <a:solidFill>
                            <a:srgbClr val="000000"/>
                          </a:solidFill>
                        </a:rPr>
                      </a:br>
                      <a:r>
                        <a:rPr lang="fr-FR" sz="1200" noProof="0">
                          <a:solidFill>
                            <a:schemeClr val="tx1"/>
                          </a:solidFill>
                        </a:rPr>
                        <a:t>Ce projet pourrait se baser sur l’outil déjà existant, </a:t>
                      </a:r>
                      <a:r>
                        <a:rPr lang="fr-FR" sz="1200" noProof="0" err="1">
                          <a:solidFill>
                            <a:schemeClr val="tx1"/>
                          </a:solidFill>
                        </a:rPr>
                        <a:t>MyBenefit</a:t>
                      </a:r>
                      <a:r>
                        <a:rPr lang="fr-FR" sz="1200" noProof="0">
                          <a:solidFill>
                            <a:schemeClr val="tx1"/>
                          </a:solidFill>
                        </a:rPr>
                        <a:t>, qui pourrait servir de point de départ. En effet, </a:t>
                      </a:r>
                      <a:r>
                        <a:rPr lang="fr-FR" sz="1200" noProof="0" err="1">
                          <a:solidFill>
                            <a:schemeClr val="tx1"/>
                          </a:solidFill>
                        </a:rPr>
                        <a:t>MyBenefit</a:t>
                      </a:r>
                      <a:r>
                        <a:rPr lang="fr-FR" sz="1200" noProof="0">
                          <a:solidFill>
                            <a:schemeClr val="tx1"/>
                          </a:solidFill>
                        </a:rPr>
                        <a:t> est un outil qui permet aux ayants droit de visualiser leur statut social, ainsi que les droits liés à ce statut. Cependant, cette visualisation n’est possible que lorsque l’ayant droit s’est déjà vu attribuer un statut social, dans le cas d’une personne sans statut, dans notre cas sans reconnaissance de handicap, les informations ne sont pas disponibles et donc pas affichées lorsque l’ayant droit se connecte. </a:t>
                      </a:r>
                      <a:r>
                        <a:rPr lang="fr-FR" sz="1200" b="0" i="0" u="none" strike="noStrike" noProof="0">
                          <a:solidFill>
                            <a:schemeClr val="tx1"/>
                          </a:solidFill>
                          <a:latin typeface="Calibri Light"/>
                        </a:rPr>
                        <a:t>Ainsi, l’outil constituerait une base, mais nécessiterait une couche supplémentaire permettant de simuler les droits d’une personne ne disposant pas encore d’un statut spécifique. Cette simulation s’appuierait sur un questionnaire rapide et non contraignant. L’utilisateur serait informé que cet outil simplifié n’engage en rien la DG HAN, et autres institutions, et qu’une évaluation approfondie reste indispensable pour confirmer les droits auxquels il pourrait prétendre. </a:t>
                      </a:r>
                      <a:br>
                        <a:rPr lang="fr-FR" sz="1200" b="0" i="0" u="none" strike="noStrike" noProof="0">
                          <a:solidFill>
                            <a:srgbClr val="000000"/>
                          </a:solidFill>
                          <a:latin typeface="Calibri Light"/>
                        </a:rPr>
                      </a:br>
                      <a:r>
                        <a:rPr lang="fr-FR" sz="1200" noProof="0">
                          <a:solidFill>
                            <a:schemeClr val="tx1"/>
                          </a:solidFill>
                        </a:rPr>
                        <a:t>Pour réaliser ce projet, il sera nécessaire de mettre sur pied un groupe de travail transversal regroupant les différentes institutions et les partenaires privilégiés (AVIQ, VAPH, mutuelles, CPAS, enseignement, emploi, etc.) pour définir le plan de développement de l’outil et définir des priorités pour un développement au long terme. </a:t>
                      </a:r>
                      <a:br>
                        <a:rPr lang="fr-FR" sz="1200" noProof="0">
                          <a:solidFill>
                            <a:srgbClr val="000000"/>
                          </a:solidFill>
                        </a:rPr>
                      </a:br>
                      <a:r>
                        <a:rPr lang="fr-FR" sz="1200" noProof="0">
                          <a:solidFill>
                            <a:schemeClr val="tx1"/>
                          </a:solidFill>
                        </a:rPr>
                        <a:t>Par la suite, la DG HAN (avec ses partenaires) pourra mettre en place des campagnes de sensibilisation ciblées et proactives, inspirées de la campagne « </a:t>
                      </a:r>
                      <a:r>
                        <a:rPr lang="fr-FR" sz="1200" noProof="0" err="1">
                          <a:solidFill>
                            <a:schemeClr val="tx1"/>
                          </a:solidFill>
                        </a:rPr>
                        <a:t>Get</a:t>
                      </a:r>
                      <a:r>
                        <a:rPr lang="fr-FR" sz="1200" noProof="0">
                          <a:solidFill>
                            <a:schemeClr val="tx1"/>
                          </a:solidFill>
                        </a:rPr>
                        <a:t> the system </a:t>
                      </a:r>
                      <a:r>
                        <a:rPr lang="fr-FR" sz="1200" noProof="0" err="1">
                          <a:solidFill>
                            <a:schemeClr val="tx1"/>
                          </a:solidFill>
                        </a:rPr>
                        <a:t>working</a:t>
                      </a:r>
                      <a:r>
                        <a:rPr lang="fr-FR" sz="1200" noProof="0">
                          <a:solidFill>
                            <a:schemeClr val="tx1"/>
                          </a:solidFill>
                        </a:rPr>
                        <a:t> » de Turn2Us au Royaume-Uni, centrée sur leur </a:t>
                      </a:r>
                      <a:r>
                        <a:rPr lang="fr-FR" sz="1200" noProof="0" err="1">
                          <a:solidFill>
                            <a:schemeClr val="tx1"/>
                          </a:solidFill>
                        </a:rPr>
                        <a:t>Benefits</a:t>
                      </a:r>
                      <a:r>
                        <a:rPr lang="fr-FR" sz="1200" noProof="0">
                          <a:solidFill>
                            <a:schemeClr val="tx1"/>
                          </a:solidFill>
                        </a:rPr>
                        <a:t> </a:t>
                      </a:r>
                      <a:r>
                        <a:rPr lang="fr-FR" sz="1200" noProof="0" err="1">
                          <a:solidFill>
                            <a:schemeClr val="tx1"/>
                          </a:solidFill>
                        </a:rPr>
                        <a:t>Calculator</a:t>
                      </a:r>
                      <a:r>
                        <a:rPr lang="fr-FR" sz="1200" noProof="0">
                          <a:solidFill>
                            <a:schemeClr val="tx1"/>
                          </a:solidFill>
                        </a:rPr>
                        <a:t>, pour mettre en lumière ses outils (dont celui-ci) et services accessibles aux personnes ayant des difficultés avec les outils numériques.</a:t>
                      </a:r>
                      <a:endParaRPr lang="fr-F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bl>
          </a:graphicData>
        </a:graphic>
      </p:graphicFrame>
      <p:sp>
        <p:nvSpPr>
          <p:cNvPr id="4" name="Star: 5 Points 3">
            <a:extLst>
              <a:ext uri="{FF2B5EF4-FFF2-40B4-BE49-F238E27FC236}">
                <a16:creationId xmlns:a16="http://schemas.microsoft.com/office/drawing/2014/main" id="{A5FB6D74-A44C-EDFF-6C9A-1E2990D9046F}"/>
              </a:ext>
            </a:extLst>
          </p:cNvPr>
          <p:cNvSpPr/>
          <p:nvPr/>
        </p:nvSpPr>
        <p:spPr bwMode="auto">
          <a:xfrm>
            <a:off x="144758" y="188562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dirty="0" err="1">
              <a:latin typeface="Calibri Light" panose="020F0302020204030204" pitchFamily="34" charset="0"/>
            </a:endParaRPr>
          </a:p>
        </p:txBody>
      </p:sp>
    </p:spTree>
    <p:extLst>
      <p:ext uri="{BB962C8B-B14F-4D97-AF65-F5344CB8AC3E}">
        <p14:creationId xmlns:p14="http://schemas.microsoft.com/office/powerpoint/2010/main" val="3666249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EF6E0-E162-BA9E-DEA0-065FFF81BB6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647D91C-6FAC-5F9F-6F6A-940E3FB35A43}"/>
              </a:ext>
            </a:extLst>
          </p:cNvPr>
          <p:cNvSpPr>
            <a:spLocks noGrp="1"/>
          </p:cNvSpPr>
          <p:nvPr>
            <p:ph type="title"/>
          </p:nvPr>
        </p:nvSpPr>
        <p:spPr/>
        <p:txBody>
          <a:bodyPr/>
          <a:lstStyle/>
          <a:p>
            <a:r>
              <a:rPr lang="fr-FR" noProof="0"/>
              <a:t>« </a:t>
            </a:r>
            <a:r>
              <a:rPr lang="fr-FR" noProof="0">
                <a:hlinkClick r:id="rId2"/>
              </a:rPr>
              <a:t>Mes Aides</a:t>
            </a:r>
            <a:r>
              <a:rPr lang="fr-FR" noProof="0"/>
              <a:t> » (FR) – Le simulateur pour évaluer ses droits sociaux</a:t>
            </a:r>
          </a:p>
        </p:txBody>
      </p:sp>
      <p:sp>
        <p:nvSpPr>
          <p:cNvPr id="8" name="Rectangle 4">
            <a:extLst>
              <a:ext uri="{FF2B5EF4-FFF2-40B4-BE49-F238E27FC236}">
                <a16:creationId xmlns:a16="http://schemas.microsoft.com/office/drawing/2014/main" id="{AD99B20F-BE38-CCB9-380B-FE46D3D9AE13}"/>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sp>
        <p:nvSpPr>
          <p:cNvPr id="3" name="Marcador de contenido 3">
            <a:extLst>
              <a:ext uri="{FF2B5EF4-FFF2-40B4-BE49-F238E27FC236}">
                <a16:creationId xmlns:a16="http://schemas.microsoft.com/office/drawing/2014/main" id="{D0B344A4-48F9-D212-4CA8-FBDF1284BBF1}"/>
              </a:ext>
            </a:extLst>
          </p:cNvPr>
          <p:cNvSpPr txBox="1">
            <a:spLocks/>
          </p:cNvSpPr>
          <p:nvPr/>
        </p:nvSpPr>
        <p:spPr bwMode="auto">
          <a:xfrm>
            <a:off x="498475" y="1598108"/>
            <a:ext cx="8955088"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FontTx/>
              <a:buNone/>
            </a:pPr>
            <a:r>
              <a:rPr lang="fr-FR" noProof="0"/>
              <a:t>Une initiative avec comme objectif de </a:t>
            </a:r>
            <a:r>
              <a:rPr lang="fr-FR" b="1" noProof="0"/>
              <a:t>simplifier l'accès aux prestations sociales </a:t>
            </a:r>
            <a:r>
              <a:rPr lang="fr-FR" noProof="0"/>
              <a:t>pour les citoyens français en permettant une </a:t>
            </a:r>
            <a:r>
              <a:rPr lang="fr-FR" b="1" noProof="0"/>
              <a:t>évaluation rapide et précise de leurs droits</a:t>
            </a:r>
            <a:r>
              <a:rPr lang="fr-FR" noProof="0"/>
              <a:t>.</a:t>
            </a:r>
          </a:p>
          <a:p>
            <a:pPr marL="0" indent="0">
              <a:lnSpc>
                <a:spcPct val="100000"/>
              </a:lnSpc>
              <a:spcBef>
                <a:spcPts val="300"/>
              </a:spcBef>
              <a:spcAft>
                <a:spcPts val="300"/>
              </a:spcAft>
              <a:buFontTx/>
              <a:buNone/>
            </a:pPr>
            <a:endParaRPr lang="fr-FR" noProof="0"/>
          </a:p>
          <a:p>
            <a:pPr marL="0" indent="0">
              <a:lnSpc>
                <a:spcPct val="100000"/>
              </a:lnSpc>
              <a:spcBef>
                <a:spcPts val="300"/>
              </a:spcBef>
              <a:spcAft>
                <a:spcPts val="300"/>
              </a:spcAft>
              <a:buFontTx/>
              <a:buNone/>
            </a:pPr>
            <a:r>
              <a:rPr lang="fr-FR" noProof="0"/>
              <a:t>Fonctionnement :</a:t>
            </a:r>
          </a:p>
          <a:p>
            <a:pPr>
              <a:lnSpc>
                <a:spcPct val="100000"/>
              </a:lnSpc>
              <a:spcBef>
                <a:spcPts val="300"/>
              </a:spcBef>
              <a:spcAft>
                <a:spcPts val="300"/>
              </a:spcAft>
            </a:pPr>
            <a:r>
              <a:rPr lang="fr-FR" noProof="0"/>
              <a:t>Mes Aides est un </a:t>
            </a:r>
            <a:r>
              <a:rPr lang="fr-FR" b="1" noProof="0"/>
              <a:t>simulateur en ligne </a:t>
            </a:r>
            <a:r>
              <a:rPr lang="fr-FR" noProof="0"/>
              <a:t>permettant aux utilisateurs </a:t>
            </a:r>
            <a:r>
              <a:rPr lang="fr-FR" b="1" noProof="0"/>
              <a:t>d'estimer leur éligibilité </a:t>
            </a:r>
            <a:r>
              <a:rPr lang="fr-FR" noProof="0"/>
              <a:t>à différentes prestations sociales en quelques minutes.</a:t>
            </a:r>
          </a:p>
          <a:p>
            <a:pPr>
              <a:lnSpc>
                <a:spcPct val="100000"/>
              </a:lnSpc>
              <a:spcBef>
                <a:spcPts val="300"/>
              </a:spcBef>
              <a:spcAft>
                <a:spcPts val="300"/>
              </a:spcAft>
            </a:pPr>
            <a:endParaRPr lang="fr-FR" noProof="0"/>
          </a:p>
          <a:p>
            <a:pPr>
              <a:lnSpc>
                <a:spcPct val="100000"/>
              </a:lnSpc>
              <a:spcBef>
                <a:spcPts val="300"/>
              </a:spcBef>
              <a:spcAft>
                <a:spcPts val="300"/>
              </a:spcAft>
            </a:pPr>
            <a:r>
              <a:rPr lang="fr-FR" noProof="0"/>
              <a:t>Les utilisateurs </a:t>
            </a:r>
            <a:r>
              <a:rPr lang="fr-FR" b="1" noProof="0"/>
              <a:t>remplissent un questionnaire en ligne </a:t>
            </a:r>
            <a:r>
              <a:rPr lang="fr-FR" noProof="0"/>
              <a:t>avec des informations sur leur situation personnelle, professionnelle et financière.</a:t>
            </a:r>
          </a:p>
          <a:p>
            <a:pPr>
              <a:lnSpc>
                <a:spcPct val="100000"/>
              </a:lnSpc>
              <a:spcBef>
                <a:spcPts val="300"/>
              </a:spcBef>
              <a:spcAft>
                <a:spcPts val="300"/>
              </a:spcAft>
            </a:pPr>
            <a:endParaRPr lang="fr-FR" noProof="0"/>
          </a:p>
          <a:p>
            <a:pPr>
              <a:lnSpc>
                <a:spcPct val="100000"/>
              </a:lnSpc>
              <a:spcBef>
                <a:spcPts val="300"/>
              </a:spcBef>
              <a:spcAft>
                <a:spcPts val="300"/>
              </a:spcAft>
            </a:pPr>
            <a:r>
              <a:rPr lang="fr-FR" b="1" noProof="0"/>
              <a:t>Le simulateur calcule les prestations auxquelles les utilisateurs pourraient avoir droit</a:t>
            </a:r>
            <a:r>
              <a:rPr lang="fr-FR" noProof="0"/>
              <a:t>, telles que le Revenu de Solidarité Active (RSA), les allocations logement, la prime d'activité, etc.</a:t>
            </a:r>
          </a:p>
          <a:p>
            <a:pPr>
              <a:lnSpc>
                <a:spcPct val="100000"/>
              </a:lnSpc>
              <a:spcBef>
                <a:spcPts val="300"/>
              </a:spcBef>
              <a:spcAft>
                <a:spcPts val="300"/>
              </a:spcAft>
            </a:pPr>
            <a:endParaRPr lang="fr-FR" noProof="0"/>
          </a:p>
          <a:p>
            <a:pPr>
              <a:lnSpc>
                <a:spcPct val="100000"/>
              </a:lnSpc>
              <a:spcBef>
                <a:spcPts val="300"/>
              </a:spcBef>
              <a:spcAft>
                <a:spcPts val="300"/>
              </a:spcAft>
            </a:pPr>
            <a:r>
              <a:rPr lang="fr-FR" noProof="0"/>
              <a:t>La plateforme </a:t>
            </a:r>
            <a:r>
              <a:rPr lang="fr-FR" b="1" noProof="0"/>
              <a:t>fournit également des informations détaillées sur les démarches à suivre </a:t>
            </a:r>
            <a:r>
              <a:rPr lang="fr-FR" noProof="0"/>
              <a:t>pour faire une demande formelle de prestations.</a:t>
            </a:r>
          </a:p>
        </p:txBody>
      </p:sp>
      <p:pic>
        <p:nvPicPr>
          <p:cNvPr id="5" name="Picture 4">
            <a:extLst>
              <a:ext uri="{FF2B5EF4-FFF2-40B4-BE49-F238E27FC236}">
                <a16:creationId xmlns:a16="http://schemas.microsoft.com/office/drawing/2014/main" id="{F49642E0-CFED-564A-0616-BFD5E05981C3}"/>
              </a:ext>
            </a:extLst>
          </p:cNvPr>
          <p:cNvPicPr>
            <a:picLocks noChangeAspect="1"/>
          </p:cNvPicPr>
          <p:nvPr/>
        </p:nvPicPr>
        <p:blipFill>
          <a:blip r:embed="rId3"/>
          <a:stretch>
            <a:fillRect/>
          </a:stretch>
        </p:blipFill>
        <p:spPr>
          <a:xfrm>
            <a:off x="8343900" y="76599"/>
            <a:ext cx="1500143" cy="1375131"/>
          </a:xfrm>
          <a:prstGeom prst="rect">
            <a:avLst/>
          </a:prstGeom>
        </p:spPr>
      </p:pic>
    </p:spTree>
    <p:extLst>
      <p:ext uri="{BB962C8B-B14F-4D97-AF65-F5344CB8AC3E}">
        <p14:creationId xmlns:p14="http://schemas.microsoft.com/office/powerpoint/2010/main" val="2782548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9A552-14E4-4A38-EA2C-6EC82DB793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121CDD-D0F2-CDE5-A690-D2E5C447EC2C}"/>
              </a:ext>
            </a:extLst>
          </p:cNvPr>
          <p:cNvSpPr>
            <a:spLocks noGrp="1"/>
          </p:cNvSpPr>
          <p:nvPr>
            <p:ph type="title"/>
          </p:nvPr>
        </p:nvSpPr>
        <p:spPr/>
        <p:txBody>
          <a:bodyPr/>
          <a:lstStyle/>
          <a:p>
            <a:r>
              <a:rPr lang="fr-FR" noProof="0"/>
              <a:t>Développement d’un plan d’action priorisé et d’outils de suivi</a:t>
            </a:r>
          </a:p>
        </p:txBody>
      </p:sp>
      <p:sp>
        <p:nvSpPr>
          <p:cNvPr id="3" name="Rectangle 4">
            <a:extLst>
              <a:ext uri="{FF2B5EF4-FFF2-40B4-BE49-F238E27FC236}">
                <a16:creationId xmlns:a16="http://schemas.microsoft.com/office/drawing/2014/main" id="{0E0730EE-58D6-0915-D66B-C380489ADDFC}"/>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Introduction</a:t>
            </a:r>
          </a:p>
        </p:txBody>
      </p:sp>
      <p:sp>
        <p:nvSpPr>
          <p:cNvPr id="10" name="Arrow: Down 9">
            <a:extLst>
              <a:ext uri="{FF2B5EF4-FFF2-40B4-BE49-F238E27FC236}">
                <a16:creationId xmlns:a16="http://schemas.microsoft.com/office/drawing/2014/main" id="{A3D97F46-0F84-2118-2E62-01DCDF2E014A}"/>
              </a:ext>
            </a:extLst>
          </p:cNvPr>
          <p:cNvSpPr/>
          <p:nvPr/>
        </p:nvSpPr>
        <p:spPr bwMode="auto">
          <a:xfrm>
            <a:off x="6828177" y="3836506"/>
            <a:ext cx="506896" cy="371889"/>
          </a:xfrm>
          <a:prstGeom prst="downArrow">
            <a:avLst/>
          </a:prstGeom>
          <a:solidFill>
            <a:schemeClr val="tx2"/>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err="1">
              <a:latin typeface="Calibri Light" panose="020F0302020204030204" pitchFamily="34" charset="0"/>
            </a:endParaRPr>
          </a:p>
        </p:txBody>
      </p:sp>
      <p:sp>
        <p:nvSpPr>
          <p:cNvPr id="13" name="TextBox 12">
            <a:extLst>
              <a:ext uri="{FF2B5EF4-FFF2-40B4-BE49-F238E27FC236}">
                <a16:creationId xmlns:a16="http://schemas.microsoft.com/office/drawing/2014/main" id="{6BB77719-D136-E32E-B1AC-3903F887F27D}"/>
              </a:ext>
            </a:extLst>
          </p:cNvPr>
          <p:cNvSpPr txBox="1"/>
          <p:nvPr/>
        </p:nvSpPr>
        <p:spPr>
          <a:xfrm>
            <a:off x="610593" y="4178580"/>
            <a:ext cx="8935322" cy="1865126"/>
          </a:xfrm>
          <a:prstGeom prst="rect">
            <a:avLst/>
          </a:prstGeom>
          <a:noFill/>
        </p:spPr>
        <p:txBody>
          <a:bodyPr wrap="square" rtlCol="0">
            <a:spAutoFit/>
          </a:bodyPr>
          <a:lstStyle/>
          <a:p>
            <a:pPr marL="0" indent="0">
              <a:buClr>
                <a:schemeClr val="tx2"/>
              </a:buClr>
              <a:buFont typeface="Arial" panose="020B0604020202020204" pitchFamily="34" charset="0"/>
              <a:buNone/>
            </a:pPr>
            <a:r>
              <a:rPr lang="fr-FR" sz="1600" b="0" dirty="0">
                <a:latin typeface="+mn-lt"/>
              </a:rPr>
              <a:t>Pour prioriser le plan d’action, une analyse d’impact (via un questionnaire en ligne envoyé aux équipes de la DG HAN) croisée avec une analyse de faisabilité (réalisée avec l’équipe de management de la DG HAN) a été réalisée. Une proposition de planification a été réalisée pour les actions prioritaires. De plus, une liste d’indicateurs de mesure du NTU ont été définis en collaboration avec la Cellule Data.</a:t>
            </a:r>
          </a:p>
          <a:p>
            <a:pPr marL="0" indent="0">
              <a:buClr>
                <a:schemeClr val="tx2"/>
              </a:buClr>
              <a:buFont typeface="Arial" panose="020B0604020202020204" pitchFamily="34" charset="0"/>
              <a:buNone/>
            </a:pPr>
            <a:endParaRPr lang="fr-FR" sz="1600" b="0" dirty="0">
              <a:latin typeface="+mn-lt"/>
            </a:endParaRPr>
          </a:p>
          <a:p>
            <a:pPr>
              <a:buClr>
                <a:schemeClr val="tx2"/>
              </a:buClr>
            </a:pPr>
            <a:r>
              <a:rPr lang="fr-FR" sz="1600" b="0" dirty="0">
                <a:latin typeface="+mn-lt"/>
              </a:rPr>
              <a:t>Les </a:t>
            </a:r>
            <a:r>
              <a:rPr lang="fr-FR" sz="1600" b="0" u="sng" dirty="0">
                <a:latin typeface="+mn-lt"/>
              </a:rPr>
              <a:t>livrables</a:t>
            </a:r>
            <a:r>
              <a:rPr lang="fr-FR" sz="1600" b="0" dirty="0">
                <a:latin typeface="+mn-lt"/>
              </a:rPr>
              <a:t> qui ont été fournis sont :</a:t>
            </a:r>
          </a:p>
          <a:p>
            <a:pPr marL="180975" indent="-180975">
              <a:buClr>
                <a:schemeClr val="tx2"/>
              </a:buClr>
              <a:buFont typeface="Arial" panose="020B0604020202020204" pitchFamily="34" charset="0"/>
              <a:buChar char="•"/>
            </a:pPr>
            <a:r>
              <a:rPr lang="fr-FR" sz="1600" b="0" dirty="0">
                <a:latin typeface="+mn-lt"/>
              </a:rPr>
              <a:t>Plan d’action priorisé sous forme de fiches de projet détaillées</a:t>
            </a:r>
          </a:p>
          <a:p>
            <a:pPr marL="180975" indent="-180975">
              <a:buClr>
                <a:schemeClr val="tx2"/>
              </a:buClr>
              <a:buFont typeface="Arial" panose="020B0604020202020204" pitchFamily="34" charset="0"/>
              <a:buChar char="•"/>
            </a:pPr>
            <a:r>
              <a:rPr lang="fr-FR" sz="1600" b="0" dirty="0">
                <a:latin typeface="+mn-lt"/>
              </a:rPr>
              <a:t>Outils d’implémentation et de suivi du plan d’action</a:t>
            </a:r>
          </a:p>
        </p:txBody>
      </p:sp>
      <p:sp>
        <p:nvSpPr>
          <p:cNvPr id="5" name="Arrow: Pentagon 4">
            <a:extLst>
              <a:ext uri="{FF2B5EF4-FFF2-40B4-BE49-F238E27FC236}">
                <a16:creationId xmlns:a16="http://schemas.microsoft.com/office/drawing/2014/main" id="{143DE639-2D76-BE89-D3C2-71AAAE55E953}"/>
              </a:ext>
            </a:extLst>
          </p:cNvPr>
          <p:cNvSpPr/>
          <p:nvPr/>
        </p:nvSpPr>
        <p:spPr bwMode="auto">
          <a:xfrm>
            <a:off x="6696352" y="1863174"/>
            <a:ext cx="2448000" cy="1884293"/>
          </a:xfrm>
          <a:prstGeom prst="homePlate">
            <a:avLst>
              <a:gd name="adj" fmla="val 22603"/>
            </a:avLst>
          </a:prstGeom>
          <a:solidFill>
            <a:srgbClr val="BDAB7F"/>
          </a:solidFill>
          <a:ln>
            <a:noFill/>
          </a:ln>
          <a:effectLst/>
        </p:spPr>
        <p:txBody>
          <a:bodyPr rot="0" spcFirstLastPara="0" vertOverflow="overflow" horzOverflow="overflow" vert="horz" wrap="square" lIns="684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fr-BE" sz="1600" b="0">
                <a:latin typeface="Calibri Light" panose="020F0302020204030204" pitchFamily="34" charset="0"/>
              </a:rPr>
              <a:t>Développement d’un </a:t>
            </a:r>
            <a:r>
              <a:rPr lang="fr-BE" sz="1600">
                <a:latin typeface="Calibri Light" panose="020F0302020204030204" pitchFamily="34" charset="0"/>
              </a:rPr>
              <a:t>plan d’action </a:t>
            </a:r>
            <a:r>
              <a:rPr lang="fr-BE" sz="1600" b="0">
                <a:latin typeface="Calibri Light" panose="020F0302020204030204" pitchFamily="34" charset="0"/>
              </a:rPr>
              <a:t>priorisé et </a:t>
            </a:r>
            <a:r>
              <a:rPr lang="fr-BE" sz="1600">
                <a:latin typeface="Calibri Light" panose="020F0302020204030204" pitchFamily="34" charset="0"/>
              </a:rPr>
              <a:t>d’outils de suivi</a:t>
            </a:r>
          </a:p>
        </p:txBody>
      </p:sp>
      <p:sp>
        <p:nvSpPr>
          <p:cNvPr id="14" name="Arrow: Chevron 13">
            <a:extLst>
              <a:ext uri="{FF2B5EF4-FFF2-40B4-BE49-F238E27FC236}">
                <a16:creationId xmlns:a16="http://schemas.microsoft.com/office/drawing/2014/main" id="{17154399-B8C3-680A-B615-C404E104F661}"/>
              </a:ext>
            </a:extLst>
          </p:cNvPr>
          <p:cNvSpPr/>
          <p:nvPr/>
        </p:nvSpPr>
        <p:spPr bwMode="auto">
          <a:xfrm>
            <a:off x="6459061" y="1864416"/>
            <a:ext cx="777875" cy="1884293"/>
          </a:xfrm>
          <a:prstGeom prst="chevron">
            <a:avLst>
              <a:gd name="adj" fmla="val 53647"/>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600" err="1">
              <a:latin typeface="Calibri Light" panose="020F0302020204030204" pitchFamily="34" charset="0"/>
            </a:endParaRPr>
          </a:p>
        </p:txBody>
      </p:sp>
      <p:sp>
        <p:nvSpPr>
          <p:cNvPr id="15" name="Arrow: Pentagon 14">
            <a:extLst>
              <a:ext uri="{FF2B5EF4-FFF2-40B4-BE49-F238E27FC236}">
                <a16:creationId xmlns:a16="http://schemas.microsoft.com/office/drawing/2014/main" id="{92B8A40D-04B0-92FA-DDAF-19B3DAACC4A1}"/>
              </a:ext>
            </a:extLst>
          </p:cNvPr>
          <p:cNvSpPr/>
          <p:nvPr/>
        </p:nvSpPr>
        <p:spPr bwMode="auto">
          <a:xfrm>
            <a:off x="4675403" y="1862760"/>
            <a:ext cx="2448000" cy="1884293"/>
          </a:xfrm>
          <a:prstGeom prst="homePlate">
            <a:avLst>
              <a:gd name="adj" fmla="val 22603"/>
            </a:avLst>
          </a:prstGeom>
          <a:solidFill>
            <a:schemeClr val="bg2">
              <a:lumMod val="20000"/>
              <a:lumOff val="80000"/>
            </a:schemeClr>
          </a:solidFill>
          <a:ln>
            <a:noFill/>
          </a:ln>
          <a:effectLst/>
        </p:spPr>
        <p:txBody>
          <a:bodyPr rot="0" spcFirstLastPara="0" vertOverflow="overflow" horzOverflow="overflow" vert="horz" wrap="square" lIns="504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fr-BE" sz="1600" b="0">
                <a:solidFill>
                  <a:schemeClr val="bg2">
                    <a:lumMod val="60000"/>
                    <a:lumOff val="40000"/>
                  </a:schemeClr>
                </a:solidFill>
                <a:latin typeface="Calibri Light" panose="020F0302020204030204" pitchFamily="34" charset="0"/>
              </a:rPr>
              <a:t>Identification </a:t>
            </a:r>
            <a:br>
              <a:rPr lang="fr-BE" sz="1600" b="0">
                <a:solidFill>
                  <a:schemeClr val="bg2">
                    <a:lumMod val="60000"/>
                    <a:lumOff val="40000"/>
                  </a:schemeClr>
                </a:solidFill>
                <a:latin typeface="Calibri Light" panose="020F0302020204030204" pitchFamily="34" charset="0"/>
              </a:rPr>
            </a:br>
            <a:r>
              <a:rPr lang="fr-BE" sz="1600" b="0">
                <a:solidFill>
                  <a:schemeClr val="bg2">
                    <a:lumMod val="60000"/>
                    <a:lumOff val="40000"/>
                  </a:schemeClr>
                </a:solidFill>
                <a:latin typeface="Calibri Light" panose="020F0302020204030204" pitchFamily="34" charset="0"/>
              </a:rPr>
              <a:t>des </a:t>
            </a:r>
            <a:r>
              <a:rPr lang="fr-BE" sz="1600">
                <a:solidFill>
                  <a:schemeClr val="bg2">
                    <a:lumMod val="60000"/>
                    <a:lumOff val="40000"/>
                  </a:schemeClr>
                </a:solidFill>
                <a:latin typeface="Calibri Light" panose="020F0302020204030204" pitchFamily="34" charset="0"/>
              </a:rPr>
              <a:t>enjeux prioritaires </a:t>
            </a:r>
            <a:r>
              <a:rPr lang="fr-BE" sz="1600" b="0">
                <a:solidFill>
                  <a:schemeClr val="bg2">
                    <a:lumMod val="60000"/>
                    <a:lumOff val="40000"/>
                  </a:schemeClr>
                </a:solidFill>
                <a:latin typeface="Calibri Light" panose="020F0302020204030204" pitchFamily="34" charset="0"/>
              </a:rPr>
              <a:t>moyennant un </a:t>
            </a:r>
            <a:r>
              <a:rPr lang="fr-BE" sz="1600">
                <a:solidFill>
                  <a:schemeClr val="bg2">
                    <a:lumMod val="60000"/>
                    <a:lumOff val="40000"/>
                  </a:schemeClr>
                </a:solidFill>
                <a:latin typeface="Calibri Light" panose="020F0302020204030204" pitchFamily="34" charset="0"/>
              </a:rPr>
              <a:t>travail collaboratif </a:t>
            </a:r>
            <a:r>
              <a:rPr lang="fr-BE" sz="1600" b="0">
                <a:solidFill>
                  <a:schemeClr val="bg2">
                    <a:lumMod val="60000"/>
                    <a:lumOff val="40000"/>
                  </a:schemeClr>
                </a:solidFill>
                <a:latin typeface="Calibri Light" panose="020F0302020204030204" pitchFamily="34" charset="0"/>
              </a:rPr>
              <a:t>avec les équipes</a:t>
            </a:r>
          </a:p>
        </p:txBody>
      </p:sp>
      <p:sp>
        <p:nvSpPr>
          <p:cNvPr id="16" name="Arrow: Chevron 15">
            <a:extLst>
              <a:ext uri="{FF2B5EF4-FFF2-40B4-BE49-F238E27FC236}">
                <a16:creationId xmlns:a16="http://schemas.microsoft.com/office/drawing/2014/main" id="{D63A0F57-7612-8FEC-AF26-29A12094F04D}"/>
              </a:ext>
            </a:extLst>
          </p:cNvPr>
          <p:cNvSpPr/>
          <p:nvPr/>
        </p:nvSpPr>
        <p:spPr bwMode="auto">
          <a:xfrm>
            <a:off x="4455498" y="1862760"/>
            <a:ext cx="777875" cy="1884293"/>
          </a:xfrm>
          <a:prstGeom prst="chevron">
            <a:avLst>
              <a:gd name="adj" fmla="val 53647"/>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600" err="1">
              <a:latin typeface="Calibri Light" panose="020F0302020204030204" pitchFamily="34" charset="0"/>
            </a:endParaRPr>
          </a:p>
        </p:txBody>
      </p:sp>
      <p:sp>
        <p:nvSpPr>
          <p:cNvPr id="17" name="Arrow: Pentagon 16">
            <a:extLst>
              <a:ext uri="{FF2B5EF4-FFF2-40B4-BE49-F238E27FC236}">
                <a16:creationId xmlns:a16="http://schemas.microsoft.com/office/drawing/2014/main" id="{ADC34741-98B5-D00E-33B4-ADD11BEA9AD3}"/>
              </a:ext>
            </a:extLst>
          </p:cNvPr>
          <p:cNvSpPr/>
          <p:nvPr/>
        </p:nvSpPr>
        <p:spPr bwMode="auto">
          <a:xfrm>
            <a:off x="2675146" y="1862760"/>
            <a:ext cx="2448000" cy="1884293"/>
          </a:xfrm>
          <a:prstGeom prst="homePlate">
            <a:avLst>
              <a:gd name="adj" fmla="val 22603"/>
            </a:avLst>
          </a:prstGeom>
          <a:solidFill>
            <a:schemeClr val="bg2">
              <a:lumMod val="20000"/>
              <a:lumOff val="80000"/>
            </a:schemeClr>
          </a:solidFill>
          <a:ln>
            <a:noFill/>
          </a:ln>
          <a:effectLst/>
        </p:spPr>
        <p:txBody>
          <a:bodyPr rot="0" spcFirstLastPara="0" vertOverflow="overflow" horzOverflow="overflow" vert="horz" wrap="square" lIns="540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fr-BE" sz="1600">
                <a:solidFill>
                  <a:schemeClr val="bg2">
                    <a:lumMod val="60000"/>
                    <a:lumOff val="40000"/>
                  </a:schemeClr>
                </a:solidFill>
                <a:latin typeface="Calibri Light" panose="020F0302020204030204" pitchFamily="34" charset="0"/>
              </a:rPr>
              <a:t>Synthèse de la situation AS IS </a:t>
            </a:r>
            <a:br>
              <a:rPr lang="fr-BE" sz="1600">
                <a:solidFill>
                  <a:schemeClr val="bg2">
                    <a:lumMod val="60000"/>
                    <a:lumOff val="40000"/>
                  </a:schemeClr>
                </a:solidFill>
                <a:latin typeface="Calibri Light" panose="020F0302020204030204" pitchFamily="34" charset="0"/>
              </a:rPr>
            </a:br>
            <a:r>
              <a:rPr lang="fr-BE" sz="1600" b="0">
                <a:solidFill>
                  <a:schemeClr val="bg2">
                    <a:lumMod val="60000"/>
                    <a:lumOff val="40000"/>
                  </a:schemeClr>
                </a:solidFill>
                <a:latin typeface="Calibri Light" panose="020F0302020204030204" pitchFamily="34" charset="0"/>
              </a:rPr>
              <a:t>sur base d’un travail de terrain qualitatif et quantitatif</a:t>
            </a:r>
          </a:p>
        </p:txBody>
      </p:sp>
      <p:sp>
        <p:nvSpPr>
          <p:cNvPr id="18" name="Arrow: Chevron 17">
            <a:extLst>
              <a:ext uri="{FF2B5EF4-FFF2-40B4-BE49-F238E27FC236}">
                <a16:creationId xmlns:a16="http://schemas.microsoft.com/office/drawing/2014/main" id="{8E75A23E-E536-81D3-4BAE-B710F25E799A}"/>
              </a:ext>
            </a:extLst>
          </p:cNvPr>
          <p:cNvSpPr/>
          <p:nvPr/>
        </p:nvSpPr>
        <p:spPr bwMode="auto">
          <a:xfrm>
            <a:off x="2461867" y="1862760"/>
            <a:ext cx="777875" cy="1884293"/>
          </a:xfrm>
          <a:prstGeom prst="chevron">
            <a:avLst>
              <a:gd name="adj" fmla="val 57480"/>
            </a:avLst>
          </a:prstGeom>
          <a:solidFill>
            <a:schemeClr val="bg1"/>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600" err="1">
              <a:latin typeface="Calibri Light" panose="020F0302020204030204" pitchFamily="34" charset="0"/>
            </a:endParaRPr>
          </a:p>
        </p:txBody>
      </p:sp>
      <p:sp>
        <p:nvSpPr>
          <p:cNvPr id="19" name="Arrow: Pentagon 18">
            <a:extLst>
              <a:ext uri="{FF2B5EF4-FFF2-40B4-BE49-F238E27FC236}">
                <a16:creationId xmlns:a16="http://schemas.microsoft.com/office/drawing/2014/main" id="{D97F6139-20E8-5BBF-32D6-B4BED977939F}"/>
              </a:ext>
            </a:extLst>
          </p:cNvPr>
          <p:cNvSpPr/>
          <p:nvPr/>
        </p:nvSpPr>
        <p:spPr bwMode="auto">
          <a:xfrm>
            <a:off x="854766" y="1862760"/>
            <a:ext cx="2262121" cy="1884293"/>
          </a:xfrm>
          <a:prstGeom prst="homePlate">
            <a:avLst>
              <a:gd name="adj" fmla="val 22603"/>
            </a:avLst>
          </a:prstGeom>
          <a:solidFill>
            <a:schemeClr val="bg2">
              <a:lumMod val="20000"/>
              <a:lumOff val="80000"/>
            </a:schemeClr>
          </a:solidFill>
          <a:ln>
            <a:noFill/>
          </a:ln>
          <a:effectLst/>
        </p:spPr>
        <p:txBody>
          <a:bodyPr rot="0" spcFirstLastPara="0" vertOverflow="overflow" horzOverflow="overflow" vert="horz" wrap="square" lIns="180000" tIns="72000" rIns="72000" bIns="720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fr-BE" sz="1600">
                <a:solidFill>
                  <a:schemeClr val="bg2">
                    <a:lumMod val="60000"/>
                    <a:lumOff val="40000"/>
                  </a:schemeClr>
                </a:solidFill>
                <a:latin typeface="Calibri Light" panose="020F0302020204030204" pitchFamily="34" charset="0"/>
              </a:rPr>
              <a:t>Revue de littérature </a:t>
            </a:r>
            <a:r>
              <a:rPr lang="fr-BE" sz="1600" b="0">
                <a:solidFill>
                  <a:schemeClr val="bg2">
                    <a:lumMod val="60000"/>
                    <a:lumOff val="40000"/>
                  </a:schemeClr>
                </a:solidFill>
                <a:latin typeface="Calibri Light" panose="020F0302020204030204" pitchFamily="34" charset="0"/>
              </a:rPr>
              <a:t>menant à une </a:t>
            </a:r>
            <a:r>
              <a:rPr lang="fr-FR" sz="1600">
                <a:solidFill>
                  <a:schemeClr val="bg2">
                    <a:lumMod val="60000"/>
                    <a:lumOff val="40000"/>
                  </a:schemeClr>
                </a:solidFill>
                <a:latin typeface="Calibri Light" panose="020F0302020204030204" pitchFamily="34" charset="0"/>
              </a:rPr>
              <a:t>proposition de définition du NTU </a:t>
            </a:r>
            <a:r>
              <a:rPr lang="fr-FR" sz="1600" b="0">
                <a:solidFill>
                  <a:schemeClr val="bg2">
                    <a:lumMod val="60000"/>
                    <a:lumOff val="40000"/>
                  </a:schemeClr>
                </a:solidFill>
                <a:latin typeface="Calibri Light" panose="020F0302020204030204" pitchFamily="34" charset="0"/>
              </a:rPr>
              <a:t>dans le contexte du handicap</a:t>
            </a:r>
            <a:endParaRPr lang="fr-BE" sz="1600" b="0">
              <a:solidFill>
                <a:schemeClr val="bg2">
                  <a:lumMod val="60000"/>
                  <a:lumOff val="40000"/>
                </a:schemeClr>
              </a:solidFill>
              <a:latin typeface="Calibri Light" panose="020F0302020204030204" pitchFamily="34" charset="0"/>
            </a:endParaRPr>
          </a:p>
        </p:txBody>
      </p:sp>
    </p:spTree>
    <p:extLst>
      <p:ext uri="{BB962C8B-B14F-4D97-AF65-F5344CB8AC3E}">
        <p14:creationId xmlns:p14="http://schemas.microsoft.com/office/powerpoint/2010/main" val="769518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96CAB-5DB8-6228-D152-829DA0415B4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5FD7AB9-1628-BD11-6F6B-DF3862D75C98}"/>
              </a:ext>
            </a:extLst>
          </p:cNvPr>
          <p:cNvSpPr>
            <a:spLocks noGrp="1"/>
          </p:cNvSpPr>
          <p:nvPr>
            <p:ph type="title"/>
          </p:nvPr>
        </p:nvSpPr>
        <p:spPr>
          <a:xfrm>
            <a:off x="512749" y="502271"/>
            <a:ext cx="7954976" cy="889207"/>
          </a:xfrm>
        </p:spPr>
        <p:txBody>
          <a:bodyPr/>
          <a:lstStyle/>
          <a:p>
            <a:r>
              <a:rPr lang="fr-FR" noProof="0"/>
              <a:t>« </a:t>
            </a:r>
            <a:r>
              <a:rPr lang="fr-FR" noProof="0" err="1">
                <a:hlinkClick r:id="rId2"/>
              </a:rPr>
              <a:t>Bereken</a:t>
            </a:r>
            <a:r>
              <a:rPr lang="fr-FR" noProof="0">
                <a:hlinkClick r:id="rId2"/>
              </a:rPr>
              <a:t> Uw </a:t>
            </a:r>
            <a:r>
              <a:rPr lang="fr-FR" noProof="0" err="1">
                <a:hlinkClick r:id="rId2"/>
              </a:rPr>
              <a:t>Recht</a:t>
            </a:r>
            <a:r>
              <a:rPr lang="fr-FR" noProof="0">
                <a:hlinkClick r:id="rId2"/>
              </a:rPr>
              <a:t> </a:t>
            </a:r>
            <a:r>
              <a:rPr lang="fr-FR" noProof="0"/>
              <a:t>» (NL) – Une plateforme permettant aux citoyens d’estimer leur éligibilité</a:t>
            </a:r>
          </a:p>
        </p:txBody>
      </p:sp>
      <p:sp>
        <p:nvSpPr>
          <p:cNvPr id="8" name="Rectangle 4">
            <a:extLst>
              <a:ext uri="{FF2B5EF4-FFF2-40B4-BE49-F238E27FC236}">
                <a16:creationId xmlns:a16="http://schemas.microsoft.com/office/drawing/2014/main" id="{20B30DA4-783D-DFD3-6E4D-574C292BF956}"/>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sp>
        <p:nvSpPr>
          <p:cNvPr id="3" name="Marcador de contenido 3">
            <a:extLst>
              <a:ext uri="{FF2B5EF4-FFF2-40B4-BE49-F238E27FC236}">
                <a16:creationId xmlns:a16="http://schemas.microsoft.com/office/drawing/2014/main" id="{581459AF-7947-4D37-BD6D-ACF53D39DB3C}"/>
              </a:ext>
            </a:extLst>
          </p:cNvPr>
          <p:cNvSpPr txBox="1">
            <a:spLocks/>
          </p:cNvSpPr>
          <p:nvPr/>
        </p:nvSpPr>
        <p:spPr bwMode="auto">
          <a:xfrm>
            <a:off x="498475" y="1598108"/>
            <a:ext cx="8955088" cy="4621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190500" indent="-190500" algn="l" rtl="0" eaLnBrk="1" fontAlgn="base" hangingPunct="1">
              <a:lnSpc>
                <a:spcPts val="1900"/>
              </a:lnSpc>
              <a:spcBef>
                <a:spcPts val="600"/>
              </a:spcBef>
              <a:spcAft>
                <a:spcPts val="600"/>
              </a:spcAft>
              <a:buClr>
                <a:srgbClr val="80234A"/>
              </a:buClr>
              <a:buChar char="•"/>
              <a:tabLst>
                <a:tab pos="6400800" algn="r"/>
                <a:tab pos="8636000" algn="r"/>
              </a:tabLst>
              <a:defRPr sz="1600" b="0" kern="1200">
                <a:solidFill>
                  <a:schemeClr val="tx1"/>
                </a:solidFill>
                <a:latin typeface="Calibri Light" panose="020F0302020204030204" pitchFamily="34" charset="0"/>
                <a:ea typeface="+mn-ea"/>
                <a:cs typeface="+mn-cs"/>
              </a:defRPr>
            </a:lvl1pPr>
            <a:lvl2pPr marL="450850" indent="-185738" algn="l" rtl="0" eaLnBrk="1" fontAlgn="base" hangingPunct="1">
              <a:lnSpc>
                <a:spcPts val="1800"/>
              </a:lnSpc>
              <a:spcBef>
                <a:spcPct val="0"/>
              </a:spcBef>
              <a:spcAft>
                <a:spcPts val="800"/>
              </a:spcAft>
              <a:buClr>
                <a:srgbClr val="80234A"/>
              </a:buClr>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2pPr>
            <a:lvl3pPr marL="715963" indent="-173038" algn="l" rtl="0" eaLnBrk="1" fontAlgn="base" hangingPunct="1">
              <a:lnSpc>
                <a:spcPts val="1800"/>
              </a:lnSpc>
              <a:spcBef>
                <a:spcPct val="0"/>
              </a:spcBef>
              <a:spcAft>
                <a:spcPts val="800"/>
              </a:spcAft>
              <a:buClr>
                <a:srgbClr val="80234A"/>
              </a:buClr>
              <a:buSzPct val="80000"/>
              <a:buFont typeface="Wingdings" panose="05000000000000000000" pitchFamily="2" charset="2"/>
              <a:buChar char="ü"/>
              <a:tabLst>
                <a:tab pos="6400800" algn="r"/>
                <a:tab pos="8636000" algn="r"/>
              </a:tabLst>
              <a:defRPr sz="1600" kern="1200">
                <a:solidFill>
                  <a:schemeClr val="tx1"/>
                </a:solidFill>
                <a:latin typeface="Calibri Light" panose="020F0302020204030204" pitchFamily="34" charset="0"/>
                <a:ea typeface="+mn-ea"/>
                <a:cs typeface="+mn-cs"/>
              </a:defRPr>
            </a:lvl3pPr>
            <a:lvl4pPr marL="1333500" indent="-190500" algn="l" rtl="0" eaLnBrk="1" fontAlgn="base" hangingPunct="1">
              <a:lnSpc>
                <a:spcPts val="1800"/>
              </a:lnSpc>
              <a:spcBef>
                <a:spcPct val="0"/>
              </a:spcBef>
              <a:spcAft>
                <a:spcPts val="800"/>
              </a:spcAft>
              <a:buClr>
                <a:srgbClr val="80234A"/>
              </a:buClr>
              <a:buSzPct val="100000"/>
              <a:buFont typeface="Calibri Light" panose="020F0302020204030204" pitchFamily="34" charset="0"/>
              <a:buChar char="-"/>
              <a:tabLst>
                <a:tab pos="6400800" algn="r"/>
                <a:tab pos="8636000" algn="r"/>
              </a:tabLst>
              <a:defRPr sz="1600" kern="1200">
                <a:solidFill>
                  <a:schemeClr val="tx1"/>
                </a:solidFill>
                <a:latin typeface="Calibri Light" panose="020F0302020204030204" pitchFamily="34" charset="0"/>
                <a:ea typeface="+mn-ea"/>
                <a:cs typeface="+mn-cs"/>
              </a:defRPr>
            </a:lvl4pPr>
            <a:lvl5pPr marL="1771650" indent="-152400" algn="l" rtl="0" eaLnBrk="1" fontAlgn="base" hangingPunct="1">
              <a:lnSpc>
                <a:spcPct val="90000"/>
              </a:lnSpc>
              <a:spcBef>
                <a:spcPct val="25000"/>
              </a:spcBef>
              <a:spcAft>
                <a:spcPct val="0"/>
              </a:spcAft>
              <a:buClr>
                <a:schemeClr val="tx1"/>
              </a:buClr>
              <a:buSzPct val="100000"/>
              <a:buChar char="–"/>
              <a:tabLst>
                <a:tab pos="6400800" algn="r"/>
                <a:tab pos="8636000" algn="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FontTx/>
              <a:buNone/>
            </a:pPr>
            <a:r>
              <a:rPr lang="fr-FR" noProof="0"/>
              <a:t>Une initiative avec comme objectif de </a:t>
            </a:r>
            <a:r>
              <a:rPr lang="fr-FR" b="1" noProof="0"/>
              <a:t>faciliter l'accès aux prestations sociales </a:t>
            </a:r>
            <a:r>
              <a:rPr lang="fr-FR" noProof="0"/>
              <a:t>et réduire le non-recours en permettant aux citoyens </a:t>
            </a:r>
            <a:r>
              <a:rPr lang="fr-FR" b="1" noProof="0"/>
              <a:t>d'estimer leur éligibilité à diverses aides de manière anonyme et interactive</a:t>
            </a:r>
            <a:r>
              <a:rPr lang="fr-FR" noProof="0"/>
              <a:t>.</a:t>
            </a:r>
          </a:p>
          <a:p>
            <a:pPr marL="0" indent="0">
              <a:lnSpc>
                <a:spcPct val="100000"/>
              </a:lnSpc>
              <a:spcBef>
                <a:spcPts val="300"/>
              </a:spcBef>
              <a:spcAft>
                <a:spcPts val="300"/>
              </a:spcAft>
              <a:buFontTx/>
              <a:buNone/>
            </a:pPr>
            <a:endParaRPr lang="fr-FR" noProof="0"/>
          </a:p>
          <a:p>
            <a:pPr marL="0" indent="0">
              <a:lnSpc>
                <a:spcPct val="100000"/>
              </a:lnSpc>
              <a:spcBef>
                <a:spcPts val="300"/>
              </a:spcBef>
              <a:spcAft>
                <a:spcPts val="300"/>
              </a:spcAft>
              <a:buFontTx/>
              <a:buNone/>
            </a:pPr>
            <a:r>
              <a:rPr lang="fr-FR" noProof="0"/>
              <a:t>Fonctionnement :</a:t>
            </a:r>
          </a:p>
          <a:p>
            <a:pPr>
              <a:lnSpc>
                <a:spcPct val="100000"/>
              </a:lnSpc>
              <a:spcBef>
                <a:spcPts val="100"/>
              </a:spcBef>
              <a:spcAft>
                <a:spcPts val="100"/>
              </a:spcAft>
            </a:pPr>
            <a:r>
              <a:rPr lang="fr-FR" noProof="0"/>
              <a:t>Lancé en 2007, </a:t>
            </a:r>
            <a:r>
              <a:rPr lang="fr-FR" i="1" noProof="0" err="1"/>
              <a:t>Bereken</a:t>
            </a:r>
            <a:r>
              <a:rPr lang="fr-FR" i="1" noProof="0"/>
              <a:t> Uw </a:t>
            </a:r>
            <a:r>
              <a:rPr lang="fr-FR" i="1" noProof="0" err="1"/>
              <a:t>Recht</a:t>
            </a:r>
            <a:r>
              <a:rPr lang="fr-FR" i="1" noProof="0"/>
              <a:t> </a:t>
            </a:r>
            <a:r>
              <a:rPr lang="fr-FR" noProof="0"/>
              <a:t>(BUR) est un </a:t>
            </a:r>
            <a:r>
              <a:rPr lang="fr-FR" b="1" noProof="0"/>
              <a:t>site web national </a:t>
            </a:r>
            <a:r>
              <a:rPr lang="fr-FR" noProof="0"/>
              <a:t>qui aide les citoyens à </a:t>
            </a:r>
            <a:r>
              <a:rPr lang="fr-FR" b="1" noProof="0"/>
              <a:t>évaluer leur éligibilité pour 12 prestations </a:t>
            </a:r>
            <a:r>
              <a:rPr lang="fr-FR" noProof="0"/>
              <a:t>administrées centralement.</a:t>
            </a:r>
          </a:p>
          <a:p>
            <a:pPr>
              <a:lnSpc>
                <a:spcPct val="100000"/>
              </a:lnSpc>
              <a:spcBef>
                <a:spcPts val="100"/>
              </a:spcBef>
              <a:spcAft>
                <a:spcPts val="100"/>
              </a:spcAft>
            </a:pPr>
            <a:r>
              <a:rPr lang="fr-FR" noProof="0"/>
              <a:t>Le site national est </a:t>
            </a:r>
            <a:r>
              <a:rPr lang="fr-FR" b="1" noProof="0"/>
              <a:t>complété par des sites locaux spécifiques aux municipalités participantes</a:t>
            </a:r>
            <a:r>
              <a:rPr lang="fr-FR" noProof="0"/>
              <a:t>, permettant aux citoyens de vérifier leur éligibilité à des prestations locales.</a:t>
            </a:r>
          </a:p>
          <a:p>
            <a:pPr>
              <a:lnSpc>
                <a:spcPct val="100000"/>
              </a:lnSpc>
              <a:spcBef>
                <a:spcPts val="100"/>
              </a:spcBef>
              <a:spcAft>
                <a:spcPts val="100"/>
              </a:spcAft>
            </a:pPr>
            <a:r>
              <a:rPr lang="fr-FR" noProof="0"/>
              <a:t>BUR offre un </a:t>
            </a:r>
            <a:r>
              <a:rPr lang="fr-FR" b="1" noProof="0"/>
              <a:t>outil d'évaluation anonyme </a:t>
            </a:r>
            <a:r>
              <a:rPr lang="fr-FR" noProof="0"/>
              <a:t>sans demander de noms ou d'adresses, et </a:t>
            </a:r>
            <a:r>
              <a:rPr lang="fr-FR" b="1" noProof="0"/>
              <a:t>fournit des informations sur les procédures de demande </a:t>
            </a:r>
            <a:r>
              <a:rPr lang="fr-FR" noProof="0"/>
              <a:t>après l'évaluation.</a:t>
            </a:r>
          </a:p>
          <a:p>
            <a:pPr>
              <a:lnSpc>
                <a:spcPct val="100000"/>
              </a:lnSpc>
              <a:spcBef>
                <a:spcPts val="100"/>
              </a:spcBef>
              <a:spcAft>
                <a:spcPts val="100"/>
              </a:spcAft>
            </a:pPr>
            <a:r>
              <a:rPr lang="fr-FR" noProof="0"/>
              <a:t>Les citoyens peuvent accéder à BUR via le site de </a:t>
            </a:r>
            <a:r>
              <a:rPr lang="fr-FR" noProof="0" err="1"/>
              <a:t>Nibud</a:t>
            </a:r>
            <a:r>
              <a:rPr lang="fr-FR" noProof="0"/>
              <a:t> (</a:t>
            </a:r>
            <a:r>
              <a:rPr lang="fr-FR" noProof="0" err="1"/>
              <a:t>Nationaal</a:t>
            </a:r>
            <a:r>
              <a:rPr lang="fr-FR" noProof="0"/>
              <a:t> </a:t>
            </a:r>
            <a:r>
              <a:rPr lang="fr-FR" noProof="0" err="1"/>
              <a:t>Instituut</a:t>
            </a:r>
            <a:r>
              <a:rPr lang="fr-FR" noProof="0"/>
              <a:t> </a:t>
            </a:r>
            <a:r>
              <a:rPr lang="fr-FR" noProof="0" err="1"/>
              <a:t>voor</a:t>
            </a:r>
            <a:r>
              <a:rPr lang="fr-FR" noProof="0"/>
              <a:t> </a:t>
            </a:r>
            <a:r>
              <a:rPr lang="fr-FR" noProof="0" err="1"/>
              <a:t>Budgetvoorlichting</a:t>
            </a:r>
            <a:r>
              <a:rPr lang="fr-FR" noProof="0"/>
              <a:t>) et </a:t>
            </a:r>
            <a:r>
              <a:rPr lang="fr-FR" b="1" noProof="0"/>
              <a:t>sélectionner leur municipalité </a:t>
            </a:r>
            <a:r>
              <a:rPr lang="fr-FR" noProof="0"/>
              <a:t>pour obtenir des informations sur les prestations locales.</a:t>
            </a:r>
          </a:p>
          <a:p>
            <a:pPr>
              <a:lnSpc>
                <a:spcPct val="100000"/>
              </a:lnSpc>
              <a:spcBef>
                <a:spcPts val="100"/>
              </a:spcBef>
              <a:spcAft>
                <a:spcPts val="100"/>
              </a:spcAft>
            </a:pPr>
            <a:r>
              <a:rPr lang="fr-FR" noProof="0"/>
              <a:t>La maintenance et les </a:t>
            </a:r>
            <a:r>
              <a:rPr lang="fr-FR" b="1" noProof="0"/>
              <a:t>coûts</a:t>
            </a:r>
            <a:r>
              <a:rPr lang="fr-FR" noProof="0"/>
              <a:t> opérationnels des sites municipaux </a:t>
            </a:r>
            <a:r>
              <a:rPr lang="fr-FR" b="1" noProof="0"/>
              <a:t>sont couverts par des frais d'abonnement payés par les municipalités participante</a:t>
            </a:r>
            <a:r>
              <a:rPr lang="fr-FR" noProof="0"/>
              <a:t>s.</a:t>
            </a:r>
          </a:p>
          <a:p>
            <a:pPr>
              <a:lnSpc>
                <a:spcPct val="100000"/>
              </a:lnSpc>
              <a:spcBef>
                <a:spcPts val="300"/>
              </a:spcBef>
              <a:spcAft>
                <a:spcPts val="300"/>
              </a:spcAft>
            </a:pPr>
            <a:endParaRPr lang="fr-FR" noProof="0"/>
          </a:p>
          <a:p>
            <a:pPr marL="0" indent="0">
              <a:lnSpc>
                <a:spcPct val="100000"/>
              </a:lnSpc>
              <a:spcBef>
                <a:spcPts val="300"/>
              </a:spcBef>
              <a:spcAft>
                <a:spcPts val="300"/>
              </a:spcAft>
              <a:buNone/>
            </a:pPr>
            <a:r>
              <a:rPr lang="fr-FR" b="1" noProof="0"/>
              <a:t>Impact</a:t>
            </a:r>
            <a:r>
              <a:rPr lang="fr-FR" noProof="0"/>
              <a:t> : Plus de 80% des municipalités non-participantes connaissent BUR, et beaucoup envisagent de l'utiliser à l'avenir. </a:t>
            </a:r>
          </a:p>
        </p:txBody>
      </p:sp>
      <p:pic>
        <p:nvPicPr>
          <p:cNvPr id="4" name="Picture 3">
            <a:extLst>
              <a:ext uri="{FF2B5EF4-FFF2-40B4-BE49-F238E27FC236}">
                <a16:creationId xmlns:a16="http://schemas.microsoft.com/office/drawing/2014/main" id="{2EF8657C-A58C-CB4D-F8FE-C4F85436A387}"/>
              </a:ext>
            </a:extLst>
          </p:cNvPr>
          <p:cNvPicPr>
            <a:picLocks noChangeAspect="1"/>
          </p:cNvPicPr>
          <p:nvPr/>
        </p:nvPicPr>
        <p:blipFill>
          <a:blip r:embed="rId3"/>
          <a:stretch>
            <a:fillRect/>
          </a:stretch>
        </p:blipFill>
        <p:spPr>
          <a:xfrm>
            <a:off x="7899714" y="5715"/>
            <a:ext cx="2168211" cy="1070610"/>
          </a:xfrm>
          <a:prstGeom prst="rect">
            <a:avLst/>
          </a:prstGeom>
        </p:spPr>
      </p:pic>
    </p:spTree>
    <p:extLst>
      <p:ext uri="{BB962C8B-B14F-4D97-AF65-F5344CB8AC3E}">
        <p14:creationId xmlns:p14="http://schemas.microsoft.com/office/powerpoint/2010/main" val="37325320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7219A-B69A-9F36-9F9B-C4D43396AB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89DD5C-6504-DD32-C828-C4D8F55030F7}"/>
              </a:ext>
            </a:extLst>
          </p:cNvPr>
          <p:cNvSpPr>
            <a:spLocks noGrp="1"/>
          </p:cNvSpPr>
          <p:nvPr>
            <p:ph type="title"/>
          </p:nvPr>
        </p:nvSpPr>
        <p:spPr/>
        <p:txBody>
          <a:bodyPr/>
          <a:lstStyle/>
          <a:p>
            <a:r>
              <a:rPr lang="fr-FR" noProof="0"/>
              <a:t>Projet 8. Renforcer les outils numériques de la DG HAN (4/5)</a:t>
            </a:r>
          </a:p>
        </p:txBody>
      </p:sp>
      <p:sp>
        <p:nvSpPr>
          <p:cNvPr id="6" name="Rectangle 5">
            <a:extLst>
              <a:ext uri="{FF2B5EF4-FFF2-40B4-BE49-F238E27FC236}">
                <a16:creationId xmlns:a16="http://schemas.microsoft.com/office/drawing/2014/main" id="{CB4E4EA9-488E-1733-B690-92DDDCB668CE}"/>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375156A2-C24C-F593-29F7-528631EBEDBE}"/>
              </a:ext>
            </a:extLst>
          </p:cNvPr>
          <p:cNvGraphicFramePr>
            <a:graphicFrameLocks noGrp="1"/>
          </p:cNvGraphicFramePr>
          <p:nvPr/>
        </p:nvGraphicFramePr>
        <p:xfrm>
          <a:off x="484174" y="1592263"/>
          <a:ext cx="8964000" cy="256032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8. En pratique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0">
                <a:tc>
                  <a:txBody>
                    <a:bodyPr/>
                    <a:lstStyle/>
                    <a:p>
                      <a:pPr marL="171450" indent="-171450">
                        <a:buFont typeface="Arial" panose="020B0604020202020204" pitchFamily="34" charset="0"/>
                        <a:buChar char="•"/>
                      </a:pPr>
                      <a:r>
                        <a:rPr lang="fr-FR" sz="1200" b="1" noProof="0"/>
                        <a:t>Action 8.4 : Amélioration inclusive de TRIA</a:t>
                      </a:r>
                      <a:br>
                        <a:rPr lang="fr-FR" sz="1200" noProof="0"/>
                      </a:br>
                      <a:r>
                        <a:rPr lang="fr-FR" sz="1200" noProof="0"/>
                        <a:t>Après la mise en place de TRIA, il faudra assurer la poursuite du développement de l’outil pour prévoir des ajustements ou outils complémentaires pour répondre aux besoins identifiés. Dans la limite des restrictions budgétaires, l’objectif de cette action est de réfléchir, en concertation avec les équipes concernées aux adaptations possibles de TRIA pour un traitement des dossiers le plus inclusif possible en tenant compte du ‘</a:t>
                      </a:r>
                      <a:r>
                        <a:rPr lang="fr-FR" sz="1200" i="1" noProof="0"/>
                        <a:t>Client </a:t>
                      </a:r>
                      <a:r>
                        <a:rPr lang="fr-FR" sz="1200" i="1" noProof="0" err="1"/>
                        <a:t>journey</a:t>
                      </a:r>
                      <a:r>
                        <a:rPr lang="fr-FR" sz="1200" noProof="0"/>
                        <a:t>’ développé dans le cadre de l’étude. Ceci inclut (de manière non exhaustive) :</a:t>
                      </a:r>
                    </a:p>
                    <a:p>
                      <a:pPr marL="357188" lvl="1" indent="-171450">
                        <a:buFont typeface="Courier New" panose="02070309020205020404" pitchFamily="49" charset="0"/>
                        <a:buChar char="o"/>
                      </a:pPr>
                      <a:r>
                        <a:rPr lang="fr-FR" sz="1200" noProof="0"/>
                        <a:t>L’intégration de nouveaux flux dans l’outil (ex : flux des revenus de remplacement comme les allocations de chômage, les indemnités de l’assurance maladie-invalidité, automatisation du processus de </a:t>
                      </a:r>
                      <a:r>
                        <a:rPr lang="fr-FR" sz="1200" noProof="0" err="1"/>
                        <a:t>recontact</a:t>
                      </a:r>
                      <a:r>
                        <a:rPr lang="fr-FR" sz="1200" noProof="0"/>
                        <a:t> des abandons (voir Action 1.2), etc.) </a:t>
                      </a:r>
                    </a:p>
                    <a:p>
                      <a:pPr marL="357188" lvl="1" indent="-171450">
                        <a:buFont typeface="Courier New" panose="02070309020205020404" pitchFamily="49" charset="0"/>
                        <a:buChar char="o"/>
                      </a:pPr>
                      <a:r>
                        <a:rPr lang="fr-FR" sz="1200" noProof="0"/>
                        <a:t>Une centralisation efficace des informations pour les équipes internes, avec une visibilité en temps réel sur les dossiers.</a:t>
                      </a:r>
                    </a:p>
                    <a:p>
                      <a:pPr marL="357188" lvl="1" indent="-171450">
                        <a:buFont typeface="Courier New" panose="02070309020205020404" pitchFamily="49" charset="0"/>
                        <a:buChar char="o"/>
                      </a:pPr>
                      <a:r>
                        <a:rPr lang="fr-FR" sz="1200" noProof="0"/>
                        <a:t>Assurer des fonctionnalités adaptées aux besoins spécifiques des différents profils d’utilisateurs (assistants sociaux, GRU, évaluateurs), tout en respectant les normes de sécurité et de confidentialité des données.</a:t>
                      </a:r>
                    </a:p>
                    <a:p>
                      <a:pPr marL="357188" lvl="1" indent="-171450">
                        <a:buFont typeface="Courier New" panose="02070309020205020404" pitchFamily="49" charset="0"/>
                        <a:buChar char="o"/>
                      </a:pPr>
                      <a:r>
                        <a:rPr lang="fr-FR" sz="1200" noProof="0"/>
                        <a:t>Analyser la possibilité d’encoder plusieurs types de handicap par ayant droit, pour considérer les ayants droit en multi-handicap.</a:t>
                      </a:r>
                    </a:p>
                    <a:p>
                      <a:pPr marL="357188" lvl="1" indent="-171450">
                        <a:buFont typeface="Courier New" panose="02070309020205020404" pitchFamily="49" charset="0"/>
                        <a:buChar char="o"/>
                      </a:pPr>
                      <a:r>
                        <a:rPr lang="fr-FR" sz="1200" noProof="0"/>
                        <a:t>Retirer la possibilité de créer plusieurs nouvelles demandes, pour le même service, pour un même ayant droit.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73386673"/>
                  </a:ext>
                </a:extLst>
              </a:tr>
            </a:tbl>
          </a:graphicData>
        </a:graphic>
      </p:graphicFrame>
    </p:spTree>
    <p:extLst>
      <p:ext uri="{BB962C8B-B14F-4D97-AF65-F5344CB8AC3E}">
        <p14:creationId xmlns:p14="http://schemas.microsoft.com/office/powerpoint/2010/main" val="2256442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7A7E1-E130-71CB-251F-CBD08193DE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129F3C-070D-5E2C-F9F8-174198AE8038}"/>
              </a:ext>
            </a:extLst>
          </p:cNvPr>
          <p:cNvSpPr>
            <a:spLocks noGrp="1"/>
          </p:cNvSpPr>
          <p:nvPr>
            <p:ph type="title"/>
          </p:nvPr>
        </p:nvSpPr>
        <p:spPr/>
        <p:txBody>
          <a:bodyPr/>
          <a:lstStyle/>
          <a:p>
            <a:r>
              <a:rPr lang="fr-FR" noProof="0"/>
              <a:t>Projet 8. Renforcer les outils numériques de la DG HAN (5/5)</a:t>
            </a:r>
          </a:p>
        </p:txBody>
      </p:sp>
      <p:sp>
        <p:nvSpPr>
          <p:cNvPr id="6" name="Rectangle 5">
            <a:extLst>
              <a:ext uri="{FF2B5EF4-FFF2-40B4-BE49-F238E27FC236}">
                <a16:creationId xmlns:a16="http://schemas.microsoft.com/office/drawing/2014/main" id="{994A61BB-2B00-1CAF-B983-D80719C5DCAE}"/>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F1A94D4A-DE8A-A7DE-8282-1A259BFFE7AD}"/>
              </a:ext>
            </a:extLst>
          </p:cNvPr>
          <p:cNvGraphicFramePr>
            <a:graphicFrameLocks noGrp="1"/>
          </p:cNvGraphicFramePr>
          <p:nvPr/>
        </p:nvGraphicFramePr>
        <p:xfrm>
          <a:off x="484174" y="1592263"/>
          <a:ext cx="8964000" cy="466344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8. Indicateurs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8F"/>
                    </a:solidFill>
                  </a:tcPr>
                </a:tc>
                <a:extLst>
                  <a:ext uri="{0D108BD9-81ED-4DB2-BD59-A6C34878D82A}">
                    <a16:rowId xmlns:a16="http://schemas.microsoft.com/office/drawing/2014/main" val="994712996"/>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noProof="0"/>
                        <a:t>Action 8.1 : Intégration d’un assistant virtuel sur le site internet de la DG HAN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consultations de l’assistant virtuel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questions posées et taux de réponses pertinentes fournies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Taux de réduction des appels/emails de demande d’information liés aux démarches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Taux de satisfaction des utilisateurs de l’assistant virtuel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034969668"/>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noProof="0"/>
                        <a:t>Action 8.2 : Amélioration de </a:t>
                      </a:r>
                      <a:r>
                        <a:rPr lang="fr-FR" sz="1200" b="1" noProof="0" err="1"/>
                        <a:t>MyHandicap</a:t>
                      </a:r>
                      <a:endParaRPr lang="fr-FR" sz="1200" b="1" noProof="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nouvelles fonctionnalités ajoutées sur </a:t>
                      </a:r>
                      <a:r>
                        <a:rPr lang="fr-FR" sz="1200" noProof="0" err="1"/>
                        <a:t>MyHandicap</a:t>
                      </a:r>
                      <a:endParaRPr lang="fr-FR" sz="1200" noProof="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Taux d’utilisation de </a:t>
                      </a:r>
                      <a:r>
                        <a:rPr lang="fr-FR" sz="1200" noProof="0" err="1"/>
                        <a:t>MyHandicap</a:t>
                      </a:r>
                      <a:r>
                        <a:rPr lang="fr-FR" sz="1200" noProof="0"/>
                        <a:t> par les ayants droit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Taux d’abandon en cours de démarche sur la plateforme (</a:t>
                      </a:r>
                      <a:r>
                        <a:rPr lang="fr-FR" sz="1200" noProof="0" err="1"/>
                        <a:t>cfr</a:t>
                      </a:r>
                      <a:r>
                        <a:rPr lang="fr-FR" sz="1200" noProof="0"/>
                        <a:t>. indicateurs globaux)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Taux de réduction des appels/emails de demande d’information sur les dossiers grâce à </a:t>
                      </a:r>
                      <a:r>
                        <a:rPr lang="fr-FR" sz="1200" noProof="0" err="1"/>
                        <a:t>MyHandicap</a:t>
                      </a:r>
                      <a:endParaRPr lang="fr-FR" sz="1200" noProof="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Taux de satisfaction des utilisateurs de </a:t>
                      </a:r>
                      <a:r>
                        <a:rPr lang="fr-FR" sz="1200" noProof="0" err="1"/>
                        <a:t>MyHandicap</a:t>
                      </a:r>
                      <a:r>
                        <a:rPr lang="fr-FR" sz="1200" noProof="0"/>
                        <a:t> après mise à jour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73024803"/>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noProof="0"/>
                        <a:t>Action 8.3 : Développement d’un simulateur de droits numérique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visiteurs du simulateur de droits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simulations effectuées par mois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Taux de conversion des utilisateurs du simulateur vers une demande effective de droits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Taux de satisfaction des utilisateurs du simulateur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partenaires recommandant l’outil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400786741"/>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noProof="0"/>
                        <a:t>Action 8.4 : Amélioration inclusive de TRIA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nouvelles fonctionnalités inclusives intégrées à TRIA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d’équipes internes utilisant efficacement les nouvelles options de TRIA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Temps moyen de traitement des dossiers après les améliorations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Taux de satisfaction des agents sur l’accessibilité et l’ergonomie de TRIA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173700713"/>
                  </a:ext>
                </a:extLst>
              </a:tr>
            </a:tbl>
          </a:graphicData>
        </a:graphic>
      </p:graphicFrame>
    </p:spTree>
    <p:extLst>
      <p:ext uri="{BB962C8B-B14F-4D97-AF65-F5344CB8AC3E}">
        <p14:creationId xmlns:p14="http://schemas.microsoft.com/office/powerpoint/2010/main" val="11679003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5F63E-0A2D-EBA0-D3D9-6D3FA1B4AFB8}"/>
            </a:ext>
          </a:extLst>
        </p:cNvPr>
        <p:cNvGrpSpPr/>
        <p:nvPr/>
      </p:nvGrpSpPr>
      <p:grpSpPr>
        <a:xfrm>
          <a:off x="0" y="0"/>
          <a:ext cx="0" cy="0"/>
          <a:chOff x="0" y="0"/>
          <a:chExt cx="0" cy="0"/>
        </a:xfrm>
      </p:grpSpPr>
      <p:sp>
        <p:nvSpPr>
          <p:cNvPr id="22" name="Espace réservé du texte 21">
            <a:extLst>
              <a:ext uri="{FF2B5EF4-FFF2-40B4-BE49-F238E27FC236}">
                <a16:creationId xmlns:a16="http://schemas.microsoft.com/office/drawing/2014/main" id="{6BCEE51B-55F1-5746-BF64-0AB956451122}"/>
              </a:ext>
            </a:extLst>
          </p:cNvPr>
          <p:cNvSpPr>
            <a:spLocks noGrp="1"/>
          </p:cNvSpPr>
          <p:nvPr>
            <p:ph type="body" sz="half" idx="10"/>
          </p:nvPr>
        </p:nvSpPr>
        <p:spPr>
          <a:xfrm>
            <a:off x="5165577" y="1592263"/>
            <a:ext cx="4287985" cy="3919022"/>
          </a:xfrm>
        </p:spPr>
        <p:txBody>
          <a:bodyPr/>
          <a:lstStyle/>
          <a:p>
            <a:pPr marL="0" indent="0" algn="l" defTabSz="914400" rtl="0" eaLnBrk="1" fontAlgn="b" latinLnBrk="0" hangingPunct="1">
              <a:lnSpc>
                <a:spcPct val="100000"/>
              </a:lnSpc>
              <a:spcAft>
                <a:spcPts val="800"/>
              </a:spcAft>
              <a:buNone/>
            </a:pPr>
            <a:r>
              <a:rPr lang="fr-FR" sz="1600" b="1" kern="1200" noProof="0">
                <a:solidFill>
                  <a:schemeClr val="tx1"/>
                </a:solidFill>
                <a:effectLst/>
                <a:latin typeface="+mn-lt"/>
                <a:ea typeface="+mn-ea"/>
                <a:cs typeface="+mn-cs"/>
              </a:rPr>
              <a:t>Quoi ?</a:t>
            </a:r>
          </a:p>
          <a:p>
            <a:pPr marL="0" indent="0" algn="l" defTabSz="914400" rtl="0" eaLnBrk="1" fontAlgn="b" latinLnBrk="0" hangingPunct="1">
              <a:lnSpc>
                <a:spcPct val="100000"/>
              </a:lnSpc>
              <a:spcAft>
                <a:spcPts val="800"/>
              </a:spcAft>
              <a:buNone/>
            </a:pPr>
            <a:r>
              <a:rPr lang="fr-FR" noProof="0">
                <a:latin typeface="+mn-lt"/>
              </a:rPr>
              <a:t>Cet axe vise à adapter les cadres législatifs pour mieux répondre aux besoins des personnes en situation de handicap, en permettant à la DG HAN de proposer et de mettre en œuvre des solutions plus agiles, inclusives et adaptées aux réalités individuelles, tout en simplifiant les démarches administratives et en réduisant les obstacles réglementaires.</a:t>
            </a:r>
          </a:p>
          <a:p>
            <a:pPr marL="0" indent="0" algn="l" defTabSz="914400" rtl="0" eaLnBrk="1" fontAlgn="b" latinLnBrk="0" hangingPunct="1">
              <a:lnSpc>
                <a:spcPct val="100000"/>
              </a:lnSpc>
              <a:spcAft>
                <a:spcPts val="800"/>
              </a:spcAft>
              <a:buNone/>
            </a:pPr>
            <a:endParaRPr lang="fr-FR" sz="1600" kern="1200" noProof="0">
              <a:effectLst/>
              <a:latin typeface="+mn-lt"/>
              <a:ea typeface="+mn-ea"/>
              <a:cs typeface="+mn-cs"/>
            </a:endParaRPr>
          </a:p>
          <a:p>
            <a:pPr marL="0" indent="0" algn="l" defTabSz="914400" rtl="0" eaLnBrk="1" fontAlgn="b" latinLnBrk="0" hangingPunct="1">
              <a:lnSpc>
                <a:spcPct val="100000"/>
              </a:lnSpc>
              <a:spcAft>
                <a:spcPts val="800"/>
              </a:spcAft>
              <a:buNone/>
            </a:pPr>
            <a:r>
              <a:rPr lang="fr-FR" b="1" noProof="0">
                <a:latin typeface="+mn-lt"/>
              </a:rPr>
              <a:t>Comment ?</a:t>
            </a:r>
          </a:p>
          <a:p>
            <a:pPr marL="0" indent="0" algn="l" defTabSz="914400" rtl="0" eaLnBrk="1" fontAlgn="b" latinLnBrk="0" hangingPunct="1">
              <a:lnSpc>
                <a:spcPct val="100000"/>
              </a:lnSpc>
              <a:spcAft>
                <a:spcPts val="800"/>
              </a:spcAft>
              <a:buNone/>
            </a:pPr>
            <a:r>
              <a:rPr lang="fr-FR" noProof="0">
                <a:latin typeface="+mn-lt"/>
              </a:rPr>
              <a:t>Projet 9. Inciter à réduire les rigidités législatives </a:t>
            </a:r>
            <a:br>
              <a:rPr lang="fr-FR" noProof="0">
                <a:latin typeface="+mn-lt"/>
              </a:rPr>
            </a:br>
            <a:r>
              <a:rPr lang="fr-FR" noProof="0">
                <a:latin typeface="+mn-lt"/>
              </a:rPr>
              <a:t>pour améliorer l’accès aux droits et leur octroi</a:t>
            </a:r>
          </a:p>
        </p:txBody>
      </p:sp>
      <p:sp>
        <p:nvSpPr>
          <p:cNvPr id="9" name="Demi-cadre 8">
            <a:extLst>
              <a:ext uri="{FF2B5EF4-FFF2-40B4-BE49-F238E27FC236}">
                <a16:creationId xmlns:a16="http://schemas.microsoft.com/office/drawing/2014/main" id="{30AD5DFF-7089-8F34-B37C-649EC0BD316C}"/>
              </a:ext>
            </a:extLst>
          </p:cNvPr>
          <p:cNvSpPr/>
          <p:nvPr/>
        </p:nvSpPr>
        <p:spPr bwMode="auto">
          <a:xfrm>
            <a:off x="512749" y="2193752"/>
            <a:ext cx="779156" cy="689253"/>
          </a:xfrm>
          <a:prstGeom prst="halfFrame">
            <a:avLst>
              <a:gd name="adj1" fmla="val 13043"/>
              <a:gd name="adj2" fmla="val 14492"/>
            </a:avLst>
          </a:prstGeom>
          <a:solidFill>
            <a:srgbClr val="00638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10" name="Demi-cadre 9">
            <a:extLst>
              <a:ext uri="{FF2B5EF4-FFF2-40B4-BE49-F238E27FC236}">
                <a16:creationId xmlns:a16="http://schemas.microsoft.com/office/drawing/2014/main" id="{FBAD8459-D3B4-694F-ED74-52CFEDE82200}"/>
              </a:ext>
            </a:extLst>
          </p:cNvPr>
          <p:cNvSpPr/>
          <p:nvPr/>
        </p:nvSpPr>
        <p:spPr bwMode="auto">
          <a:xfrm rot="10800000">
            <a:off x="3645526" y="4067272"/>
            <a:ext cx="779156" cy="689253"/>
          </a:xfrm>
          <a:prstGeom prst="halfFrame">
            <a:avLst>
              <a:gd name="adj1" fmla="val 13043"/>
              <a:gd name="adj2" fmla="val 14492"/>
            </a:avLst>
          </a:prstGeom>
          <a:solidFill>
            <a:srgbClr val="00638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18" name="Rectangle 17">
            <a:extLst>
              <a:ext uri="{FF2B5EF4-FFF2-40B4-BE49-F238E27FC236}">
                <a16:creationId xmlns:a16="http://schemas.microsoft.com/office/drawing/2014/main" id="{B319C710-5288-E00C-F8B6-08FA568396F2}"/>
              </a:ext>
            </a:extLst>
          </p:cNvPr>
          <p:cNvSpPr/>
          <p:nvPr/>
        </p:nvSpPr>
        <p:spPr bwMode="auto">
          <a:xfrm>
            <a:off x="810048" y="2538379"/>
            <a:ext cx="3317335" cy="1956732"/>
          </a:xfrm>
          <a:prstGeom prst="rect">
            <a:avLst/>
          </a:prstGeom>
          <a:solidFill>
            <a:srgbClr val="E7F3FA"/>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fr-FR" sz="2400" b="0" noProof="0">
                <a:latin typeface="Calibri Light" panose="020F0302020204030204" pitchFamily="34" charset="0"/>
              </a:rPr>
              <a:t>VI. Garantir une plus grande flexibilité législative</a:t>
            </a:r>
          </a:p>
        </p:txBody>
      </p:sp>
      <p:sp>
        <p:nvSpPr>
          <p:cNvPr id="19" name="Rectangle 18">
            <a:extLst>
              <a:ext uri="{FF2B5EF4-FFF2-40B4-BE49-F238E27FC236}">
                <a16:creationId xmlns:a16="http://schemas.microsoft.com/office/drawing/2014/main" id="{CF877F35-B035-0CC3-9504-58ED975C3A37}"/>
              </a:ext>
            </a:extLst>
          </p:cNvPr>
          <p:cNvSpPr/>
          <p:nvPr/>
        </p:nvSpPr>
        <p:spPr bwMode="auto">
          <a:xfrm>
            <a:off x="4938680" y="1510018"/>
            <a:ext cx="45719" cy="4540203"/>
          </a:xfrm>
          <a:prstGeom prst="rect">
            <a:avLst/>
          </a:prstGeom>
          <a:solidFill>
            <a:srgbClr val="756A65"/>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2" name="Rectangle 4">
            <a:extLst>
              <a:ext uri="{FF2B5EF4-FFF2-40B4-BE49-F238E27FC236}">
                <a16:creationId xmlns:a16="http://schemas.microsoft.com/office/drawing/2014/main" id="{621F2D4C-6B1E-CF6C-948F-5E97ACCB96E2}"/>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spTree>
    <p:extLst>
      <p:ext uri="{BB962C8B-B14F-4D97-AF65-F5344CB8AC3E}">
        <p14:creationId xmlns:p14="http://schemas.microsoft.com/office/powerpoint/2010/main" val="27471456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F3447-2DEC-1C6B-2B26-664C3A9D02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09311F-BC8A-5E9F-5715-0EB6302E5624}"/>
              </a:ext>
            </a:extLst>
          </p:cNvPr>
          <p:cNvSpPr>
            <a:spLocks noGrp="1"/>
          </p:cNvSpPr>
          <p:nvPr>
            <p:ph type="title"/>
          </p:nvPr>
        </p:nvSpPr>
        <p:spPr/>
        <p:txBody>
          <a:bodyPr/>
          <a:lstStyle/>
          <a:p>
            <a:r>
              <a:rPr lang="fr-FR" noProof="0"/>
              <a:t>Projet 9. Inciter à réduire les rigidités législatives pour améliorer l’accès aux droits et leur octroi (1/2)</a:t>
            </a:r>
          </a:p>
        </p:txBody>
      </p:sp>
      <p:sp>
        <p:nvSpPr>
          <p:cNvPr id="6" name="Rectangle 5">
            <a:extLst>
              <a:ext uri="{FF2B5EF4-FFF2-40B4-BE49-F238E27FC236}">
                <a16:creationId xmlns:a16="http://schemas.microsoft.com/office/drawing/2014/main" id="{EB4C818D-C428-294A-5BDD-F58991D65F23}"/>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3A88844E-9F2C-BD6E-6638-28367B2E7E2F}"/>
              </a:ext>
            </a:extLst>
          </p:cNvPr>
          <p:cNvGraphicFramePr>
            <a:graphicFrameLocks noGrp="1"/>
          </p:cNvGraphicFramePr>
          <p:nvPr/>
        </p:nvGraphicFramePr>
        <p:xfrm>
          <a:off x="484174" y="1592263"/>
          <a:ext cx="8993202" cy="4871720"/>
        </p:xfrm>
        <a:graphic>
          <a:graphicData uri="http://schemas.openxmlformats.org/drawingml/2006/table">
            <a:tbl>
              <a:tblPr firstRow="1" bandRow="1">
                <a:tableStyleId>{5940675A-B579-460E-94D1-54222C63F5DA}</a:tableStyleId>
              </a:tblPr>
              <a:tblGrid>
                <a:gridCol w="8993202">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9. Inciter à réduire les rigidités législatives pour améliorer l’accès aux droits et leur octroi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994712996"/>
                  </a:ext>
                </a:extLst>
              </a:tr>
              <a:tr h="180000">
                <a:tc>
                  <a:txBody>
                    <a:bodyPr/>
                    <a:lstStyle/>
                    <a:p>
                      <a:r>
                        <a:rPr lang="fr-FR" sz="1200" b="1" noProof="0"/>
                        <a:t>Niveau</a:t>
                      </a:r>
                      <a:r>
                        <a:rPr lang="fr-FR" sz="1200" noProof="0"/>
                        <a:t> : Définition de la politique publique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95333701"/>
                  </a:ext>
                </a:extLst>
              </a:tr>
              <a:tr h="180000">
                <a:tc>
                  <a:txBody>
                    <a:bodyPr/>
                    <a:lstStyle/>
                    <a:p>
                      <a:r>
                        <a:rPr lang="fr-FR" sz="1200" b="1" noProof="0"/>
                        <a:t>Constat : </a:t>
                      </a:r>
                    </a:p>
                    <a:p>
                      <a:r>
                        <a:rPr lang="fr-FR" sz="1200" b="0" noProof="0"/>
                        <a:t>Les lois et réglementations sont souvent perçues comme complexes et fragmentées, les rendant difficilement compréhensibles pour le public cible et les professionnels, ce qui freine l’engagement dans les démarches et amplifie les incompréhensions. De plus, les textes législatifs manquent parfois de clarté sur les conditions d’éligibilité et les droits associés, créant une incertitude chez les usagers et les professionnels chargés de les accompagner. Parallèlement, les assistants sociaux rapportent qu’ils manquent d’outils pour expliquer de manière simple les implications des lois aux bénéficiaires, ce qui complique leur accompagnement.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r h="288902">
                <a:tc>
                  <a:txBody>
                    <a:bodyPr/>
                    <a:lstStyle/>
                    <a:p>
                      <a:r>
                        <a:rPr lang="fr-FR" sz="1200" b="1" noProof="0"/>
                        <a:t>Description :</a:t>
                      </a:r>
                      <a:endParaRPr lang="fr-FR" sz="1200" b="0" noProof="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a:t>Ce projet vise à encourager une révision législative visant à limiter les rigidités qui freinent l’accès aux droits et leur octroi. </a:t>
                      </a:r>
                      <a:r>
                        <a:rPr lang="fr-FR" sz="1200" b="0" kern="1200" noProof="0">
                          <a:solidFill>
                            <a:schemeClr val="tx1"/>
                          </a:solidFill>
                          <a:latin typeface="+mn-lt"/>
                          <a:ea typeface="+mn-ea"/>
                          <a:cs typeface="+mn-cs"/>
                        </a:rPr>
                        <a:t>Ce projet propose une transformation des cadres législatifs pour les rendre plus inclusifs, flexibles et alignés avec les réalités des ayants droit. </a:t>
                      </a:r>
                      <a:r>
                        <a:rPr lang="fr-FR" sz="1200" noProof="0"/>
                        <a:t>Concrètement, il s’agit de réformer la loi de base de la DG HAN, à savoir la loi du 27 février 1987 relative aux allocations aux personnes handicapées. Cette réforme devrait s’articuler, entre autres, autour de certaines priorités telles que l’a</a:t>
                      </a:r>
                      <a:r>
                        <a:rPr lang="fr-FR" sz="1200" b="0" noProof="0"/>
                        <a:t>mélioration de la clarté des conditions d’éligibilité et des droits dérivés, l’adoption d’une définition plus inclusive du handicap, un renforcement de la lutte contre la fraude sociale, etc.</a:t>
                      </a:r>
                      <a:endParaRPr lang="fr-FR" sz="1200" b="0" noProof="0">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154437072"/>
                  </a:ext>
                </a:extLst>
              </a:tr>
              <a:tr h="180000">
                <a:tc>
                  <a:txBody>
                    <a:bodyPr/>
                    <a:lstStyle/>
                    <a:p>
                      <a:pPr>
                        <a:spcAft>
                          <a:spcPts val="200"/>
                        </a:spcAft>
                      </a:pPr>
                      <a:r>
                        <a:rPr lang="fr-FR" sz="1200" b="1" kern="1200" noProof="0">
                          <a:solidFill>
                            <a:schemeClr val="tx1"/>
                          </a:solidFill>
                          <a:latin typeface="+mn-lt"/>
                          <a:ea typeface="+mn-ea"/>
                          <a:cs typeface="+mn-cs"/>
                        </a:rPr>
                        <a:t>Impact attendu sur le NTU :                                                                                                                </a:t>
                      </a:r>
                      <a:r>
                        <a:rPr lang="fr-FR" sz="1200" noProof="0"/>
                        <a:t>NTU primaire            NTU secondaire            NTU tertiaire</a:t>
                      </a:r>
                    </a:p>
                    <a:p>
                      <a:pPr marL="0" indent="0">
                        <a:buFont typeface="Arial" panose="020B0604020202020204" pitchFamily="34" charset="0"/>
                        <a:buNone/>
                      </a:pPr>
                      <a:r>
                        <a:rPr lang="fr-FR" sz="1200" b="0" kern="1200" noProof="0">
                          <a:solidFill>
                            <a:schemeClr val="tx1"/>
                          </a:solidFill>
                          <a:latin typeface="+mn-lt"/>
                          <a:ea typeface="+mn-ea"/>
                          <a:cs typeface="+mn-cs"/>
                        </a:rPr>
                        <a:t>Ce projet vise à réduire le NTU primaire, secondaire et tertiaire en assouplissant les règles d’accès aux droits, en clarifiant les critères d’éligibilité et en harmonisant les cadres législatifs pour éviter les refus injustifiés, les nouvelles demandes répétitives après un rejet fondé et les démarches trop complexes qui conduisent à un non-recours. L’impact attendu est :</a:t>
                      </a:r>
                    </a:p>
                    <a:p>
                      <a:pPr marL="171450" indent="-171450">
                        <a:buFont typeface="Arial" panose="020B0604020202020204" pitchFamily="34" charset="0"/>
                        <a:buChar char="•"/>
                      </a:pPr>
                      <a:r>
                        <a:rPr lang="fr-FR" sz="1200" b="0" kern="1200" noProof="0">
                          <a:solidFill>
                            <a:schemeClr val="tx1"/>
                          </a:solidFill>
                          <a:latin typeface="+mn-lt"/>
                          <a:ea typeface="+mn-ea"/>
                          <a:cs typeface="+mn-cs"/>
                        </a:rPr>
                        <a:t>Intégration de davantage de bénéficiaires qui auraient autrement été exclus grâce à la simplification des critères d’éligibilité et l’adaptation de la définition du handicap pour mieux refléter la diversité des situations (ex. handicaps invisibles, fluctuants, rares).</a:t>
                      </a:r>
                    </a:p>
                    <a:p>
                      <a:pPr marL="171450" indent="-171450">
                        <a:buFont typeface="Arial" panose="020B0604020202020204" pitchFamily="34" charset="0"/>
                        <a:buChar char="•"/>
                      </a:pPr>
                      <a:r>
                        <a:rPr lang="fr-FR" sz="1200" b="0" kern="1200" noProof="0">
                          <a:solidFill>
                            <a:schemeClr val="tx1"/>
                          </a:solidFill>
                          <a:latin typeface="+mn-lt"/>
                          <a:ea typeface="+mn-ea"/>
                          <a:cs typeface="+mn-cs"/>
                        </a:rPr>
                        <a:t>Une clarification des conditions d’octroi et une meilleure harmonisation des pratiques évitent que des bénéficiaires potentiels abandonnent après un refus perçu comme arbitraire ou injustifié.</a:t>
                      </a:r>
                    </a:p>
                    <a:p>
                      <a:pPr marL="171450" indent="-171450">
                        <a:buFont typeface="Arial" panose="020B0604020202020204" pitchFamily="34" charset="0"/>
                        <a:buChar char="•"/>
                      </a:pPr>
                      <a:r>
                        <a:rPr lang="fr-FR" sz="1200" b="0" kern="1200" noProof="0">
                          <a:solidFill>
                            <a:schemeClr val="tx1"/>
                          </a:solidFill>
                          <a:latin typeface="+mn-lt"/>
                          <a:ea typeface="+mn-ea"/>
                          <a:cs typeface="+mn-cs"/>
                        </a:rPr>
                        <a:t>Une révision des rigidités législatives permettrait de garantir une prise en charge plus adaptée des ayants droit et d’éviter que certaines catégories de bénéficiaires ne renoncent à renouveler leurs droits.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72189809"/>
                  </a:ext>
                </a:extLst>
              </a:tr>
            </a:tbl>
          </a:graphicData>
        </a:graphic>
      </p:graphicFrame>
      <p:sp>
        <p:nvSpPr>
          <p:cNvPr id="7" name="Rectangle 6">
            <a:extLst>
              <a:ext uri="{FF2B5EF4-FFF2-40B4-BE49-F238E27FC236}">
                <a16:creationId xmlns:a16="http://schemas.microsoft.com/office/drawing/2014/main" id="{055ECD07-ACCA-2512-7F1C-5DC05EED451D}"/>
              </a:ext>
            </a:extLst>
          </p:cNvPr>
          <p:cNvSpPr/>
          <p:nvPr/>
        </p:nvSpPr>
        <p:spPr bwMode="auto">
          <a:xfrm>
            <a:off x="5710725" y="4572000"/>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8" name="Rectangle 7">
            <a:extLst>
              <a:ext uri="{FF2B5EF4-FFF2-40B4-BE49-F238E27FC236}">
                <a16:creationId xmlns:a16="http://schemas.microsoft.com/office/drawing/2014/main" id="{5FBE8E6F-B77C-755D-9E7C-7102E45C2463}"/>
              </a:ext>
            </a:extLst>
          </p:cNvPr>
          <p:cNvSpPr/>
          <p:nvPr/>
        </p:nvSpPr>
        <p:spPr bwMode="auto">
          <a:xfrm>
            <a:off x="6958500" y="4572000"/>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9" name="Rectangle 8">
            <a:extLst>
              <a:ext uri="{FF2B5EF4-FFF2-40B4-BE49-F238E27FC236}">
                <a16:creationId xmlns:a16="http://schemas.microsoft.com/office/drawing/2014/main" id="{C6FA82DA-F721-BA8B-4A45-48324C132812}"/>
              </a:ext>
            </a:extLst>
          </p:cNvPr>
          <p:cNvSpPr/>
          <p:nvPr/>
        </p:nvSpPr>
        <p:spPr bwMode="auto">
          <a:xfrm>
            <a:off x="8356460" y="4572000"/>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pic>
        <p:nvPicPr>
          <p:cNvPr id="12" name="Graphic 11" descr="Checkmark outline">
            <a:extLst>
              <a:ext uri="{FF2B5EF4-FFF2-40B4-BE49-F238E27FC236}">
                <a16:creationId xmlns:a16="http://schemas.microsoft.com/office/drawing/2014/main" id="{8BBECD4E-29BD-42FC-B7F5-EF78711E63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41625" y="4506450"/>
            <a:ext cx="216000" cy="216000"/>
          </a:xfrm>
          <a:prstGeom prst="rect">
            <a:avLst/>
          </a:prstGeom>
        </p:spPr>
      </p:pic>
      <p:pic>
        <p:nvPicPr>
          <p:cNvPr id="11" name="Graphic 10" descr="Checkmark outline">
            <a:extLst>
              <a:ext uri="{FF2B5EF4-FFF2-40B4-BE49-F238E27FC236}">
                <a16:creationId xmlns:a16="http://schemas.microsoft.com/office/drawing/2014/main" id="{72D2CA25-8E32-8BF3-9FCD-1E2AF3E0F0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95015" y="4509525"/>
            <a:ext cx="216000" cy="216000"/>
          </a:xfrm>
          <a:prstGeom prst="rect">
            <a:avLst/>
          </a:prstGeom>
        </p:spPr>
      </p:pic>
      <p:pic>
        <p:nvPicPr>
          <p:cNvPr id="13" name="Graphic 12" descr="Checkmark outline">
            <a:extLst>
              <a:ext uri="{FF2B5EF4-FFF2-40B4-BE49-F238E27FC236}">
                <a16:creationId xmlns:a16="http://schemas.microsoft.com/office/drawing/2014/main" id="{332418C4-DFE8-3D84-512B-BC76710737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47316" y="4506450"/>
            <a:ext cx="216000" cy="216000"/>
          </a:xfrm>
          <a:prstGeom prst="rect">
            <a:avLst/>
          </a:prstGeom>
        </p:spPr>
      </p:pic>
    </p:spTree>
    <p:extLst>
      <p:ext uri="{BB962C8B-B14F-4D97-AF65-F5344CB8AC3E}">
        <p14:creationId xmlns:p14="http://schemas.microsoft.com/office/powerpoint/2010/main" val="15317986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DA45E-340E-95E2-7F4F-6D6C9AC44D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E6F55B-DE09-6014-D50B-951E485C0AD8}"/>
              </a:ext>
            </a:extLst>
          </p:cNvPr>
          <p:cNvSpPr>
            <a:spLocks noGrp="1"/>
          </p:cNvSpPr>
          <p:nvPr>
            <p:ph type="title"/>
          </p:nvPr>
        </p:nvSpPr>
        <p:spPr/>
        <p:txBody>
          <a:bodyPr/>
          <a:lstStyle/>
          <a:p>
            <a:r>
              <a:rPr lang="fr-FR" noProof="0"/>
              <a:t>Projet 9. Inciter à réduire les rigidités législatives pour améliorer l’accès aux droits et leur octroi (2/2)</a:t>
            </a:r>
          </a:p>
        </p:txBody>
      </p:sp>
      <p:sp>
        <p:nvSpPr>
          <p:cNvPr id="6" name="Rectangle 5">
            <a:extLst>
              <a:ext uri="{FF2B5EF4-FFF2-40B4-BE49-F238E27FC236}">
                <a16:creationId xmlns:a16="http://schemas.microsoft.com/office/drawing/2014/main" id="{3C136D04-C4DC-087A-CE8D-90405E65D8B2}"/>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151279DE-DC82-A39E-2E41-020A14588723}"/>
              </a:ext>
            </a:extLst>
          </p:cNvPr>
          <p:cNvGraphicFramePr>
            <a:graphicFrameLocks noGrp="1"/>
          </p:cNvGraphicFramePr>
          <p:nvPr/>
        </p:nvGraphicFramePr>
        <p:xfrm>
          <a:off x="484174" y="1592263"/>
          <a:ext cx="8964000" cy="457200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9. En pratique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252000">
                <a:tc>
                  <a:txBody>
                    <a:bodyPr/>
                    <a:lstStyle/>
                    <a:p>
                      <a:pPr marL="171450" indent="-171450">
                        <a:buFont typeface="Arial" panose="020B0604020202020204" pitchFamily="34" charset="0"/>
                        <a:buChar char="•"/>
                      </a:pPr>
                      <a:r>
                        <a:rPr lang="fr-FR" sz="1200" b="1" noProof="0"/>
                        <a:t>Action 9.1 : Formulation de recommandations pour l’équipe de projet en charge de la révision de la loi de 87</a:t>
                      </a:r>
                      <a:br>
                        <a:rPr lang="fr-FR" sz="1200" noProof="0"/>
                      </a:br>
                      <a:r>
                        <a:rPr lang="fr-FR" sz="1200" noProof="0"/>
                        <a:t>Cette action vise à développer des recommandations spécifiques pour la révision de la loi de 1987. Ces recommandations seront ensuite partagées avec l’équipe de projet en charge de la réformer. Sur base des différents retours reçus lors de ce projet quelques recommandations importantes peuvent déjà être listées :</a:t>
                      </a:r>
                      <a:endParaRPr lang="fr-FR" sz="1200" noProof="0">
                        <a:highlight>
                          <a:srgbClr val="FFFF00"/>
                        </a:highlight>
                      </a:endParaRPr>
                    </a:p>
                    <a:p>
                      <a:pPr marL="361950" lvl="1" indent="-171450">
                        <a:buFont typeface="Courier New" panose="02070309020205020404" pitchFamily="49" charset="0"/>
                        <a:buChar char="o"/>
                      </a:pPr>
                      <a:r>
                        <a:rPr lang="fr-FR" sz="1200" u="sng" noProof="0"/>
                        <a:t>Modification de la définition du handicap</a:t>
                      </a:r>
                      <a:r>
                        <a:rPr lang="fr-FR" sz="1200" noProof="0"/>
                        <a:t> en Belgique, pour répondre au besoin de faire évoluer cette définition légale vers une approche plus holistique qui reconnaît les divers facteurs sociaux et environnementaux influençant le handicap. Nous passerions d’une définition qui se concentre principalement sur la réduction de la capacité physique ou mentale, évaluée en pourcentage, pour déterminer l'éligibilité aux prestations sociales à une définition évolutive qui voit le handicap comme une interaction entre une condition de santé individuelle, les barrières environnementales, sociales et comportementales qui empêchent leur pleine participation à la société sur la base de l'égalité avec les autres (WHO, Nations Unies).</a:t>
                      </a:r>
                    </a:p>
                    <a:p>
                      <a:pPr marL="361950" lvl="1" indent="-171450">
                        <a:buFont typeface="Courier New" panose="02070309020205020404" pitchFamily="49" charset="0"/>
                        <a:buChar char="o"/>
                      </a:pPr>
                      <a:r>
                        <a:rPr lang="fr-FR" sz="1200" u="sng" noProof="0"/>
                        <a:t>Harmoniser les niveaux de politique </a:t>
                      </a:r>
                      <a:r>
                        <a:rPr lang="fr-FR" sz="1200" noProof="0"/>
                        <a:t>pour réduire les variations entre les régions et les institutions et ainsi diminuer la complexité et le morcèlement de la législation.</a:t>
                      </a:r>
                    </a:p>
                    <a:p>
                      <a:pPr marL="361950" lvl="1" indent="-171450">
                        <a:buFont typeface="Courier New" panose="02070309020205020404" pitchFamily="49" charset="0"/>
                        <a:buChar char="o"/>
                      </a:pPr>
                      <a:r>
                        <a:rPr lang="fr-FR" sz="1200" u="sng" noProof="0"/>
                        <a:t>Adapter les critères d’éligibilité au public cible</a:t>
                      </a:r>
                      <a:r>
                        <a:rPr lang="fr-FR" sz="1200" u="none" noProof="0"/>
                        <a:t> pour mieux refléter les réalités, </a:t>
                      </a:r>
                      <a:r>
                        <a:rPr lang="fr-FR" sz="1200" noProof="0"/>
                        <a:t>et plus particulièrement par rapport aux critères liés à l’âge, le revenu et la situation familiale (ex : SDF, colocation) et la nationalité, mais aussi en tenant compte des handicaps invisibles ou fluctuants, ainsi que les pathologies rares ou des troubles complexes tout en gardant une plus grande flexibilité et limiter l’interprétation trop rigide.</a:t>
                      </a:r>
                    </a:p>
                    <a:p>
                      <a:pPr marL="361950" lvl="1" indent="-171450">
                        <a:buFont typeface="Courier New" panose="02070309020205020404" pitchFamily="49" charset="0"/>
                        <a:buChar char="o"/>
                      </a:pPr>
                      <a:r>
                        <a:rPr lang="fr-FR" sz="1200" noProof="0"/>
                        <a:t>Intégrer des changements spécifiquement liés au processus de demande et d’octroi des droits, tels que :</a:t>
                      </a:r>
                    </a:p>
                    <a:p>
                      <a:pPr marL="628650" lvl="2" indent="-171450">
                        <a:buFont typeface="Wingdings" panose="05000000000000000000" pitchFamily="2" charset="2"/>
                        <a:buChar char="§"/>
                      </a:pPr>
                      <a:r>
                        <a:rPr lang="fr-FR" sz="1200" u="sng" noProof="0"/>
                        <a:t>L’automatisation de l’attribution de certains droits</a:t>
                      </a:r>
                      <a:r>
                        <a:rPr lang="fr-FR" sz="1200" noProof="0"/>
                        <a:t> (secondaires ou dérivés)</a:t>
                      </a:r>
                    </a:p>
                    <a:p>
                      <a:pPr marL="628650" lvl="2" indent="-171450">
                        <a:buFont typeface="Wingdings" panose="05000000000000000000" pitchFamily="2" charset="2"/>
                        <a:buChar char="§"/>
                      </a:pPr>
                      <a:r>
                        <a:rPr lang="fr-FR" sz="1200" noProof="0"/>
                        <a:t>Facilitation de </a:t>
                      </a:r>
                      <a:r>
                        <a:rPr lang="fr-FR" sz="1200" u="sng" noProof="0"/>
                        <a:t>l’accès à </a:t>
                      </a:r>
                      <a:r>
                        <a:rPr lang="fr-FR" sz="1200" u="sng" noProof="0" err="1"/>
                        <a:t>MyHandicap</a:t>
                      </a:r>
                      <a:r>
                        <a:rPr lang="fr-FR" sz="1200" u="sng" noProof="0"/>
                        <a:t> à d’autres acteurs </a:t>
                      </a:r>
                      <a:r>
                        <a:rPr lang="fr-FR" sz="1200" noProof="0"/>
                        <a:t>externes</a:t>
                      </a:r>
                    </a:p>
                    <a:p>
                      <a:pPr marL="628650" lvl="2" indent="-171450">
                        <a:buFont typeface="Wingdings" panose="05000000000000000000" pitchFamily="2" charset="2"/>
                        <a:buChar char="§"/>
                      </a:pPr>
                      <a:r>
                        <a:rPr lang="fr-FR" sz="1200" u="sng" noProof="0"/>
                        <a:t>Autoriser l’utilisation du formulaire complété par les médecins généralistes comme </a:t>
                      </a:r>
                      <a:r>
                        <a:rPr lang="fr-FR" sz="1200" i="1" u="sng" noProof="0" err="1"/>
                        <a:t>intake</a:t>
                      </a:r>
                      <a:r>
                        <a:rPr lang="fr-FR" sz="1200" u="none" noProof="0"/>
                        <a:t> </a:t>
                      </a:r>
                      <a:r>
                        <a:rPr lang="fr-FR" sz="1200" noProof="0"/>
                        <a:t>pour démarrer les demandes</a:t>
                      </a:r>
                    </a:p>
                    <a:p>
                      <a:pPr marL="628650" lvl="2" indent="-171450">
                        <a:buFont typeface="Wingdings" panose="05000000000000000000" pitchFamily="2" charset="2"/>
                        <a:buChar char="§"/>
                      </a:pPr>
                      <a:r>
                        <a:rPr lang="fr-FR" sz="1200" noProof="0"/>
                        <a:t>Moment auquel un ayant droit </a:t>
                      </a:r>
                      <a:r>
                        <a:rPr lang="fr-FR" sz="1200" u="sng" noProof="0"/>
                        <a:t>commence à faire courir ses droits</a:t>
                      </a:r>
                    </a:p>
                    <a:p>
                      <a:pPr marL="628650" lvl="2" indent="-171450">
                        <a:buFont typeface="Wingdings" panose="05000000000000000000" pitchFamily="2" charset="2"/>
                        <a:buChar char="§"/>
                      </a:pPr>
                      <a:r>
                        <a:rPr lang="fr-FR" sz="1200" noProof="0"/>
                        <a:t>Limiter les possibilités des ayants droit de réaliser des </a:t>
                      </a:r>
                      <a:r>
                        <a:rPr lang="fr-FR" sz="1200" b="0" u="sng" noProof="0"/>
                        <a:t>demandes à répétition sans nouveau éléments </a:t>
                      </a:r>
                      <a:r>
                        <a:rPr lang="fr-FR" sz="1200" noProof="0"/>
                        <a:t>au dossier, et limiter la </a:t>
                      </a:r>
                      <a:r>
                        <a:rPr lang="fr-FR" sz="1200" u="sng" noProof="0"/>
                        <a:t>fraude</a:t>
                      </a:r>
                    </a:p>
                    <a:p>
                      <a:pPr marL="190500" lvl="1" indent="0">
                        <a:buFont typeface="Courier New" panose="02070309020205020404" pitchFamily="49" charset="0"/>
                        <a:buNone/>
                      </a:pPr>
                      <a:r>
                        <a:rPr lang="fr-FR" sz="1200" i="1" noProof="0"/>
                        <a:t>Indicateurs à définir par l’équipe de projet en charge de la révision de la loi de 87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bl>
          </a:graphicData>
        </a:graphic>
      </p:graphicFrame>
      <p:sp>
        <p:nvSpPr>
          <p:cNvPr id="4" name="Star: 5 Points 3">
            <a:extLst>
              <a:ext uri="{FF2B5EF4-FFF2-40B4-BE49-F238E27FC236}">
                <a16:creationId xmlns:a16="http://schemas.microsoft.com/office/drawing/2014/main" id="{5D7CCDB1-2095-4945-86B0-8798842DB809}"/>
              </a:ext>
            </a:extLst>
          </p:cNvPr>
          <p:cNvSpPr/>
          <p:nvPr/>
        </p:nvSpPr>
        <p:spPr bwMode="auto">
          <a:xfrm>
            <a:off x="144758" y="188562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dirty="0" err="1">
              <a:latin typeface="Calibri Light" panose="020F0302020204030204" pitchFamily="34" charset="0"/>
            </a:endParaRPr>
          </a:p>
        </p:txBody>
      </p:sp>
    </p:spTree>
    <p:extLst>
      <p:ext uri="{BB962C8B-B14F-4D97-AF65-F5344CB8AC3E}">
        <p14:creationId xmlns:p14="http://schemas.microsoft.com/office/powerpoint/2010/main" val="30907249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C738D-702C-AB71-8D89-8BFDA8C38CF2}"/>
            </a:ext>
          </a:extLst>
        </p:cNvPr>
        <p:cNvGrpSpPr/>
        <p:nvPr/>
      </p:nvGrpSpPr>
      <p:grpSpPr>
        <a:xfrm>
          <a:off x="0" y="0"/>
          <a:ext cx="0" cy="0"/>
          <a:chOff x="0" y="0"/>
          <a:chExt cx="0" cy="0"/>
        </a:xfrm>
      </p:grpSpPr>
      <p:sp>
        <p:nvSpPr>
          <p:cNvPr id="22" name="Espace réservé du texte 21">
            <a:extLst>
              <a:ext uri="{FF2B5EF4-FFF2-40B4-BE49-F238E27FC236}">
                <a16:creationId xmlns:a16="http://schemas.microsoft.com/office/drawing/2014/main" id="{A00B89E9-E4B5-B14C-8296-50370DCBDD24}"/>
              </a:ext>
            </a:extLst>
          </p:cNvPr>
          <p:cNvSpPr>
            <a:spLocks noGrp="1"/>
          </p:cNvSpPr>
          <p:nvPr>
            <p:ph type="body" sz="half" idx="10"/>
          </p:nvPr>
        </p:nvSpPr>
        <p:spPr>
          <a:xfrm>
            <a:off x="5165577" y="1592263"/>
            <a:ext cx="4287985" cy="4278094"/>
          </a:xfrm>
        </p:spPr>
        <p:txBody>
          <a:bodyPr/>
          <a:lstStyle/>
          <a:p>
            <a:pPr marL="0" indent="0" algn="l" defTabSz="914400" rtl="0" eaLnBrk="1" fontAlgn="b" latinLnBrk="0" hangingPunct="1">
              <a:lnSpc>
                <a:spcPct val="100000"/>
              </a:lnSpc>
              <a:spcAft>
                <a:spcPts val="800"/>
              </a:spcAft>
              <a:buNone/>
            </a:pPr>
            <a:r>
              <a:rPr lang="fr-FR" sz="1600" b="1" kern="1200" noProof="0">
                <a:solidFill>
                  <a:schemeClr val="tx1"/>
                </a:solidFill>
                <a:effectLst/>
                <a:latin typeface="+mn-lt"/>
                <a:ea typeface="+mn-ea"/>
                <a:cs typeface="+mn-cs"/>
              </a:rPr>
              <a:t>Quoi ?</a:t>
            </a:r>
          </a:p>
          <a:p>
            <a:pPr marL="0" indent="0" algn="l" defTabSz="914400" rtl="0" eaLnBrk="1" fontAlgn="b" latinLnBrk="0" hangingPunct="1">
              <a:lnSpc>
                <a:spcPct val="100000"/>
              </a:lnSpc>
              <a:spcAft>
                <a:spcPts val="800"/>
              </a:spcAft>
              <a:buNone/>
            </a:pPr>
            <a:r>
              <a:rPr lang="fr-FR" noProof="0">
                <a:latin typeface="+mn-lt"/>
              </a:rPr>
              <a:t>Cet axe vise à renforcer la collaboration entre la DG HAN et ses partenaires en clarifiant les rôles, partageant les données et les bonnes pratiques. Il permet d’améliorer l’efficacité des services et de mieux répondre aux besoins des ayants droit.</a:t>
            </a:r>
          </a:p>
          <a:p>
            <a:pPr marL="0" indent="0" algn="l" defTabSz="914400" rtl="0" eaLnBrk="1" fontAlgn="b" latinLnBrk="0" hangingPunct="1">
              <a:lnSpc>
                <a:spcPct val="100000"/>
              </a:lnSpc>
              <a:spcAft>
                <a:spcPts val="800"/>
              </a:spcAft>
              <a:buNone/>
            </a:pPr>
            <a:endParaRPr lang="fr-FR" sz="1600" kern="1200" noProof="0">
              <a:solidFill>
                <a:schemeClr val="tx1"/>
              </a:solidFill>
              <a:effectLst/>
              <a:latin typeface="+mn-lt"/>
              <a:ea typeface="+mn-ea"/>
              <a:cs typeface="+mn-cs"/>
            </a:endParaRPr>
          </a:p>
          <a:p>
            <a:pPr marL="0" indent="0" algn="l" defTabSz="914400" rtl="0" eaLnBrk="1" fontAlgn="b" latinLnBrk="0" hangingPunct="1">
              <a:lnSpc>
                <a:spcPct val="100000"/>
              </a:lnSpc>
              <a:spcAft>
                <a:spcPts val="800"/>
              </a:spcAft>
              <a:buNone/>
            </a:pPr>
            <a:r>
              <a:rPr lang="fr-FR" b="1" noProof="0">
                <a:latin typeface="+mn-lt"/>
              </a:rPr>
              <a:t>Comment ?</a:t>
            </a:r>
          </a:p>
          <a:p>
            <a:pPr marL="0" indent="0" algn="l" defTabSz="914400" rtl="0" eaLnBrk="1" fontAlgn="b" latinLnBrk="0" hangingPunct="1">
              <a:lnSpc>
                <a:spcPct val="100000"/>
              </a:lnSpc>
              <a:spcAft>
                <a:spcPts val="800"/>
              </a:spcAft>
              <a:buNone/>
            </a:pPr>
            <a:r>
              <a:rPr lang="fr-FR" noProof="0">
                <a:latin typeface="+mn-lt"/>
              </a:rPr>
              <a:t>Projet 10. Renforcer la collaboration avec les partenaires externes</a:t>
            </a:r>
          </a:p>
          <a:p>
            <a:pPr marL="0" indent="0" algn="l" defTabSz="914400" rtl="0" eaLnBrk="1" fontAlgn="b" latinLnBrk="0" hangingPunct="1">
              <a:lnSpc>
                <a:spcPct val="100000"/>
              </a:lnSpc>
              <a:spcAft>
                <a:spcPts val="800"/>
              </a:spcAft>
              <a:buNone/>
            </a:pPr>
            <a:r>
              <a:rPr lang="fr-FR" noProof="0">
                <a:latin typeface="+mn-lt"/>
              </a:rPr>
              <a:t>Projet 11. Harmoniser les procédures entre les instances fédérales et régionales</a:t>
            </a:r>
          </a:p>
          <a:p>
            <a:pPr marL="0" indent="0" algn="l" defTabSz="914400" rtl="0" eaLnBrk="1" fontAlgn="b" latinLnBrk="0" hangingPunct="1">
              <a:lnSpc>
                <a:spcPct val="100000"/>
              </a:lnSpc>
              <a:spcAft>
                <a:spcPts val="800"/>
              </a:spcAft>
              <a:buNone/>
            </a:pPr>
            <a:endParaRPr lang="fr-FR" noProof="0">
              <a:latin typeface="+mn-lt"/>
            </a:endParaRPr>
          </a:p>
        </p:txBody>
      </p:sp>
      <p:sp>
        <p:nvSpPr>
          <p:cNvPr id="9" name="Demi-cadre 8">
            <a:extLst>
              <a:ext uri="{FF2B5EF4-FFF2-40B4-BE49-F238E27FC236}">
                <a16:creationId xmlns:a16="http://schemas.microsoft.com/office/drawing/2014/main" id="{09511BB8-B9F7-E0E0-87B9-C07CCE414BB8}"/>
              </a:ext>
            </a:extLst>
          </p:cNvPr>
          <p:cNvSpPr/>
          <p:nvPr/>
        </p:nvSpPr>
        <p:spPr bwMode="auto">
          <a:xfrm>
            <a:off x="512749" y="2193752"/>
            <a:ext cx="779156" cy="689253"/>
          </a:xfrm>
          <a:prstGeom prst="halfFrame">
            <a:avLst>
              <a:gd name="adj1" fmla="val 13043"/>
              <a:gd name="adj2" fmla="val 14492"/>
            </a:avLst>
          </a:prstGeom>
          <a:solidFill>
            <a:srgbClr val="00638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10" name="Demi-cadre 9">
            <a:extLst>
              <a:ext uri="{FF2B5EF4-FFF2-40B4-BE49-F238E27FC236}">
                <a16:creationId xmlns:a16="http://schemas.microsoft.com/office/drawing/2014/main" id="{3B900D7B-E3D6-5A7B-C424-07FE62E51EFB}"/>
              </a:ext>
            </a:extLst>
          </p:cNvPr>
          <p:cNvSpPr/>
          <p:nvPr/>
        </p:nvSpPr>
        <p:spPr bwMode="auto">
          <a:xfrm rot="10800000">
            <a:off x="3645526" y="4067272"/>
            <a:ext cx="779156" cy="689253"/>
          </a:xfrm>
          <a:prstGeom prst="halfFrame">
            <a:avLst>
              <a:gd name="adj1" fmla="val 13043"/>
              <a:gd name="adj2" fmla="val 14492"/>
            </a:avLst>
          </a:prstGeom>
          <a:solidFill>
            <a:srgbClr val="00638F"/>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18" name="Rectangle 17">
            <a:extLst>
              <a:ext uri="{FF2B5EF4-FFF2-40B4-BE49-F238E27FC236}">
                <a16:creationId xmlns:a16="http://schemas.microsoft.com/office/drawing/2014/main" id="{3D9D06A4-2388-E38C-5464-B8BE36DBA2EE}"/>
              </a:ext>
            </a:extLst>
          </p:cNvPr>
          <p:cNvSpPr/>
          <p:nvPr/>
        </p:nvSpPr>
        <p:spPr bwMode="auto">
          <a:xfrm>
            <a:off x="810048" y="2538379"/>
            <a:ext cx="3317335" cy="1956732"/>
          </a:xfrm>
          <a:prstGeom prst="rect">
            <a:avLst/>
          </a:prstGeom>
          <a:solidFill>
            <a:srgbClr val="E7F3FA"/>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ct val="100000"/>
              </a:lnSpc>
              <a:spcBef>
                <a:spcPts val="400"/>
              </a:spcBef>
              <a:spcAft>
                <a:spcPts val="400"/>
              </a:spcAft>
              <a:buClr>
                <a:srgbClr val="80234A"/>
              </a:buClr>
            </a:pPr>
            <a:r>
              <a:rPr lang="fr-FR" sz="2400" b="0" noProof="0">
                <a:latin typeface="Calibri Light" panose="020F0302020204030204" pitchFamily="34" charset="0"/>
              </a:rPr>
              <a:t>VII. Valoriser de manière proactive les partenariats externes</a:t>
            </a:r>
          </a:p>
        </p:txBody>
      </p:sp>
      <p:sp>
        <p:nvSpPr>
          <p:cNvPr id="19" name="Rectangle 18">
            <a:extLst>
              <a:ext uri="{FF2B5EF4-FFF2-40B4-BE49-F238E27FC236}">
                <a16:creationId xmlns:a16="http://schemas.microsoft.com/office/drawing/2014/main" id="{D49849FA-B794-5B7A-1399-F8E52A426A2C}"/>
              </a:ext>
            </a:extLst>
          </p:cNvPr>
          <p:cNvSpPr/>
          <p:nvPr/>
        </p:nvSpPr>
        <p:spPr bwMode="auto">
          <a:xfrm>
            <a:off x="4938680" y="1510018"/>
            <a:ext cx="45719" cy="4540203"/>
          </a:xfrm>
          <a:prstGeom prst="rect">
            <a:avLst/>
          </a:prstGeom>
          <a:solidFill>
            <a:srgbClr val="756A65"/>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2" name="Rectangle 4">
            <a:extLst>
              <a:ext uri="{FF2B5EF4-FFF2-40B4-BE49-F238E27FC236}">
                <a16:creationId xmlns:a16="http://schemas.microsoft.com/office/drawing/2014/main" id="{73DDB204-3D8F-8C05-B32E-DC120128967A}"/>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spTree>
    <p:extLst>
      <p:ext uri="{BB962C8B-B14F-4D97-AF65-F5344CB8AC3E}">
        <p14:creationId xmlns:p14="http://schemas.microsoft.com/office/powerpoint/2010/main" val="35270216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2AEB4-9D10-F06B-F1EB-DEA6B3CD84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E7EA58-7058-428F-C78F-4CEA9C0C787A}"/>
              </a:ext>
            </a:extLst>
          </p:cNvPr>
          <p:cNvSpPr>
            <a:spLocks noGrp="1"/>
          </p:cNvSpPr>
          <p:nvPr>
            <p:ph type="title"/>
          </p:nvPr>
        </p:nvSpPr>
        <p:spPr/>
        <p:txBody>
          <a:bodyPr/>
          <a:lstStyle/>
          <a:p>
            <a:r>
              <a:rPr lang="fr-FR" noProof="0"/>
              <a:t>Projet 10. Renforcer la collaboration avec les partenaires externes (1/4)</a:t>
            </a:r>
          </a:p>
        </p:txBody>
      </p:sp>
      <p:sp>
        <p:nvSpPr>
          <p:cNvPr id="6" name="Rectangle 5">
            <a:extLst>
              <a:ext uri="{FF2B5EF4-FFF2-40B4-BE49-F238E27FC236}">
                <a16:creationId xmlns:a16="http://schemas.microsoft.com/office/drawing/2014/main" id="{B2DADFD5-6F75-C146-E489-4950DC762547}"/>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17122913-1326-3049-1CF0-A0CA75B6D1AE}"/>
              </a:ext>
            </a:extLst>
          </p:cNvPr>
          <p:cNvGraphicFramePr>
            <a:graphicFrameLocks noGrp="1"/>
          </p:cNvGraphicFramePr>
          <p:nvPr/>
        </p:nvGraphicFramePr>
        <p:xfrm>
          <a:off x="484174" y="1592263"/>
          <a:ext cx="8993202" cy="5031740"/>
        </p:xfrm>
        <a:graphic>
          <a:graphicData uri="http://schemas.openxmlformats.org/drawingml/2006/table">
            <a:tbl>
              <a:tblPr firstRow="1" bandRow="1">
                <a:tableStyleId>{5940675A-B579-460E-94D1-54222C63F5DA}</a:tableStyleId>
              </a:tblPr>
              <a:tblGrid>
                <a:gridCol w="8993202">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10. Renforcer la collaboration avec les partenaires externes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994712996"/>
                  </a:ext>
                </a:extLst>
              </a:tr>
              <a:tr h="180000">
                <a:tc>
                  <a:txBody>
                    <a:bodyPr/>
                    <a:lstStyle/>
                    <a:p>
                      <a:r>
                        <a:rPr lang="fr-FR" sz="1200" b="1" noProof="0"/>
                        <a:t>Niveau</a:t>
                      </a:r>
                      <a:r>
                        <a:rPr lang="fr-FR" sz="1200" noProof="0"/>
                        <a:t> : Définition de la politique publique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95333701"/>
                  </a:ext>
                </a:extLst>
              </a:tr>
              <a:tr h="180000">
                <a:tc>
                  <a:txBody>
                    <a:bodyPr/>
                    <a:lstStyle/>
                    <a:p>
                      <a:r>
                        <a:rPr lang="fr-FR" sz="1050" b="1" noProof="0"/>
                        <a:t>Constat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a:t>Lors de l’analyse de terrain, il a souvent été mis en avant que la coordination entre les différents acteurs pourrait être améliorée. Actuellement, la DG HAN reçoit fréquemment des demandes inappropriées qui sont transférées depuis des institutions telles que les CPAS ou les communes, où les procédures complexes pourraient être simplifiées et gérées plus efficacement. Par ailleurs, un défi notable réside dans le partage inadéquat d'informations entre les agences de différentes régions, en partie dû à des réticences liées au respect des normes du GDPR. Cette situation est contrastée par l'exemple de la Flandre où des institutions comme </a:t>
                      </a:r>
                      <a:r>
                        <a:rPr lang="fr-FR" sz="1200" i="1" noProof="0" err="1"/>
                        <a:t>Opgroeien</a:t>
                      </a:r>
                      <a:r>
                        <a:rPr lang="fr-FR" sz="1200" noProof="0"/>
                        <a:t> montrent une intégration et une collaboration inter-agences plus réussie, mettant en évidence le potentiel d'amélioration pour la DG HAN.</a:t>
                      </a:r>
                      <a:endParaRPr lang="fr-FR" sz="1050" noProof="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r h="288902">
                <a:tc>
                  <a:txBody>
                    <a:bodyPr/>
                    <a:lstStyle/>
                    <a:p>
                      <a:r>
                        <a:rPr lang="fr-FR" sz="1200" b="1" noProof="0"/>
                        <a:t>Description :</a:t>
                      </a:r>
                    </a:p>
                    <a:p>
                      <a:r>
                        <a:rPr lang="fr-FR" sz="1200" b="0" noProof="0"/>
                        <a:t>Ce projet vise à améliorer la coordination entre les équipes de la DG HAN et ses principaux partenaires (mutuelles, CPAS, établissements de santé, etc.). En renforçant la coopération entre les acteurs fédéraux, régionaux et locaux, ce projet vise à créer un système plus cohérent axé sur les besoins des titulaires de droits. En partageant les données entre les acteurs, il serait possible de comparer les informations disponibles afin d'identifier les personnes qui sont éligibles mais qui ne demandent pas à bénéficier de leurs droits, et également d'éliminer les doublons dans les différents processus.</a:t>
                      </a:r>
                      <a:endParaRPr lang="fr-FR" sz="1200" b="1" noProof="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154437072"/>
                  </a:ext>
                </a:extLst>
              </a:tr>
              <a:tr h="0">
                <a:tc>
                  <a:txBody>
                    <a:bodyPr/>
                    <a:lstStyle/>
                    <a:p>
                      <a:pPr>
                        <a:spcAft>
                          <a:spcPts val="200"/>
                        </a:spcAft>
                      </a:pPr>
                      <a:r>
                        <a:rPr lang="fr-FR" sz="1200" b="1" kern="1200" noProof="0">
                          <a:solidFill>
                            <a:schemeClr val="tx1"/>
                          </a:solidFill>
                          <a:latin typeface="+mn-lt"/>
                          <a:ea typeface="+mn-ea"/>
                          <a:cs typeface="+mn-cs"/>
                        </a:rPr>
                        <a:t>Impact attendu sur le NTU :                                                                                                                </a:t>
                      </a:r>
                      <a:r>
                        <a:rPr lang="fr-FR" sz="1200" noProof="0"/>
                        <a:t>NTU primaire            NTU secondaire            NTU tertiaire Ce projet vise à réduire le NTU primaire et secondaire en améliorant la coordination entre la DG HAN et les acteurs de terrain. Une meilleure coopération entre les institutions permet de limiter les erreurs d’orientation, d’améliorer la diffusion des informations et de garantir un accompagnement plus efficace des ayants droit. L’impact attendu est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Clarifier le rôle et les responsabilités de chaque institution impliquée.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Favoriser la mutualisation des données existantes collectées par les différents acteurs.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Partager les bonnes pratiques entre les partenaires.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Fluidifier les parcours des ayants droit entre les différents acteurs et éviter les duplications dans les processus et améliorer le suivi des demandes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Améliorer la communication interinstitutionnelle.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72189809"/>
                  </a:ext>
                </a:extLst>
              </a:tr>
            </a:tbl>
          </a:graphicData>
        </a:graphic>
      </p:graphicFrame>
      <p:sp>
        <p:nvSpPr>
          <p:cNvPr id="7" name="Rectangle 6">
            <a:extLst>
              <a:ext uri="{FF2B5EF4-FFF2-40B4-BE49-F238E27FC236}">
                <a16:creationId xmlns:a16="http://schemas.microsoft.com/office/drawing/2014/main" id="{8EDF16C6-6F22-1990-64DD-5677A9B1C834}"/>
              </a:ext>
            </a:extLst>
          </p:cNvPr>
          <p:cNvSpPr/>
          <p:nvPr/>
        </p:nvSpPr>
        <p:spPr bwMode="auto">
          <a:xfrm>
            <a:off x="5710725" y="4733925"/>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8" name="Rectangle 7">
            <a:extLst>
              <a:ext uri="{FF2B5EF4-FFF2-40B4-BE49-F238E27FC236}">
                <a16:creationId xmlns:a16="http://schemas.microsoft.com/office/drawing/2014/main" id="{8B3E1493-9AD0-479E-A5AE-12DA1AF19A25}"/>
              </a:ext>
            </a:extLst>
          </p:cNvPr>
          <p:cNvSpPr/>
          <p:nvPr/>
        </p:nvSpPr>
        <p:spPr bwMode="auto">
          <a:xfrm>
            <a:off x="6958500" y="4733925"/>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9" name="Rectangle 8">
            <a:extLst>
              <a:ext uri="{FF2B5EF4-FFF2-40B4-BE49-F238E27FC236}">
                <a16:creationId xmlns:a16="http://schemas.microsoft.com/office/drawing/2014/main" id="{CAC7D4AF-BE44-61B3-3496-23A9BB70EA8C}"/>
              </a:ext>
            </a:extLst>
          </p:cNvPr>
          <p:cNvSpPr/>
          <p:nvPr/>
        </p:nvSpPr>
        <p:spPr bwMode="auto">
          <a:xfrm>
            <a:off x="8356460" y="4733925"/>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pic>
        <p:nvPicPr>
          <p:cNvPr id="11" name="Graphic 10" descr="Checkmark outline">
            <a:extLst>
              <a:ext uri="{FF2B5EF4-FFF2-40B4-BE49-F238E27FC236}">
                <a16:creationId xmlns:a16="http://schemas.microsoft.com/office/drawing/2014/main" id="{DD465571-3362-95C6-0A52-697E721AAD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5015" y="4671450"/>
            <a:ext cx="216000" cy="216000"/>
          </a:xfrm>
          <a:prstGeom prst="rect">
            <a:avLst/>
          </a:prstGeom>
        </p:spPr>
      </p:pic>
      <p:pic>
        <p:nvPicPr>
          <p:cNvPr id="12" name="Graphic 11" descr="Checkmark outline">
            <a:extLst>
              <a:ext uri="{FF2B5EF4-FFF2-40B4-BE49-F238E27FC236}">
                <a16:creationId xmlns:a16="http://schemas.microsoft.com/office/drawing/2014/main" id="{8A495FD9-8756-1EF1-36B0-149E25599E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41625" y="4668375"/>
            <a:ext cx="216000" cy="216000"/>
          </a:xfrm>
          <a:prstGeom prst="rect">
            <a:avLst/>
          </a:prstGeom>
        </p:spPr>
      </p:pic>
    </p:spTree>
    <p:extLst>
      <p:ext uri="{BB962C8B-B14F-4D97-AF65-F5344CB8AC3E}">
        <p14:creationId xmlns:p14="http://schemas.microsoft.com/office/powerpoint/2010/main" val="27099216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8DB64-7D6C-7AC6-386A-C7C7AAA5D2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C13F89-0E8A-C535-C397-827ECB3FC5CF}"/>
              </a:ext>
            </a:extLst>
          </p:cNvPr>
          <p:cNvSpPr>
            <a:spLocks noGrp="1"/>
          </p:cNvSpPr>
          <p:nvPr>
            <p:ph type="title"/>
          </p:nvPr>
        </p:nvSpPr>
        <p:spPr/>
        <p:txBody>
          <a:bodyPr/>
          <a:lstStyle/>
          <a:p>
            <a:r>
              <a:rPr lang="fr-FR" noProof="0"/>
              <a:t>Projet 10. Renforcer la collaboration avec les partenaires externes (2/4)</a:t>
            </a:r>
          </a:p>
        </p:txBody>
      </p:sp>
      <p:sp>
        <p:nvSpPr>
          <p:cNvPr id="6" name="Rectangle 5">
            <a:extLst>
              <a:ext uri="{FF2B5EF4-FFF2-40B4-BE49-F238E27FC236}">
                <a16:creationId xmlns:a16="http://schemas.microsoft.com/office/drawing/2014/main" id="{9D44DE58-CD10-EA55-B6D6-10F716935855}"/>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5FA3AA3A-BE9E-5EED-507D-A6C5A84F6159}"/>
              </a:ext>
            </a:extLst>
          </p:cNvPr>
          <p:cNvGraphicFramePr>
            <a:graphicFrameLocks noGrp="1"/>
          </p:cNvGraphicFramePr>
          <p:nvPr/>
        </p:nvGraphicFramePr>
        <p:xfrm>
          <a:off x="484174" y="1592263"/>
          <a:ext cx="8964000" cy="374904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10. En pratique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381194">
                <a:tc>
                  <a:txBody>
                    <a:bodyPr/>
                    <a:lstStyle/>
                    <a:p>
                      <a:pPr marL="171450" indent="-171450">
                        <a:buFont typeface="Arial" panose="020B0604020202020204" pitchFamily="34" charset="0"/>
                        <a:buChar char="•"/>
                      </a:pPr>
                      <a:r>
                        <a:rPr lang="fr-FR" sz="1200" b="1" noProof="0"/>
                        <a:t>Action 10.1 : Clarifier le rôle de chaque institution et de chaque partenaire</a:t>
                      </a:r>
                      <a:br>
                        <a:rPr lang="fr-FR" sz="1200" noProof="0"/>
                      </a:br>
                      <a:r>
                        <a:rPr lang="fr-FR" sz="1200" noProof="0"/>
                        <a:t>Cette action cherche à établir une compréhension claire et partagée des responsabilités de chaque partenaire dans le processus de gestion des demandes. Une étape préalable essentielle consistera à cartographier les acteurs à prioriser, c’est-à-dire ceux chez lesquels on rencontre le plus de problèmes. Il est essentiel que chaque acteur impliqué, y compris les agences régionales, les CPAS, les mutualités et les communes, comprenne non seulement ses propres rôles mais aussi les points de transition où une demande devrait être traitée par la DG HAN ou traitée en interne. Les procédures seront documentées et distribuées pour garantir que tous les partenaires disposent des informations nécessaires pour gérer efficacement les dossiers individuels, de l’</a:t>
                      </a:r>
                      <a:r>
                        <a:rPr lang="fr-FR" sz="1200" noProof="0" err="1"/>
                        <a:t>intake</a:t>
                      </a:r>
                      <a:r>
                        <a:rPr lang="fr-FR" sz="1200" noProof="0"/>
                        <a:t> à la conclusion. Cela inclura des directives spécifiques sur les moments opportuns pour informer les ayants droit, initier l’</a:t>
                      </a:r>
                      <a:r>
                        <a:rPr lang="fr-FR" sz="1200" noProof="0" err="1"/>
                        <a:t>intake</a:t>
                      </a:r>
                      <a:r>
                        <a:rPr lang="fr-FR" sz="1200" noProof="0"/>
                        <a:t> et rediriger les demandes, visant à réduire les retards et à augmenter la satisfaction des ayants droit.</a:t>
                      </a:r>
                      <a:endParaRPr lang="fr-FR" sz="1200" noProof="0">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r h="252000">
                <a:tc>
                  <a:txBody>
                    <a:bodyPr/>
                    <a:lstStyle/>
                    <a:p>
                      <a:pPr marL="171450" indent="-171450">
                        <a:buFont typeface="Arial" panose="020B0604020202020204" pitchFamily="34" charset="0"/>
                        <a:buChar char="•"/>
                      </a:pPr>
                      <a:r>
                        <a:rPr lang="fr-FR" sz="1200" b="1" noProof="0" dirty="0"/>
                        <a:t>Action 10.2 : Cartographie du degré de collaboration au niveau de l’</a:t>
                      </a:r>
                      <a:r>
                        <a:rPr lang="fr-FR" sz="1200" b="1" i="1" noProof="0" dirty="0" err="1"/>
                        <a:t>intake</a:t>
                      </a:r>
                      <a:r>
                        <a:rPr lang="fr-FR" sz="1200" b="1" noProof="0" dirty="0"/>
                        <a:t> par les partenaires (communes/CPAS/mutuelles)</a:t>
                      </a:r>
                      <a:br>
                        <a:rPr lang="fr-FR" sz="1200" noProof="0" dirty="0"/>
                      </a:br>
                      <a:r>
                        <a:rPr lang="fr-FR" sz="1200" noProof="0" dirty="0"/>
                        <a:t>A travers cette action, l’objectif est de développer une cartographie du degré de (non-)collaboration par commune/CPAS/mutuelle sur base des données de l’</a:t>
                      </a:r>
                      <a:r>
                        <a:rPr lang="fr-FR" sz="1200" i="1" noProof="0" dirty="0" err="1"/>
                        <a:t>intake</a:t>
                      </a:r>
                      <a:r>
                        <a:rPr lang="fr-FR" sz="1200" noProof="0" dirty="0"/>
                        <a:t> du service Data Monitoring de la DG HAN en donnant un aperçu objectif et plus approfondi de la proportion d’</a:t>
                      </a:r>
                      <a:r>
                        <a:rPr lang="fr-FR" sz="1200" i="1" noProof="0" dirty="0" err="1"/>
                        <a:t>intakes</a:t>
                      </a:r>
                      <a:r>
                        <a:rPr lang="fr-FR" sz="1200" noProof="0" dirty="0"/>
                        <a:t> effectués par les communes, les CPAS et les mutuelles. Le suivi de cette action nécessite la création d’un groupe de travail transversal au sein de la DG HAN avec une approche ‘régionale’. En effet, la problématique de la collaboration avec les communes/CPAS/mutuelles n’est pas la même en Wallonie, en Flandre et à Bruxelles. Cette action sera mise en place selon la proposition faite par le coordinateur NTU, Véronique Bocken en novembre 2024. </a:t>
                      </a:r>
                      <a:br>
                        <a:rPr lang="fr-FR" sz="1200" noProof="0" dirty="0"/>
                      </a:br>
                      <a:r>
                        <a:rPr lang="fr-FR" sz="1200" noProof="0" dirty="0"/>
                        <a:t>Cette action permettra également d’analyser les </a:t>
                      </a:r>
                      <a:r>
                        <a:rPr lang="fr-FR" sz="1200" i="1" noProof="0" dirty="0" err="1"/>
                        <a:t>intakes</a:t>
                      </a:r>
                      <a:r>
                        <a:rPr lang="fr-FR" sz="1200" noProof="0" dirty="0"/>
                        <a:t> remplis par les partenaires de la DG HAN afin d’identifier et de cartographier les renvois incorrects de dossiers vers la DG HAN.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887346227"/>
                  </a:ext>
                </a:extLst>
              </a:tr>
            </a:tbl>
          </a:graphicData>
        </a:graphic>
      </p:graphicFrame>
      <p:sp>
        <p:nvSpPr>
          <p:cNvPr id="4" name="Star: 5 Points 3">
            <a:extLst>
              <a:ext uri="{FF2B5EF4-FFF2-40B4-BE49-F238E27FC236}">
                <a16:creationId xmlns:a16="http://schemas.microsoft.com/office/drawing/2014/main" id="{FAD0BD85-A948-3C13-D0E1-363F23E64E95}"/>
              </a:ext>
            </a:extLst>
          </p:cNvPr>
          <p:cNvSpPr/>
          <p:nvPr/>
        </p:nvSpPr>
        <p:spPr bwMode="auto">
          <a:xfrm>
            <a:off x="144758" y="188562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dirty="0" err="1">
              <a:latin typeface="Calibri Light" panose="020F0302020204030204" pitchFamily="34" charset="0"/>
            </a:endParaRPr>
          </a:p>
        </p:txBody>
      </p:sp>
      <p:sp>
        <p:nvSpPr>
          <p:cNvPr id="5" name="Star: 5 Points 4">
            <a:extLst>
              <a:ext uri="{FF2B5EF4-FFF2-40B4-BE49-F238E27FC236}">
                <a16:creationId xmlns:a16="http://schemas.microsoft.com/office/drawing/2014/main" id="{A5BBFDBC-757C-8D87-BAD0-AB80EA912E6F}"/>
              </a:ext>
            </a:extLst>
          </p:cNvPr>
          <p:cNvSpPr/>
          <p:nvPr/>
        </p:nvSpPr>
        <p:spPr bwMode="auto">
          <a:xfrm>
            <a:off x="144758" y="3616569"/>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dirty="0" err="1">
              <a:latin typeface="Calibri Light" panose="020F0302020204030204" pitchFamily="34" charset="0"/>
            </a:endParaRPr>
          </a:p>
        </p:txBody>
      </p:sp>
    </p:spTree>
    <p:extLst>
      <p:ext uri="{BB962C8B-B14F-4D97-AF65-F5344CB8AC3E}">
        <p14:creationId xmlns:p14="http://schemas.microsoft.com/office/powerpoint/2010/main" val="31538490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0FFCC-093A-8AE3-72AB-207E2BBF0A1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707D6D5-DB40-3F4F-EE51-DB5272BABF80}"/>
              </a:ext>
            </a:extLst>
          </p:cNvPr>
          <p:cNvSpPr>
            <a:spLocks noGrp="1"/>
          </p:cNvSpPr>
          <p:nvPr>
            <p:ph type="title"/>
          </p:nvPr>
        </p:nvSpPr>
        <p:spPr/>
        <p:txBody>
          <a:bodyPr/>
          <a:lstStyle/>
          <a:p>
            <a:r>
              <a:rPr lang="fr-FR" noProof="0" err="1"/>
              <a:t>Odenore</a:t>
            </a:r>
            <a:r>
              <a:rPr lang="fr-FR" noProof="0"/>
              <a:t> (FR) - Baromètres du non-recours </a:t>
            </a:r>
          </a:p>
        </p:txBody>
      </p:sp>
      <p:sp>
        <p:nvSpPr>
          <p:cNvPr id="4" name="Marcador de contenido 3">
            <a:extLst>
              <a:ext uri="{FF2B5EF4-FFF2-40B4-BE49-F238E27FC236}">
                <a16:creationId xmlns:a16="http://schemas.microsoft.com/office/drawing/2014/main" id="{B3F83A91-2006-7E62-F754-1B6324C4269B}"/>
              </a:ext>
            </a:extLst>
          </p:cNvPr>
          <p:cNvSpPr>
            <a:spLocks noGrp="1"/>
          </p:cNvSpPr>
          <p:nvPr>
            <p:ph idx="1"/>
          </p:nvPr>
        </p:nvSpPr>
        <p:spPr>
          <a:xfrm>
            <a:off x="498475" y="1595912"/>
            <a:ext cx="8964613" cy="4555093"/>
          </a:xfrm>
        </p:spPr>
        <p:txBody>
          <a:bodyPr/>
          <a:lstStyle/>
          <a:p>
            <a:pPr marL="0" indent="0">
              <a:lnSpc>
                <a:spcPct val="100000"/>
              </a:lnSpc>
              <a:spcBef>
                <a:spcPts val="300"/>
              </a:spcBef>
              <a:spcAft>
                <a:spcPts val="300"/>
              </a:spcAft>
              <a:buNone/>
            </a:pPr>
            <a:r>
              <a:rPr lang="fr-FR" b="1" noProof="0"/>
              <a:t>Objectif : </a:t>
            </a:r>
            <a:r>
              <a:rPr lang="fr-FR" noProof="0"/>
              <a:t>Comprendre et agir sur les situations de non-recours aux droits à l’échelle locale, en complément des statistiques nationales</a:t>
            </a:r>
            <a:r>
              <a:rPr lang="fr-FR" b="1" noProof="0"/>
              <a:t>.</a:t>
            </a:r>
          </a:p>
          <a:p>
            <a:pPr marL="0" indent="0">
              <a:lnSpc>
                <a:spcPct val="100000"/>
              </a:lnSpc>
              <a:spcBef>
                <a:spcPts val="300"/>
              </a:spcBef>
              <a:spcAft>
                <a:spcPts val="300"/>
              </a:spcAft>
              <a:buNone/>
            </a:pPr>
            <a:endParaRPr lang="fr-FR" b="1" noProof="0"/>
          </a:p>
          <a:p>
            <a:pPr marL="0" indent="0">
              <a:lnSpc>
                <a:spcPct val="100000"/>
              </a:lnSpc>
              <a:spcBef>
                <a:spcPts val="300"/>
              </a:spcBef>
              <a:spcAft>
                <a:spcPts val="300"/>
              </a:spcAft>
              <a:buNone/>
            </a:pPr>
            <a:r>
              <a:rPr lang="fr-FR" b="1" noProof="0"/>
              <a:t>Description : </a:t>
            </a:r>
            <a:r>
              <a:rPr lang="fr-FR" noProof="0"/>
              <a:t>Portés par l’ODENORE (Observatoire des Non-Recours aux Droits et Services), ces baromètres mobilisent des méthodes des sciences sociales (questionnaires, entretiens qualitatifs) dans une démarche collaborative associant collectivités locales, partenaires sociaux et cabinets d’études. Ils visent à caractériser les publics concernés et les formes de non-recours et de faciliter les échanges entre acteurs locaux pour renforcer leur compréhension et favoriser des actions partenariales adaptées</a:t>
            </a:r>
            <a:r>
              <a:rPr lang="fr-FR" b="1" noProof="0"/>
              <a:t>. Plutôt que de mesurer des taux, ces baromètres explorent les contextes et obstacles spécifiques au non-recours.</a:t>
            </a:r>
          </a:p>
          <a:p>
            <a:pPr marL="0" indent="0">
              <a:lnSpc>
                <a:spcPct val="100000"/>
              </a:lnSpc>
              <a:spcBef>
                <a:spcPts val="300"/>
              </a:spcBef>
              <a:spcAft>
                <a:spcPts val="300"/>
              </a:spcAft>
              <a:buNone/>
            </a:pPr>
            <a:endParaRPr lang="fr-FR" b="1" noProof="0"/>
          </a:p>
          <a:p>
            <a:pPr marL="0" indent="0">
              <a:lnSpc>
                <a:spcPct val="100000"/>
              </a:lnSpc>
              <a:spcBef>
                <a:spcPts val="300"/>
              </a:spcBef>
              <a:spcAft>
                <a:spcPts val="300"/>
              </a:spcAft>
              <a:buNone/>
            </a:pPr>
            <a:r>
              <a:rPr lang="fr-FR" b="1" noProof="0"/>
              <a:t>Impact attendu : </a:t>
            </a:r>
          </a:p>
          <a:p>
            <a:pPr>
              <a:lnSpc>
                <a:spcPct val="100000"/>
              </a:lnSpc>
              <a:spcBef>
                <a:spcPts val="300"/>
              </a:spcBef>
              <a:spcAft>
                <a:spcPts val="300"/>
              </a:spcAft>
            </a:pPr>
            <a:r>
              <a:rPr lang="fr-FR" noProof="0"/>
              <a:t>Sensibiliser les acteurs locaux aux enjeux du non-recours.</a:t>
            </a:r>
          </a:p>
          <a:p>
            <a:pPr>
              <a:lnSpc>
                <a:spcPct val="100000"/>
              </a:lnSpc>
              <a:spcBef>
                <a:spcPts val="300"/>
              </a:spcBef>
              <a:spcAft>
                <a:spcPts val="300"/>
              </a:spcAft>
            </a:pPr>
            <a:r>
              <a:rPr lang="fr-FR" noProof="0"/>
              <a:t>Soutenir la co-construction de solutions adaptées aux territoires.</a:t>
            </a:r>
          </a:p>
          <a:p>
            <a:pPr marL="0" indent="0">
              <a:lnSpc>
                <a:spcPct val="100000"/>
              </a:lnSpc>
              <a:spcBef>
                <a:spcPts val="300"/>
              </a:spcBef>
              <a:spcAft>
                <a:spcPts val="300"/>
              </a:spcAft>
              <a:buNone/>
            </a:pPr>
            <a:endParaRPr lang="fr-FR" b="1" noProof="0"/>
          </a:p>
          <a:p>
            <a:pPr marL="0" indent="0">
              <a:lnSpc>
                <a:spcPct val="100000"/>
              </a:lnSpc>
              <a:spcBef>
                <a:spcPts val="300"/>
              </a:spcBef>
              <a:spcAft>
                <a:spcPts val="300"/>
              </a:spcAft>
              <a:buNone/>
            </a:pPr>
            <a:r>
              <a:rPr lang="fr-FR" b="1" noProof="0"/>
              <a:t>Exemples concrets : </a:t>
            </a:r>
            <a:r>
              <a:rPr lang="fr-FR" noProof="0"/>
              <a:t>Des baromètres ont été menés dans plusieurs territoires français, avec des projets récents à Montpellier et dans la Communauté urbaine d’Arras.</a:t>
            </a:r>
          </a:p>
        </p:txBody>
      </p:sp>
      <p:sp>
        <p:nvSpPr>
          <p:cNvPr id="8" name="Rectangle 4">
            <a:extLst>
              <a:ext uri="{FF2B5EF4-FFF2-40B4-BE49-F238E27FC236}">
                <a16:creationId xmlns:a16="http://schemas.microsoft.com/office/drawing/2014/main" id="{455F9FDB-5E23-1D1E-1872-83C12C0BCB4D}"/>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pic>
        <p:nvPicPr>
          <p:cNvPr id="5" name="Picture 4">
            <a:extLst>
              <a:ext uri="{FF2B5EF4-FFF2-40B4-BE49-F238E27FC236}">
                <a16:creationId xmlns:a16="http://schemas.microsoft.com/office/drawing/2014/main" id="{17ADE1E1-EF55-6D76-4ABB-A33DC8C0CA69}"/>
              </a:ext>
            </a:extLst>
          </p:cNvPr>
          <p:cNvPicPr>
            <a:picLocks noChangeAspect="1"/>
          </p:cNvPicPr>
          <p:nvPr/>
        </p:nvPicPr>
        <p:blipFill>
          <a:blip r:embed="rId2"/>
          <a:stretch>
            <a:fillRect/>
          </a:stretch>
        </p:blipFill>
        <p:spPr>
          <a:xfrm>
            <a:off x="7428661" y="233365"/>
            <a:ext cx="2204289" cy="847803"/>
          </a:xfrm>
          <a:prstGeom prst="rect">
            <a:avLst/>
          </a:prstGeom>
        </p:spPr>
      </p:pic>
    </p:spTree>
    <p:extLst>
      <p:ext uri="{BB962C8B-B14F-4D97-AF65-F5344CB8AC3E}">
        <p14:creationId xmlns:p14="http://schemas.microsoft.com/office/powerpoint/2010/main" val="2845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69BDF-B488-70B5-DCF2-90C29EE9BA93}"/>
            </a:ext>
          </a:extLst>
        </p:cNvPr>
        <p:cNvGrpSpPr/>
        <p:nvPr/>
      </p:nvGrpSpPr>
      <p:grpSpPr>
        <a:xfrm>
          <a:off x="0" y="0"/>
          <a:ext cx="0" cy="0"/>
          <a:chOff x="0" y="0"/>
          <a:chExt cx="0" cy="0"/>
        </a:xfrm>
      </p:grpSpPr>
      <p:sp>
        <p:nvSpPr>
          <p:cNvPr id="11" name="Rectangle 6">
            <a:extLst>
              <a:ext uri="{FF2B5EF4-FFF2-40B4-BE49-F238E27FC236}">
                <a16:creationId xmlns:a16="http://schemas.microsoft.com/office/drawing/2014/main" id="{3309C88A-E1EA-E54C-D0EC-71AE065FAA3D}"/>
              </a:ext>
            </a:extLst>
          </p:cNvPr>
          <p:cNvSpPr>
            <a:spLocks noGrp="1" noChangeArrowheads="1"/>
          </p:cNvSpPr>
          <p:nvPr>
            <p:ph type="title"/>
          </p:nvPr>
        </p:nvSpPr>
        <p:spPr/>
        <p:txBody>
          <a:bodyPr anchor="t" anchorCtr="0"/>
          <a:lstStyle/>
          <a:p>
            <a:pPr>
              <a:lnSpc>
                <a:spcPts val="2800"/>
              </a:lnSpc>
            </a:pPr>
            <a:r>
              <a:rPr lang="fr-FR" altLang="es-ES" sz="2800">
                <a:solidFill>
                  <a:schemeClr val="tx2"/>
                </a:solidFill>
              </a:rPr>
              <a:t>2</a:t>
            </a:r>
            <a:br>
              <a:rPr lang="fr-FR" altLang="es-ES" sz="2800"/>
            </a:br>
            <a:r>
              <a:rPr lang="fr-FR" altLang="es-ES" sz="2800">
                <a:solidFill>
                  <a:srgbClr val="80234A"/>
                </a:solidFill>
                <a:latin typeface="Calibri Light"/>
                <a:cs typeface="Calibri Light"/>
              </a:rPr>
              <a:t>Carte stratégique</a:t>
            </a:r>
            <a:endParaRPr lang="fr-FR" altLang="es-ES" sz="2800">
              <a:latin typeface="Calibri Light"/>
              <a:cs typeface="Calibri Light"/>
            </a:endParaRPr>
          </a:p>
        </p:txBody>
      </p:sp>
    </p:spTree>
    <p:extLst>
      <p:ext uri="{BB962C8B-B14F-4D97-AF65-F5344CB8AC3E}">
        <p14:creationId xmlns:p14="http://schemas.microsoft.com/office/powerpoint/2010/main" val="18667882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26C73-4FAE-9EED-C5A3-4E6C7EADACB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64749A9-9504-42C5-2611-4C70400000D9}"/>
              </a:ext>
            </a:extLst>
          </p:cNvPr>
          <p:cNvSpPr>
            <a:spLocks noGrp="1"/>
          </p:cNvSpPr>
          <p:nvPr>
            <p:ph type="title"/>
          </p:nvPr>
        </p:nvSpPr>
        <p:spPr/>
        <p:txBody>
          <a:bodyPr/>
          <a:lstStyle/>
          <a:p>
            <a:r>
              <a:rPr lang="fr-FR" noProof="0"/>
              <a:t>Turn2Us (UK)</a:t>
            </a:r>
          </a:p>
        </p:txBody>
      </p:sp>
      <p:sp>
        <p:nvSpPr>
          <p:cNvPr id="4" name="Marcador de contenido 3">
            <a:extLst>
              <a:ext uri="{FF2B5EF4-FFF2-40B4-BE49-F238E27FC236}">
                <a16:creationId xmlns:a16="http://schemas.microsoft.com/office/drawing/2014/main" id="{78E0E34B-CE58-131D-F662-344995B2C94C}"/>
              </a:ext>
            </a:extLst>
          </p:cNvPr>
          <p:cNvSpPr>
            <a:spLocks noGrp="1"/>
          </p:cNvSpPr>
          <p:nvPr>
            <p:ph idx="1"/>
          </p:nvPr>
        </p:nvSpPr>
        <p:spPr>
          <a:xfrm>
            <a:off x="498475" y="1595912"/>
            <a:ext cx="8964613" cy="4632037"/>
          </a:xfrm>
        </p:spPr>
        <p:txBody>
          <a:bodyPr/>
          <a:lstStyle/>
          <a:p>
            <a:pPr marL="0" indent="0">
              <a:lnSpc>
                <a:spcPct val="100000"/>
              </a:lnSpc>
              <a:spcBef>
                <a:spcPts val="300"/>
              </a:spcBef>
              <a:spcAft>
                <a:spcPts val="300"/>
              </a:spcAft>
              <a:buNone/>
            </a:pPr>
            <a:r>
              <a:rPr lang="fr-FR" b="1" noProof="0"/>
              <a:t>Turn2us</a:t>
            </a:r>
            <a:r>
              <a:rPr lang="fr-FR" noProof="0"/>
              <a:t> est une </a:t>
            </a:r>
            <a:r>
              <a:rPr lang="fr-FR" b="1" noProof="0"/>
              <a:t>association caritative nationale </a:t>
            </a:r>
            <a:r>
              <a:rPr lang="fr-FR" noProof="0"/>
              <a:t>qui propose une aide et un soutien pratiques aux personnes en difficulté financière. Leur vision est que chaque personne au Royaume-Uni bénéficie d'une sécurité financière afin de pouvoir s'épanouir.</a:t>
            </a:r>
          </a:p>
          <a:p>
            <a:pPr marL="0" indent="0">
              <a:lnSpc>
                <a:spcPct val="100000"/>
              </a:lnSpc>
              <a:spcBef>
                <a:spcPts val="300"/>
              </a:spcBef>
              <a:spcAft>
                <a:spcPts val="300"/>
              </a:spcAft>
              <a:buNone/>
            </a:pPr>
            <a:endParaRPr lang="fr-FR" noProof="0"/>
          </a:p>
          <a:p>
            <a:pPr>
              <a:lnSpc>
                <a:spcPct val="100000"/>
              </a:lnSpc>
              <a:spcBef>
                <a:spcPts val="300"/>
              </a:spcBef>
              <a:spcAft>
                <a:spcPts val="300"/>
              </a:spcAft>
            </a:pPr>
            <a:r>
              <a:rPr lang="fr-FR" noProof="0"/>
              <a:t>Partenariats collaboratifs : Mise en place de </a:t>
            </a:r>
            <a:r>
              <a:rPr lang="fr-FR" b="1" noProof="0"/>
              <a:t>collaborations entre prestataires de soins, travailleurs sociaux et organisations communautaires </a:t>
            </a:r>
            <a:r>
              <a:rPr lang="fr-FR" noProof="0"/>
              <a:t>pour </a:t>
            </a:r>
            <a:r>
              <a:rPr lang="fr-FR" b="1" noProof="0"/>
              <a:t>identifier et accompagner les personnes éligibles </a:t>
            </a:r>
            <a:r>
              <a:rPr lang="fr-FR" noProof="0"/>
              <a:t>lors d’événements de vie majeurs.</a:t>
            </a:r>
          </a:p>
          <a:p>
            <a:pPr>
              <a:lnSpc>
                <a:spcPct val="100000"/>
              </a:lnSpc>
              <a:spcBef>
                <a:spcPts val="300"/>
              </a:spcBef>
              <a:spcAft>
                <a:spcPts val="300"/>
              </a:spcAft>
            </a:pPr>
            <a:endParaRPr lang="fr-FR" noProof="0"/>
          </a:p>
          <a:p>
            <a:pPr>
              <a:lnSpc>
                <a:spcPct val="100000"/>
              </a:lnSpc>
              <a:spcBef>
                <a:spcPts val="300"/>
              </a:spcBef>
              <a:spcAft>
                <a:spcPts val="300"/>
              </a:spcAft>
            </a:pPr>
            <a:r>
              <a:rPr lang="fr-FR" noProof="0"/>
              <a:t>Approche intégrée : Développement d’une </a:t>
            </a:r>
            <a:r>
              <a:rPr lang="fr-FR" b="1" noProof="0"/>
              <a:t>approche globale</a:t>
            </a:r>
            <a:r>
              <a:rPr lang="fr-FR" noProof="0"/>
              <a:t> prenant en compte les barrières multiples, notamment les problématiques financières, grâce à un réseau d’organisations de soutien.</a:t>
            </a:r>
          </a:p>
          <a:p>
            <a:pPr>
              <a:lnSpc>
                <a:spcPct val="100000"/>
              </a:lnSpc>
              <a:spcBef>
                <a:spcPts val="300"/>
              </a:spcBef>
              <a:spcAft>
                <a:spcPts val="300"/>
              </a:spcAft>
            </a:pPr>
            <a:endParaRPr lang="fr-FR" noProof="0"/>
          </a:p>
          <a:p>
            <a:pPr>
              <a:lnSpc>
                <a:spcPct val="100000"/>
              </a:lnSpc>
              <a:spcBef>
                <a:spcPts val="300"/>
              </a:spcBef>
              <a:spcAft>
                <a:spcPts val="300"/>
              </a:spcAft>
            </a:pPr>
            <a:r>
              <a:rPr lang="fr-FR" b="1" noProof="0"/>
              <a:t>Partage de données </a:t>
            </a:r>
            <a:r>
              <a:rPr lang="fr-FR" noProof="0"/>
              <a:t>: Importance d’un partage sécurisé et efficace des données entre organisations pour :</a:t>
            </a:r>
          </a:p>
          <a:p>
            <a:pPr lvl="1">
              <a:lnSpc>
                <a:spcPct val="100000"/>
              </a:lnSpc>
              <a:spcBef>
                <a:spcPts val="300"/>
              </a:spcBef>
              <a:spcAft>
                <a:spcPts val="300"/>
              </a:spcAft>
              <a:buFont typeface="Courier New" panose="02070309020205020404" pitchFamily="49" charset="0"/>
              <a:buChar char="o"/>
            </a:pPr>
            <a:r>
              <a:rPr lang="fr-FR" noProof="0"/>
              <a:t>Identifier les tendances et obstacles.</a:t>
            </a:r>
          </a:p>
          <a:p>
            <a:pPr lvl="1">
              <a:lnSpc>
                <a:spcPct val="100000"/>
              </a:lnSpc>
              <a:spcBef>
                <a:spcPts val="300"/>
              </a:spcBef>
              <a:spcAft>
                <a:spcPts val="300"/>
              </a:spcAft>
              <a:buFont typeface="Courier New" panose="02070309020205020404" pitchFamily="49" charset="0"/>
              <a:buChar char="o"/>
            </a:pPr>
            <a:r>
              <a:rPr lang="fr-FR" noProof="0"/>
              <a:t>Réduire la nécessité pour les bénéficiaires d’expliquer plusieurs fois leurs circonstances (respect du principe « </a:t>
            </a:r>
            <a:r>
              <a:rPr lang="fr-FR" noProof="0" err="1"/>
              <a:t>only</a:t>
            </a:r>
            <a:r>
              <a:rPr lang="fr-FR" noProof="0"/>
              <a:t> once »).</a:t>
            </a:r>
          </a:p>
          <a:p>
            <a:pPr marL="0" indent="0">
              <a:lnSpc>
                <a:spcPct val="100000"/>
              </a:lnSpc>
              <a:spcBef>
                <a:spcPts val="300"/>
              </a:spcBef>
              <a:spcAft>
                <a:spcPts val="300"/>
              </a:spcAft>
              <a:buNone/>
            </a:pPr>
            <a:endParaRPr lang="fr-FR" noProof="0"/>
          </a:p>
        </p:txBody>
      </p:sp>
      <p:sp>
        <p:nvSpPr>
          <p:cNvPr id="8" name="Rectangle 4">
            <a:extLst>
              <a:ext uri="{FF2B5EF4-FFF2-40B4-BE49-F238E27FC236}">
                <a16:creationId xmlns:a16="http://schemas.microsoft.com/office/drawing/2014/main" id="{42F24FD6-5AF4-0686-6356-996CA0075B13}"/>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pic>
        <p:nvPicPr>
          <p:cNvPr id="2050" name="Picture 2" descr="Turn2us | PHA">
            <a:extLst>
              <a:ext uri="{FF2B5EF4-FFF2-40B4-BE49-F238E27FC236}">
                <a16:creationId xmlns:a16="http://schemas.microsoft.com/office/drawing/2014/main" id="{DD4AC603-BF9B-C5BE-8432-654C04492E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575" y="-95250"/>
            <a:ext cx="2790825" cy="123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170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A02BA-5304-8E47-7AD5-88AABC6FED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A4750E-F617-0B0B-B0E2-DBA1910E5DD7}"/>
              </a:ext>
            </a:extLst>
          </p:cNvPr>
          <p:cNvSpPr>
            <a:spLocks noGrp="1"/>
          </p:cNvSpPr>
          <p:nvPr>
            <p:ph type="title"/>
          </p:nvPr>
        </p:nvSpPr>
        <p:spPr/>
        <p:txBody>
          <a:bodyPr/>
          <a:lstStyle/>
          <a:p>
            <a:r>
              <a:rPr lang="fr-FR" noProof="0"/>
              <a:t>Projet 10. Renforcer la collaboration avec les partenaires externes (3/4)</a:t>
            </a:r>
          </a:p>
        </p:txBody>
      </p:sp>
      <p:sp>
        <p:nvSpPr>
          <p:cNvPr id="6" name="Rectangle 5">
            <a:extLst>
              <a:ext uri="{FF2B5EF4-FFF2-40B4-BE49-F238E27FC236}">
                <a16:creationId xmlns:a16="http://schemas.microsoft.com/office/drawing/2014/main" id="{4D5C18E3-5DDC-6293-9676-344DB3D541DC}"/>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D84C7293-0919-C394-D1B4-DB0E1E401D5E}"/>
              </a:ext>
            </a:extLst>
          </p:cNvPr>
          <p:cNvGraphicFramePr>
            <a:graphicFrameLocks noGrp="1"/>
          </p:cNvGraphicFramePr>
          <p:nvPr/>
        </p:nvGraphicFramePr>
        <p:xfrm>
          <a:off x="489563" y="1592263"/>
          <a:ext cx="8964000" cy="484632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10. En pratique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252000">
                <a:tc>
                  <a:txBody>
                    <a:bodyPr/>
                    <a:lstStyle/>
                    <a:p>
                      <a:pPr marL="171450" indent="-171450">
                        <a:buFont typeface="Arial" panose="020B0604020202020204" pitchFamily="34" charset="0"/>
                        <a:buChar char="•"/>
                      </a:pPr>
                      <a:r>
                        <a:rPr lang="fr-FR" sz="1200" b="1" noProof="0"/>
                        <a:t>Action 10.3 : Faciliter l’accès à </a:t>
                      </a:r>
                      <a:r>
                        <a:rPr lang="fr-FR" sz="1200" b="1" noProof="0" err="1"/>
                        <a:t>MyHandicap</a:t>
                      </a:r>
                      <a:r>
                        <a:rPr lang="fr-FR" sz="1200" b="1" noProof="0"/>
                        <a:t> Professional à d’autres acteurs externes</a:t>
                      </a:r>
                      <a:br>
                        <a:rPr lang="fr-FR" sz="1200" noProof="0"/>
                      </a:br>
                      <a:r>
                        <a:rPr lang="fr-FR" sz="1200" noProof="0"/>
                        <a:t>Cet effort vise à élargir l'accès à </a:t>
                      </a:r>
                      <a:r>
                        <a:rPr lang="fr-FR" sz="1200" noProof="0" err="1"/>
                        <a:t>MyHandicap</a:t>
                      </a:r>
                      <a:r>
                        <a:rPr lang="fr-FR" sz="1200" noProof="0"/>
                        <a:t> Professional, actuellement limité à certains partenaires privilégiés (CPAS, mutuelles, etc.). Il s’agit d’inclure d'autres acteurs tels que des établissements hospitaliers et potentiellement d'autres institutions ou associations. L'objectif principal est d'accompagner plus efficacement un plus grand nombre de personnes dans leur processus d'</a:t>
                      </a:r>
                      <a:r>
                        <a:rPr lang="fr-FR" sz="1200" i="1" noProof="0" err="1"/>
                        <a:t>intake</a:t>
                      </a:r>
                      <a:r>
                        <a:rPr lang="fr-FR" sz="1200" noProof="0"/>
                        <a:t> et les démarches administratives qui en découlent. Ce projet cherche à:</a:t>
                      </a:r>
                    </a:p>
                    <a:p>
                      <a:pPr marL="357188" lvl="1" indent="-171450">
                        <a:buFont typeface="Courier New" panose="02070309020205020404" pitchFamily="49" charset="0"/>
                        <a:buChar char="o"/>
                      </a:pPr>
                      <a:r>
                        <a:rPr lang="fr-FR" sz="1200" noProof="0"/>
                        <a:t>Continuer les discussions avec les hôpitaux et d’entamer des discussions avec d’autres partenaires.</a:t>
                      </a:r>
                    </a:p>
                    <a:p>
                      <a:pPr marL="357188" lvl="1" indent="-171450">
                        <a:buFont typeface="Courier New" panose="02070309020205020404" pitchFamily="49" charset="0"/>
                        <a:buChar char="o"/>
                      </a:pPr>
                      <a:r>
                        <a:rPr lang="fr-FR" sz="1200" noProof="0"/>
                        <a:t>D’assurer la validation du Conseil de Sécurité de l'Information pour élargir les accès autorisés.</a:t>
                      </a:r>
                    </a:p>
                    <a:p>
                      <a:pPr marL="357188" lvl="1" indent="-171450">
                        <a:buFont typeface="Courier New" panose="02070309020205020404" pitchFamily="49" charset="0"/>
                        <a:buChar char="o"/>
                      </a:pPr>
                      <a:r>
                        <a:rPr lang="fr-FR" sz="1200" noProof="0"/>
                        <a:t>Évaluer périodiquement l'impact de cette extension d'accès et explorer l'opportunité de l'étendre encore davantage.</a:t>
                      </a:r>
                    </a:p>
                    <a:p>
                      <a:pPr marL="357188" lvl="1" indent="-171450">
                        <a:buFont typeface="Courier New" panose="02070309020205020404" pitchFamily="49" charset="0"/>
                        <a:buChar char="o"/>
                      </a:pPr>
                      <a:r>
                        <a:rPr lang="fr-FR" sz="1200" noProof="0"/>
                        <a:t>Analyser les possibilités de modification de la loi de 87 dans ce sens.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584846701"/>
                  </a:ext>
                </a:extLst>
              </a:tr>
              <a:tr h="252000">
                <a:tc>
                  <a:txBody>
                    <a:bodyPr/>
                    <a:lstStyle/>
                    <a:p>
                      <a:pPr marL="171450" indent="-171450">
                        <a:buFont typeface="Arial" panose="020B0604020202020204" pitchFamily="34" charset="0"/>
                        <a:buChar char="•"/>
                      </a:pPr>
                      <a:r>
                        <a:rPr lang="fr-FR" sz="1200" b="1" noProof="0" dirty="0"/>
                        <a:t>Action 10.4 : Partage des informations et des données des ayants droit entre les instances</a:t>
                      </a:r>
                      <a:br>
                        <a:rPr lang="fr-FR" sz="1200" noProof="0" dirty="0">
                          <a:solidFill>
                            <a:srgbClr val="FF0000"/>
                          </a:solidFill>
                          <a:highlight>
                            <a:srgbClr val="FFFF00"/>
                          </a:highlight>
                        </a:rPr>
                      </a:br>
                      <a:r>
                        <a:rPr lang="fr-FR" sz="1200" noProof="0" dirty="0">
                          <a:solidFill>
                            <a:schemeClr val="tx1"/>
                          </a:solidFill>
                        </a:rPr>
                        <a:t>Cette action vise à améliorer la coordination entre les différents niveaux de services et organisations afin de garantir une meilleure fluidité dans le partage des informations et une gestion plus transparente des parcours des ayants droit. Elle se divise en deux volets :</a:t>
                      </a:r>
                    </a:p>
                    <a:p>
                      <a:pPr marL="447675"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sz="1200" b="1" kern="1200" noProof="0" dirty="0">
                          <a:solidFill>
                            <a:schemeClr val="tx1"/>
                          </a:solidFill>
                          <a:latin typeface="+mn-lt"/>
                          <a:ea typeface="+mn-ea"/>
                          <a:cs typeface="+mn-cs"/>
                        </a:rPr>
                        <a:t>Renforcement des canaux de communication : </a:t>
                      </a:r>
                      <a:r>
                        <a:rPr lang="fr-FR" sz="1200" b="0" kern="1200" noProof="0" dirty="0">
                          <a:solidFill>
                            <a:schemeClr val="tx1"/>
                          </a:solidFill>
                          <a:latin typeface="+mn-lt"/>
                          <a:ea typeface="+mn-ea"/>
                          <a:cs typeface="+mn-cs"/>
                        </a:rPr>
                        <a:t>L’objectif est d’élargir et d’améliorer les réseaux d’échange d’informations entre les écoles, les organismes de placement de travail tels que le VDAB, et la DG HAN. Certaines actions existent déjà en ce sens</a:t>
                      </a:r>
                      <a:r>
                        <a:rPr lang="fr-FR" sz="1200" b="0" i="1" noProof="0" dirty="0"/>
                        <a:t>.</a:t>
                      </a:r>
                      <a:endParaRPr lang="fr-FR" sz="1200" b="0" i="1" kern="1200" noProof="0" dirty="0">
                        <a:solidFill>
                          <a:schemeClr val="tx1"/>
                        </a:solidFill>
                        <a:latin typeface="+mn-lt"/>
                        <a:ea typeface="+mn-ea"/>
                        <a:cs typeface="+mn-cs"/>
                      </a:endParaRPr>
                    </a:p>
                    <a:p>
                      <a:pPr marL="447675"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sz="1200" b="1" kern="1200" noProof="0" dirty="0">
                          <a:solidFill>
                            <a:schemeClr val="tx1"/>
                          </a:solidFill>
                          <a:latin typeface="+mn-lt"/>
                          <a:ea typeface="+mn-ea"/>
                          <a:cs typeface="+mn-cs"/>
                        </a:rPr>
                        <a:t>Systématiser le transfert et la mutualisation des données</a:t>
                      </a:r>
                      <a:r>
                        <a:rPr lang="fr-FR" sz="1200" b="0" kern="1200" noProof="0" dirty="0">
                          <a:solidFill>
                            <a:schemeClr val="tx1"/>
                          </a:solidFill>
                          <a:latin typeface="+mn-lt"/>
                          <a:ea typeface="+mn-ea"/>
                          <a:cs typeface="+mn-cs"/>
                        </a:rPr>
                        <a:t> : Un effort spécifique sera entrepris pour standardiser et faciliter le transfert des données entre les agences régionales comme l’AVIQ, la VAPH et </a:t>
                      </a:r>
                      <a:r>
                        <a:rPr lang="fr-FR" sz="1200" b="0" kern="1200" noProof="0" dirty="0" err="1">
                          <a:solidFill>
                            <a:schemeClr val="tx1"/>
                          </a:solidFill>
                          <a:latin typeface="+mn-lt"/>
                          <a:ea typeface="+mn-ea"/>
                          <a:cs typeface="+mn-cs"/>
                        </a:rPr>
                        <a:t>Iriscare</a:t>
                      </a:r>
                      <a:r>
                        <a:rPr lang="fr-FR" sz="1200" b="0" kern="1200" noProof="0" dirty="0">
                          <a:solidFill>
                            <a:schemeClr val="tx1"/>
                          </a:solidFill>
                          <a:latin typeface="+mn-lt"/>
                          <a:ea typeface="+mn-ea"/>
                          <a:cs typeface="+mn-cs"/>
                        </a:rPr>
                        <a:t>. Cette approche vise à améliorer le suivi des ayants droit tout au long de leur parcours administratif et de vie. La collaboration avec la BCSS devrait également être renforcée à cet effet. Le registre central des aides sociales et autres prestations prévu par l’accord gouvernemental pourrait être une source intéressante pour mutualiser les données des ayants droit. Des mesures devraient être mises en œuvre pour :</a:t>
                      </a:r>
                      <a:endParaRPr lang="fr-FR" sz="1200" noProof="0" dirty="0">
                        <a:solidFill>
                          <a:schemeClr val="tx1"/>
                        </a:solidFill>
                      </a:endParaRPr>
                    </a:p>
                    <a:p>
                      <a:pPr marL="904875" marR="0" lvl="2" indent="-2286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r-FR" sz="1200" noProof="0" dirty="0"/>
                        <a:t>Assurer que les bases de données des différentes instances soient régulièrement mises à jour et accessibles.</a:t>
                      </a:r>
                    </a:p>
                    <a:p>
                      <a:pPr marL="904875" marR="0" lvl="2" indent="-2286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r-FR" sz="1200" noProof="0" dirty="0"/>
                        <a:t>Renforcer l’interopérabilité des systèmes pour faciliter le traitement des droits des ayants droit.</a:t>
                      </a:r>
                    </a:p>
                    <a:p>
                      <a:pPr marL="904875" marR="0" lvl="2" indent="-2286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r-FR" sz="1200" noProof="0" dirty="0"/>
                        <a:t>Avoir les accords nécessaires du Conseil de Sécurité de l'Information pour les contraintes RGPD</a:t>
                      </a:r>
                    </a:p>
                    <a:p>
                      <a:pPr marL="179388" marR="0" lvl="2"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fr-FR" sz="1200" noProof="0" dirty="0"/>
                        <a:t>Une piste de réflexion importante est l’utilisation du Dossier Santé Partagé dans le partage des informations entre instances, mais également pour la collecte des informations et documents important lors de la demande auprès de la DG HAN.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071946653"/>
                  </a:ext>
                </a:extLst>
              </a:tr>
            </a:tbl>
          </a:graphicData>
        </a:graphic>
      </p:graphicFrame>
      <p:sp>
        <p:nvSpPr>
          <p:cNvPr id="4" name="Star: 5 Points 3">
            <a:extLst>
              <a:ext uri="{FF2B5EF4-FFF2-40B4-BE49-F238E27FC236}">
                <a16:creationId xmlns:a16="http://schemas.microsoft.com/office/drawing/2014/main" id="{12FCE763-1CC1-2F82-E497-DA743E0E0EAA}"/>
              </a:ext>
            </a:extLst>
          </p:cNvPr>
          <p:cNvSpPr/>
          <p:nvPr/>
        </p:nvSpPr>
        <p:spPr bwMode="auto">
          <a:xfrm>
            <a:off x="144758" y="3637424"/>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dirty="0" err="1">
              <a:latin typeface="Calibri Light" panose="020F0302020204030204" pitchFamily="34" charset="0"/>
            </a:endParaRPr>
          </a:p>
        </p:txBody>
      </p:sp>
    </p:spTree>
    <p:extLst>
      <p:ext uri="{BB962C8B-B14F-4D97-AF65-F5344CB8AC3E}">
        <p14:creationId xmlns:p14="http://schemas.microsoft.com/office/powerpoint/2010/main" val="16178625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4DBFF-1E72-1B0A-B2BE-CC4B91C6AD6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A8F7E92-86A5-3A88-A4EF-C7BC426B8D19}"/>
              </a:ext>
            </a:extLst>
          </p:cNvPr>
          <p:cNvSpPr>
            <a:spLocks noGrp="1"/>
          </p:cNvSpPr>
          <p:nvPr>
            <p:ph type="title"/>
          </p:nvPr>
        </p:nvSpPr>
        <p:spPr/>
        <p:txBody>
          <a:bodyPr/>
          <a:lstStyle/>
          <a:p>
            <a:r>
              <a:rPr lang="fr-FR" noProof="0" err="1"/>
              <a:t>Sociaal</a:t>
            </a:r>
            <a:r>
              <a:rPr lang="fr-FR" noProof="0"/>
              <a:t> en </a:t>
            </a:r>
            <a:r>
              <a:rPr lang="fr-FR" noProof="0" err="1"/>
              <a:t>Cultureel</a:t>
            </a:r>
            <a:r>
              <a:rPr lang="fr-FR" noProof="0"/>
              <a:t> </a:t>
            </a:r>
            <a:r>
              <a:rPr lang="fr-FR" noProof="0" err="1"/>
              <a:t>Planbureau</a:t>
            </a:r>
            <a:r>
              <a:rPr lang="fr-FR" noProof="0"/>
              <a:t> (NL)</a:t>
            </a:r>
          </a:p>
        </p:txBody>
      </p:sp>
      <p:sp>
        <p:nvSpPr>
          <p:cNvPr id="4" name="Marcador de contenido 3">
            <a:extLst>
              <a:ext uri="{FF2B5EF4-FFF2-40B4-BE49-F238E27FC236}">
                <a16:creationId xmlns:a16="http://schemas.microsoft.com/office/drawing/2014/main" id="{E8FDCFD4-FAD4-757A-3B80-71C9CE4AC083}"/>
              </a:ext>
            </a:extLst>
          </p:cNvPr>
          <p:cNvSpPr>
            <a:spLocks noGrp="1"/>
          </p:cNvSpPr>
          <p:nvPr>
            <p:ph idx="1"/>
          </p:nvPr>
        </p:nvSpPr>
        <p:spPr>
          <a:xfrm>
            <a:off x="498475" y="1595912"/>
            <a:ext cx="8964613" cy="4001095"/>
          </a:xfrm>
        </p:spPr>
        <p:txBody>
          <a:bodyPr/>
          <a:lstStyle/>
          <a:p>
            <a:pPr marL="0" indent="0">
              <a:lnSpc>
                <a:spcPct val="100000"/>
              </a:lnSpc>
              <a:spcBef>
                <a:spcPts val="300"/>
              </a:spcBef>
              <a:spcAft>
                <a:spcPts val="300"/>
              </a:spcAft>
              <a:buNone/>
            </a:pPr>
            <a:r>
              <a:rPr lang="fr-FR" noProof="0"/>
              <a:t>Le </a:t>
            </a:r>
            <a:r>
              <a:rPr lang="fr-FR" b="1" noProof="0"/>
              <a:t>Bureau de planification sociale et culturelle (SCP) </a:t>
            </a:r>
            <a:r>
              <a:rPr lang="fr-FR" noProof="0"/>
              <a:t>est un </a:t>
            </a:r>
            <a:r>
              <a:rPr lang="fr-FR" b="1" noProof="0"/>
              <a:t>institut scientifique interministériel néerlandais </a:t>
            </a:r>
            <a:r>
              <a:rPr lang="fr-FR" noProof="0"/>
              <a:t>qui mène des recherches en sciences sociales, sollicitées ou non. </a:t>
            </a:r>
          </a:p>
          <a:p>
            <a:pPr marL="0" indent="0">
              <a:lnSpc>
                <a:spcPct val="100000"/>
              </a:lnSpc>
              <a:spcBef>
                <a:spcPts val="300"/>
              </a:spcBef>
              <a:spcAft>
                <a:spcPts val="300"/>
              </a:spcAft>
              <a:buNone/>
            </a:pPr>
            <a:r>
              <a:rPr lang="fr-FR" noProof="0"/>
              <a:t>Le SCP </a:t>
            </a:r>
            <a:r>
              <a:rPr lang="fr-FR" b="1" noProof="0"/>
              <a:t>fait</a:t>
            </a:r>
            <a:r>
              <a:rPr lang="fr-FR" noProof="0"/>
              <a:t> officiellement </a:t>
            </a:r>
            <a:r>
              <a:rPr lang="fr-FR" b="1" noProof="0"/>
              <a:t>partie du ministère de la Santé, du Bien-être et des Sports</a:t>
            </a:r>
            <a:r>
              <a:rPr lang="fr-FR" noProof="0"/>
              <a:t>.</a:t>
            </a:r>
          </a:p>
          <a:p>
            <a:pPr marL="0" indent="0">
              <a:lnSpc>
                <a:spcPct val="100000"/>
              </a:lnSpc>
              <a:spcBef>
                <a:spcPts val="300"/>
              </a:spcBef>
              <a:spcAft>
                <a:spcPts val="300"/>
              </a:spcAft>
              <a:buNone/>
            </a:pPr>
            <a:endParaRPr lang="fr-FR" noProof="0"/>
          </a:p>
          <a:p>
            <a:pPr>
              <a:lnSpc>
                <a:spcPct val="100000"/>
              </a:lnSpc>
              <a:spcBef>
                <a:spcPts val="300"/>
              </a:spcBef>
              <a:spcAft>
                <a:spcPts val="300"/>
              </a:spcAft>
            </a:pPr>
            <a:r>
              <a:rPr lang="fr-FR" b="1" noProof="0"/>
              <a:t>Réflexion sur l’offre de services </a:t>
            </a:r>
            <a:r>
              <a:rPr lang="fr-FR" noProof="0"/>
              <a:t>: </a:t>
            </a:r>
            <a:r>
              <a:rPr lang="fr-FR" sz="2000" noProof="0"/>
              <a:t>Encouragement des municipalités à analyser l’offre de services et la perception qu’en ont les citoyens, en tirant des leçons des expériences des bénéficiaires</a:t>
            </a:r>
            <a:r>
              <a:rPr lang="fr-FR" noProof="0"/>
              <a:t>.</a:t>
            </a:r>
          </a:p>
          <a:p>
            <a:pPr>
              <a:lnSpc>
                <a:spcPct val="100000"/>
              </a:lnSpc>
              <a:spcBef>
                <a:spcPts val="300"/>
              </a:spcBef>
              <a:spcAft>
                <a:spcPts val="300"/>
              </a:spcAft>
            </a:pPr>
            <a:endParaRPr lang="fr-FR" noProof="0"/>
          </a:p>
          <a:p>
            <a:pPr>
              <a:lnSpc>
                <a:spcPct val="100000"/>
              </a:lnSpc>
              <a:spcBef>
                <a:spcPts val="300"/>
              </a:spcBef>
              <a:spcAft>
                <a:spcPts val="300"/>
              </a:spcAft>
            </a:pPr>
            <a:r>
              <a:rPr lang="fr-FR" b="1" noProof="0"/>
              <a:t>Besoin d’une vision claire </a:t>
            </a:r>
            <a:r>
              <a:rPr lang="fr-FR" noProof="0"/>
              <a:t>:</a:t>
            </a:r>
          </a:p>
          <a:p>
            <a:pPr lvl="1">
              <a:lnSpc>
                <a:spcPct val="100000"/>
              </a:lnSpc>
              <a:spcBef>
                <a:spcPts val="300"/>
              </a:spcBef>
              <a:spcAft>
                <a:spcPts val="300"/>
              </a:spcAft>
              <a:buFont typeface="Courier New" panose="02070309020205020404" pitchFamily="49" charset="0"/>
              <a:buChar char="o"/>
            </a:pPr>
            <a:r>
              <a:rPr lang="fr-FR" noProof="0"/>
              <a:t>L’absence de vision claire empêche l’accès des plus démunis à l’aide nécessaire.</a:t>
            </a:r>
          </a:p>
          <a:p>
            <a:pPr lvl="1">
              <a:lnSpc>
                <a:spcPct val="100000"/>
              </a:lnSpc>
              <a:spcBef>
                <a:spcPts val="300"/>
              </a:spcBef>
              <a:spcAft>
                <a:spcPts val="300"/>
              </a:spcAft>
              <a:buFont typeface="Courier New" panose="02070309020205020404" pitchFamily="49" charset="0"/>
              <a:buChar char="o"/>
            </a:pPr>
            <a:r>
              <a:rPr lang="fr-FR" noProof="0"/>
              <a:t>Élaboration d’une vision stratégique ciblant les personnes ayant le plus besoin d’aide, en évitant de les exclure par des limites administratives strictes.</a:t>
            </a:r>
          </a:p>
          <a:p>
            <a:pPr marL="0" indent="0">
              <a:lnSpc>
                <a:spcPct val="100000"/>
              </a:lnSpc>
              <a:spcBef>
                <a:spcPts val="300"/>
              </a:spcBef>
              <a:spcAft>
                <a:spcPts val="300"/>
              </a:spcAft>
              <a:buNone/>
            </a:pPr>
            <a:endParaRPr lang="fr-FR" noProof="0"/>
          </a:p>
        </p:txBody>
      </p:sp>
      <p:sp>
        <p:nvSpPr>
          <p:cNvPr id="8" name="Rectangle 4">
            <a:extLst>
              <a:ext uri="{FF2B5EF4-FFF2-40B4-BE49-F238E27FC236}">
                <a16:creationId xmlns:a16="http://schemas.microsoft.com/office/drawing/2014/main" id="{6F50CFB1-0D8B-799B-E1A4-E3C790A266ED}"/>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pic>
        <p:nvPicPr>
          <p:cNvPr id="1026" name="Picture 2" descr="Sociaal en Cultureel Planbureau - Sociale staat van Nederland">
            <a:extLst>
              <a:ext uri="{FF2B5EF4-FFF2-40B4-BE49-F238E27FC236}">
                <a16:creationId xmlns:a16="http://schemas.microsoft.com/office/drawing/2014/main" id="{C5AB6DDE-D837-9D76-4421-2014A9FAD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1575" y="0"/>
            <a:ext cx="3381375" cy="128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1323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DCFB0-04AE-830D-D137-9B91141ABC4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4589F54-9FD2-1143-EB39-62460C37CD9E}"/>
              </a:ext>
            </a:extLst>
          </p:cNvPr>
          <p:cNvSpPr>
            <a:spLocks noGrp="1"/>
          </p:cNvSpPr>
          <p:nvPr>
            <p:ph type="title"/>
          </p:nvPr>
        </p:nvSpPr>
        <p:spPr/>
        <p:txBody>
          <a:bodyPr/>
          <a:lstStyle/>
          <a:p>
            <a:r>
              <a:rPr lang="fr-FR" noProof="0"/>
              <a:t>Liverpool City Council (UK) – Le « </a:t>
            </a:r>
            <a:r>
              <a:rPr lang="fr-FR" noProof="0" err="1"/>
              <a:t>Benefits</a:t>
            </a:r>
            <a:r>
              <a:rPr lang="fr-FR" noProof="0"/>
              <a:t> Maximisation Service »</a:t>
            </a:r>
          </a:p>
        </p:txBody>
      </p:sp>
      <p:sp>
        <p:nvSpPr>
          <p:cNvPr id="4" name="Marcador de contenido 3">
            <a:extLst>
              <a:ext uri="{FF2B5EF4-FFF2-40B4-BE49-F238E27FC236}">
                <a16:creationId xmlns:a16="http://schemas.microsoft.com/office/drawing/2014/main" id="{5BF3B422-5395-FF57-60ED-38AF51CD4AB0}"/>
              </a:ext>
            </a:extLst>
          </p:cNvPr>
          <p:cNvSpPr>
            <a:spLocks noGrp="1"/>
          </p:cNvSpPr>
          <p:nvPr>
            <p:ph idx="1"/>
          </p:nvPr>
        </p:nvSpPr>
        <p:spPr>
          <a:xfrm>
            <a:off x="498475" y="1595912"/>
            <a:ext cx="8964613" cy="4660250"/>
          </a:xfrm>
        </p:spPr>
        <p:txBody>
          <a:bodyPr/>
          <a:lstStyle/>
          <a:p>
            <a:pPr marL="0" indent="0">
              <a:lnSpc>
                <a:spcPct val="100000"/>
              </a:lnSpc>
              <a:spcBef>
                <a:spcPts val="300"/>
              </a:spcBef>
              <a:spcAft>
                <a:spcPts val="300"/>
              </a:spcAft>
              <a:buNone/>
            </a:pPr>
            <a:r>
              <a:rPr lang="fr-FR" b="1" noProof="0"/>
              <a:t>Objectif</a:t>
            </a:r>
            <a:r>
              <a:rPr lang="fr-FR" noProof="0"/>
              <a:t> : Mise en place depuis 2006, cette initiative vise à maximiser les bénéfices pour les résidents en consolidant les services de soutien et de conseil liés aux prestations sociales.</a:t>
            </a:r>
          </a:p>
          <a:p>
            <a:pPr marL="0" indent="0">
              <a:lnSpc>
                <a:spcPct val="100000"/>
              </a:lnSpc>
              <a:spcBef>
                <a:spcPts val="300"/>
              </a:spcBef>
              <a:spcAft>
                <a:spcPts val="300"/>
              </a:spcAft>
              <a:buNone/>
            </a:pPr>
            <a:endParaRPr lang="fr-FR" noProof="0"/>
          </a:p>
          <a:p>
            <a:pPr marL="0" indent="0">
              <a:lnSpc>
                <a:spcPct val="100000"/>
              </a:lnSpc>
              <a:spcBef>
                <a:spcPts val="300"/>
              </a:spcBef>
              <a:spcAft>
                <a:spcPts val="300"/>
              </a:spcAft>
              <a:buNone/>
            </a:pPr>
            <a:r>
              <a:rPr lang="fr-FR" b="1" noProof="0"/>
              <a:t>Fonctionnement</a:t>
            </a:r>
            <a:r>
              <a:rPr lang="fr-FR" noProof="0"/>
              <a:t> :</a:t>
            </a:r>
          </a:p>
          <a:p>
            <a:pPr>
              <a:lnSpc>
                <a:spcPct val="100000"/>
              </a:lnSpc>
              <a:spcBef>
                <a:spcPts val="100"/>
              </a:spcBef>
              <a:spcAft>
                <a:spcPts val="100"/>
              </a:spcAft>
              <a:buFont typeface="Arial" panose="020B0604020202020204" pitchFamily="34" charset="0"/>
              <a:buChar char="•"/>
            </a:pPr>
            <a:r>
              <a:rPr lang="fr-FR" noProof="0"/>
              <a:t>Utilise les données des bénéficiaires de l'aide au logement pour évaluer l'éligibilité à d'autres prestations et générer des recommandations.</a:t>
            </a:r>
          </a:p>
          <a:p>
            <a:pPr>
              <a:lnSpc>
                <a:spcPct val="100000"/>
              </a:lnSpc>
              <a:spcBef>
                <a:spcPts val="100"/>
              </a:spcBef>
              <a:spcAft>
                <a:spcPts val="100"/>
              </a:spcAft>
              <a:buFont typeface="Arial" panose="020B0604020202020204" pitchFamily="34" charset="0"/>
              <a:buChar char="•"/>
            </a:pPr>
            <a:r>
              <a:rPr lang="fr-FR" noProof="0"/>
              <a:t>Permet les recommandations via un formulaire en ligne accessible sur le site du Conseil municipal de Liverpool, avec un calculateur de prestations pour des vérifications instantanées des droits.</a:t>
            </a:r>
          </a:p>
          <a:p>
            <a:pPr>
              <a:lnSpc>
                <a:spcPct val="100000"/>
              </a:lnSpc>
              <a:spcBef>
                <a:spcPts val="100"/>
              </a:spcBef>
              <a:spcAft>
                <a:spcPts val="100"/>
              </a:spcAft>
              <a:buFont typeface="Arial" panose="020B0604020202020204" pitchFamily="34" charset="0"/>
              <a:buChar char="•"/>
            </a:pPr>
            <a:r>
              <a:rPr lang="fr-FR" noProof="0"/>
              <a:t>Reçoit des recommandations de partenaires tels que le NHS, les services sociaux publics et les ONG, ainsi que des programmes comme le </a:t>
            </a:r>
            <a:r>
              <a:rPr lang="fr-FR" noProof="0" err="1"/>
              <a:t>Healthy</a:t>
            </a:r>
            <a:r>
              <a:rPr lang="fr-FR" noProof="0"/>
              <a:t> Homes Programme (HHP).</a:t>
            </a:r>
          </a:p>
          <a:p>
            <a:pPr>
              <a:lnSpc>
                <a:spcPct val="100000"/>
              </a:lnSpc>
              <a:spcBef>
                <a:spcPts val="100"/>
              </a:spcBef>
              <a:spcAft>
                <a:spcPts val="100"/>
              </a:spcAft>
              <a:buFont typeface="Arial" panose="020B0604020202020204" pitchFamily="34" charset="0"/>
              <a:buChar char="•"/>
            </a:pPr>
            <a:r>
              <a:rPr lang="fr-FR" noProof="0"/>
              <a:t>Offre des formations aux partenaires pour améliorer la qualité des recommandations et augmenter le nombre de vérifications de prestations.</a:t>
            </a:r>
          </a:p>
          <a:p>
            <a:pPr>
              <a:lnSpc>
                <a:spcPct val="100000"/>
              </a:lnSpc>
              <a:spcBef>
                <a:spcPts val="100"/>
              </a:spcBef>
              <a:spcAft>
                <a:spcPts val="100"/>
              </a:spcAft>
              <a:buFont typeface="Arial" panose="020B0604020202020204" pitchFamily="34" charset="0"/>
              <a:buChar char="•"/>
            </a:pPr>
            <a:r>
              <a:rPr lang="fr-FR" noProof="0"/>
              <a:t>Effectue des visites dans les écoles et envoie des courriers aux personnes âgées pour les informer de leurs droits.</a:t>
            </a:r>
          </a:p>
          <a:p>
            <a:pPr marL="0" indent="0">
              <a:lnSpc>
                <a:spcPct val="100000"/>
              </a:lnSpc>
              <a:spcBef>
                <a:spcPts val="300"/>
              </a:spcBef>
              <a:spcAft>
                <a:spcPts val="300"/>
              </a:spcAft>
              <a:buNone/>
            </a:pPr>
            <a:endParaRPr lang="fr-FR" noProof="0"/>
          </a:p>
          <a:p>
            <a:pPr marL="0" indent="0">
              <a:lnSpc>
                <a:spcPct val="100000"/>
              </a:lnSpc>
              <a:spcBef>
                <a:spcPts val="600"/>
              </a:spcBef>
              <a:spcAft>
                <a:spcPts val="600"/>
              </a:spcAft>
              <a:buClr>
                <a:schemeClr val="tx2"/>
              </a:buClr>
              <a:buNone/>
            </a:pPr>
            <a:r>
              <a:rPr lang="fr-FR" sz="1600" b="1" noProof="0">
                <a:latin typeface="+mn-lt"/>
              </a:rPr>
              <a:t>Impact sur le NTU </a:t>
            </a:r>
            <a:r>
              <a:rPr lang="fr-FR" sz="1600" noProof="0">
                <a:latin typeface="+mn-lt"/>
              </a:rPr>
              <a:t>: </a:t>
            </a:r>
            <a:r>
              <a:rPr lang="fr-FR" sz="1600" b="0" noProof="0">
                <a:latin typeface="+mn-lt"/>
              </a:rPr>
              <a:t>Augmentation des cas traités de 5 198 à 8 187 (2010-2013).Prestations réclamées passées de £7,1M à £9,3M.</a:t>
            </a:r>
          </a:p>
        </p:txBody>
      </p:sp>
      <p:sp>
        <p:nvSpPr>
          <p:cNvPr id="8" name="Rectangle 4">
            <a:extLst>
              <a:ext uri="{FF2B5EF4-FFF2-40B4-BE49-F238E27FC236}">
                <a16:creationId xmlns:a16="http://schemas.microsoft.com/office/drawing/2014/main" id="{C6604ECF-C0B9-9184-FB22-F0114638A0E0}"/>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pic>
        <p:nvPicPr>
          <p:cNvPr id="3" name="Picture 2">
            <a:extLst>
              <a:ext uri="{FF2B5EF4-FFF2-40B4-BE49-F238E27FC236}">
                <a16:creationId xmlns:a16="http://schemas.microsoft.com/office/drawing/2014/main" id="{B3A7CFE7-A9CC-FF99-CB4E-C846F1A4AA1B}"/>
              </a:ext>
            </a:extLst>
          </p:cNvPr>
          <p:cNvPicPr>
            <a:picLocks noChangeAspect="1"/>
          </p:cNvPicPr>
          <p:nvPr/>
        </p:nvPicPr>
        <p:blipFill>
          <a:blip r:embed="rId2"/>
          <a:stretch>
            <a:fillRect/>
          </a:stretch>
        </p:blipFill>
        <p:spPr>
          <a:xfrm>
            <a:off x="8637372" y="108985"/>
            <a:ext cx="810699" cy="1047153"/>
          </a:xfrm>
          <a:prstGeom prst="rect">
            <a:avLst/>
          </a:prstGeom>
        </p:spPr>
      </p:pic>
    </p:spTree>
    <p:extLst>
      <p:ext uri="{BB962C8B-B14F-4D97-AF65-F5344CB8AC3E}">
        <p14:creationId xmlns:p14="http://schemas.microsoft.com/office/powerpoint/2010/main" val="39547624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27589-C853-C9A2-9479-F096FB9C40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DD2096-ED4C-66E1-4DB6-A48F31E0EF67}"/>
              </a:ext>
            </a:extLst>
          </p:cNvPr>
          <p:cNvSpPr>
            <a:spLocks noGrp="1"/>
          </p:cNvSpPr>
          <p:nvPr>
            <p:ph type="title"/>
          </p:nvPr>
        </p:nvSpPr>
        <p:spPr/>
        <p:txBody>
          <a:bodyPr/>
          <a:lstStyle/>
          <a:p>
            <a:r>
              <a:rPr lang="fr-FR" noProof="0"/>
              <a:t>Projet 10. Renforcer la collaboration avec les partenaires externes (4/4)</a:t>
            </a:r>
          </a:p>
        </p:txBody>
      </p:sp>
      <p:sp>
        <p:nvSpPr>
          <p:cNvPr id="6" name="Rectangle 5">
            <a:extLst>
              <a:ext uri="{FF2B5EF4-FFF2-40B4-BE49-F238E27FC236}">
                <a16:creationId xmlns:a16="http://schemas.microsoft.com/office/drawing/2014/main" id="{02491DEB-34BA-1579-E6EB-451BFC11255D}"/>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31FDA866-ED2F-C30F-B37C-73C425285133}"/>
              </a:ext>
            </a:extLst>
          </p:cNvPr>
          <p:cNvGraphicFramePr>
            <a:graphicFrameLocks noGrp="1"/>
          </p:cNvGraphicFramePr>
          <p:nvPr/>
        </p:nvGraphicFramePr>
        <p:xfrm>
          <a:off x="484174" y="1592263"/>
          <a:ext cx="8964000" cy="301752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10. Indicateurs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8F"/>
                    </a:solidFill>
                  </a:tcPr>
                </a:tc>
                <a:extLst>
                  <a:ext uri="{0D108BD9-81ED-4DB2-BD59-A6C34878D82A}">
                    <a16:rowId xmlns:a16="http://schemas.microsoft.com/office/drawing/2014/main" val="994712996"/>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noProof="0"/>
                        <a:t>Action 10.1 : Clarifier le rôle de chaque institution et de chaque partenaire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réunions organisées avec les partenaires pour clarifier leurs rôles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fiches descriptives des rôles et responsabilités produites et diffusées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partenaires ayant validé et adopté les nouvelles directives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713681217"/>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noProof="0"/>
                        <a:t>Action 10.2 : Cartographie du degré de collaboration au niveau de l’</a:t>
                      </a:r>
                      <a:r>
                        <a:rPr lang="fr-FR" sz="1200" b="1" noProof="0" err="1"/>
                        <a:t>intake</a:t>
                      </a:r>
                      <a:r>
                        <a:rPr lang="fr-FR" sz="1200" b="1" noProof="0"/>
                        <a:t> par les partenaires (communes/CPAS/mutuelles)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Proportion des demandes initiées par des tiers par type de partenaire (et son évolution)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réunions organisées par le groupe de travail transversal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99236422"/>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noProof="0"/>
                        <a:t>Action 10.3 : Faciliter l’accès à </a:t>
                      </a:r>
                      <a:r>
                        <a:rPr lang="fr-FR" sz="1200" b="1" noProof="0" err="1"/>
                        <a:t>MyHandicap</a:t>
                      </a:r>
                      <a:r>
                        <a:rPr lang="fr-FR" sz="1200" b="1" noProof="0"/>
                        <a:t> Professional à d’autres acteurs externes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partenaires ayant reçu un accès à </a:t>
                      </a:r>
                      <a:r>
                        <a:rPr lang="fr-FR" sz="1200" noProof="0" err="1"/>
                        <a:t>MyHandicap</a:t>
                      </a:r>
                      <a:r>
                        <a:rPr lang="fr-FR" sz="1200" noProof="0"/>
                        <a:t> Professional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formations ou sessions d’information dispensées aux partenaires externes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a:t>
                      </a:r>
                      <a:r>
                        <a:rPr lang="fr-FR" sz="1200" noProof="0" err="1"/>
                        <a:t>intakes</a:t>
                      </a:r>
                      <a:r>
                        <a:rPr lang="fr-FR" sz="1200" noProof="0"/>
                        <a:t> réalisés par ces partenaires via </a:t>
                      </a:r>
                      <a:r>
                        <a:rPr lang="fr-FR" sz="1200" noProof="0" err="1"/>
                        <a:t>MyHandicap</a:t>
                      </a:r>
                      <a:r>
                        <a:rPr lang="fr-FR" sz="1200" noProof="0"/>
                        <a:t> Professional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667589052"/>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noProof="0"/>
                        <a:t>Action 10.4 : Partage des informations et des données des ayants droit entre les instances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A définir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80999205"/>
                  </a:ext>
                </a:extLst>
              </a:tr>
            </a:tbl>
          </a:graphicData>
        </a:graphic>
      </p:graphicFrame>
    </p:spTree>
    <p:extLst>
      <p:ext uri="{BB962C8B-B14F-4D97-AF65-F5344CB8AC3E}">
        <p14:creationId xmlns:p14="http://schemas.microsoft.com/office/powerpoint/2010/main" val="38096709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AAE7C-FAC4-885A-E3D9-5F44348D03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0F57F-0288-5854-8ACA-2C0948FEDBD6}"/>
              </a:ext>
            </a:extLst>
          </p:cNvPr>
          <p:cNvSpPr>
            <a:spLocks noGrp="1"/>
          </p:cNvSpPr>
          <p:nvPr>
            <p:ph type="title"/>
          </p:nvPr>
        </p:nvSpPr>
        <p:spPr/>
        <p:txBody>
          <a:bodyPr/>
          <a:lstStyle/>
          <a:p>
            <a:r>
              <a:rPr lang="fr-FR" noProof="0"/>
              <a:t>Projet 11. Harmoniser les procédures entre les instances fédérales et régionales (1/3)</a:t>
            </a:r>
          </a:p>
        </p:txBody>
      </p:sp>
      <p:sp>
        <p:nvSpPr>
          <p:cNvPr id="6" name="Rectangle 5">
            <a:extLst>
              <a:ext uri="{FF2B5EF4-FFF2-40B4-BE49-F238E27FC236}">
                <a16:creationId xmlns:a16="http://schemas.microsoft.com/office/drawing/2014/main" id="{0CC67428-C056-5A57-7419-5B57F0A163F6}"/>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F78EDA62-F96C-D015-EE3C-53BE325FD036}"/>
              </a:ext>
            </a:extLst>
          </p:cNvPr>
          <p:cNvGraphicFramePr>
            <a:graphicFrameLocks noGrp="1"/>
          </p:cNvGraphicFramePr>
          <p:nvPr/>
        </p:nvGraphicFramePr>
        <p:xfrm>
          <a:off x="484174" y="1592263"/>
          <a:ext cx="8993202" cy="4091940"/>
        </p:xfrm>
        <a:graphic>
          <a:graphicData uri="http://schemas.openxmlformats.org/drawingml/2006/table">
            <a:tbl>
              <a:tblPr firstRow="1" bandRow="1">
                <a:tableStyleId>{5940675A-B579-460E-94D1-54222C63F5DA}</a:tableStyleId>
              </a:tblPr>
              <a:tblGrid>
                <a:gridCol w="8993202">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11. Harmoniser les procédures entre les instances fédérales et régionales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994712996"/>
                  </a:ext>
                </a:extLst>
              </a:tr>
              <a:tr h="180000">
                <a:tc>
                  <a:txBody>
                    <a:bodyPr/>
                    <a:lstStyle/>
                    <a:p>
                      <a:r>
                        <a:rPr lang="fr-FR" sz="1200" b="1" noProof="0"/>
                        <a:t>Niveau</a:t>
                      </a:r>
                      <a:r>
                        <a:rPr lang="fr-FR" sz="1200" noProof="0"/>
                        <a:t> : Définition de la politique publique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95333701"/>
                  </a:ext>
                </a:extLst>
              </a:tr>
              <a:tr h="180000">
                <a:tc>
                  <a:txBody>
                    <a:bodyPr/>
                    <a:lstStyle/>
                    <a:p>
                      <a:r>
                        <a:rPr lang="fr-FR" sz="1050" b="1" noProof="0"/>
                        <a:t>Constat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a:t>Les différences entre les critères d’évaluation du handicap au niveau fédéral et régional génèrent des inégalités dans la reconnaissance des droits des personnes en situation de handicap. Cette fragmentation entraîne des incohérences dans les processus d’évaluation, des disparités entre ayants droit et une complexité administrative accrue. L’harmonisation des critères d’évaluation est essentielle pour garantir une approche équitable et cohérente, mais elle se heurte à des défis liés à la régionalisation, aux contraintes politiques et au budget disponible.</a:t>
                      </a:r>
                      <a:endParaRPr lang="fr-FR" sz="1050" noProof="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47029517"/>
                  </a:ext>
                </a:extLst>
              </a:tr>
              <a:tr h="288902">
                <a:tc>
                  <a:txBody>
                    <a:bodyPr/>
                    <a:lstStyle/>
                    <a:p>
                      <a:r>
                        <a:rPr lang="fr-FR" sz="1200" b="1" noProof="0"/>
                        <a:t>Description :</a:t>
                      </a:r>
                    </a:p>
                    <a:p>
                      <a:r>
                        <a:rPr lang="fr-FR" sz="1200" b="0" noProof="0"/>
                        <a:t>Ce projet vise à développer une approche nationale harmonisée pour l’évaluation du handicap, en impliquant les parties prenantes aux niveaux fédéral et régional. L’objectif est de réduire les disparités actuelles et de simplifier le parcours administratif des ayants droit. Une attention particulière sera portée à l’adoption de méthodologies et outils communs permettant une évaluation cohérente et fiable.</a:t>
                      </a:r>
                    </a:p>
                    <a:p>
                      <a:r>
                        <a:rPr lang="fr-FR" sz="1200" b="0" noProof="0"/>
                        <a:t>Toute modification proposée à travers ce projet devra être décidée à plusieurs niveaux politiques (fédéral et régional) et devra également être discutée et validée au cours de la conférence interministérielle (IMC).</a:t>
                      </a:r>
                      <a:endParaRPr lang="fr-FR" sz="1200" b="1" noProof="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154437072"/>
                  </a:ext>
                </a:extLst>
              </a:tr>
              <a:tr h="0">
                <a:tc>
                  <a:txBody>
                    <a:bodyPr/>
                    <a:lstStyle/>
                    <a:p>
                      <a:r>
                        <a:rPr lang="fr-FR" sz="1200" b="1" kern="1200" noProof="0">
                          <a:solidFill>
                            <a:schemeClr val="tx1"/>
                          </a:solidFill>
                          <a:latin typeface="+mn-lt"/>
                          <a:ea typeface="+mn-ea"/>
                          <a:cs typeface="+mn-cs"/>
                        </a:rPr>
                        <a:t>Impact attendu sur le NTU :                                                                                                                </a:t>
                      </a:r>
                      <a:r>
                        <a:rPr lang="fr-FR" sz="1200" noProof="0"/>
                        <a:t>NTU primaire            NTU secondaire            NTU tertiaire </a:t>
                      </a:r>
                    </a:p>
                    <a:p>
                      <a:pPr marL="0" indent="0">
                        <a:buFont typeface="Arial" panose="020B0604020202020204" pitchFamily="34" charset="0"/>
                        <a:buNone/>
                      </a:pPr>
                      <a:r>
                        <a:rPr lang="fr-FR" sz="1200" noProof="0"/>
                        <a:t>Ce projet vise à réduire le NTU primaire, secondaire et tertiaire en améliorant la cohérence et la coordination des procédures d’évaluation du handicap et d’octroi des droits entre les niveaux fédéral et régional. L’objectif est de garantir un accès plus équitable aux prestations et de limiter les disparités qui freinent l’accès aux droits. L’impact attendu est :</a:t>
                      </a:r>
                    </a:p>
                    <a:p>
                      <a:pPr marL="171450" indent="-171450">
                        <a:buFont typeface="Arial" panose="020B0604020202020204" pitchFamily="34" charset="0"/>
                        <a:buChar char="•"/>
                      </a:pPr>
                      <a:r>
                        <a:rPr lang="fr-FR" sz="1200" noProof="0"/>
                        <a:t>Harmoniser les critères d’évaluation du handicap pour une approche nationale cohérente.</a:t>
                      </a:r>
                    </a:p>
                    <a:p>
                      <a:pPr marL="171450" indent="-171450">
                        <a:buFont typeface="Arial" panose="020B0604020202020204" pitchFamily="34" charset="0"/>
                        <a:buChar char="•"/>
                      </a:pPr>
                      <a:r>
                        <a:rPr lang="fr-FR" sz="1200" noProof="0"/>
                        <a:t>Réduire les disparités et garantir une évaluation équitable des situations de handicap.</a:t>
                      </a:r>
                    </a:p>
                    <a:p>
                      <a:pPr marL="171450" indent="-171450">
                        <a:buFont typeface="Arial" panose="020B0604020202020204" pitchFamily="34" charset="0"/>
                        <a:buChar char="•"/>
                      </a:pPr>
                      <a:r>
                        <a:rPr lang="fr-FR" sz="1200" noProof="0"/>
                        <a:t>Renforcer la reconnaissance des droits des personnes handicapées dans toutes les régions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72189809"/>
                  </a:ext>
                </a:extLst>
              </a:tr>
            </a:tbl>
          </a:graphicData>
        </a:graphic>
      </p:graphicFrame>
      <p:sp>
        <p:nvSpPr>
          <p:cNvPr id="7" name="Rectangle 6">
            <a:extLst>
              <a:ext uri="{FF2B5EF4-FFF2-40B4-BE49-F238E27FC236}">
                <a16:creationId xmlns:a16="http://schemas.microsoft.com/office/drawing/2014/main" id="{2BE54142-46C7-4D58-1B9D-8C5FA0A4B34B}"/>
              </a:ext>
            </a:extLst>
          </p:cNvPr>
          <p:cNvSpPr/>
          <p:nvPr/>
        </p:nvSpPr>
        <p:spPr bwMode="auto">
          <a:xfrm>
            <a:off x="5710725" y="4381500"/>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8" name="Rectangle 7">
            <a:extLst>
              <a:ext uri="{FF2B5EF4-FFF2-40B4-BE49-F238E27FC236}">
                <a16:creationId xmlns:a16="http://schemas.microsoft.com/office/drawing/2014/main" id="{F2F17B69-0A76-25F5-12B1-FC9B4B6DAA02}"/>
              </a:ext>
            </a:extLst>
          </p:cNvPr>
          <p:cNvSpPr/>
          <p:nvPr/>
        </p:nvSpPr>
        <p:spPr bwMode="auto">
          <a:xfrm>
            <a:off x="6958500" y="4381500"/>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sp>
        <p:nvSpPr>
          <p:cNvPr id="9" name="Rectangle 8">
            <a:extLst>
              <a:ext uri="{FF2B5EF4-FFF2-40B4-BE49-F238E27FC236}">
                <a16:creationId xmlns:a16="http://schemas.microsoft.com/office/drawing/2014/main" id="{8745D593-4C3C-9632-DFA3-2A0E2E2DBBB6}"/>
              </a:ext>
            </a:extLst>
          </p:cNvPr>
          <p:cNvSpPr/>
          <p:nvPr/>
        </p:nvSpPr>
        <p:spPr bwMode="auto">
          <a:xfrm>
            <a:off x="8356460" y="4381500"/>
            <a:ext cx="144000" cy="144000"/>
          </a:xfrm>
          <a:prstGeom prst="rect">
            <a:avLst/>
          </a:prstGeom>
          <a:solidFill>
            <a:schemeClr val="bg1">
              <a:lumMod val="95000"/>
            </a:schemeClr>
          </a:solidFill>
          <a:ln>
            <a:solidFill>
              <a:schemeClr val="tx1"/>
            </a:solid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FR" sz="1400" noProof="0">
              <a:latin typeface="Calibri Light" panose="020F0302020204030204" pitchFamily="34" charset="0"/>
            </a:endParaRPr>
          </a:p>
        </p:txBody>
      </p:sp>
      <p:pic>
        <p:nvPicPr>
          <p:cNvPr id="11" name="Graphic 10" descr="Checkmark outline">
            <a:extLst>
              <a:ext uri="{FF2B5EF4-FFF2-40B4-BE49-F238E27FC236}">
                <a16:creationId xmlns:a16="http://schemas.microsoft.com/office/drawing/2014/main" id="{6961A82D-02EE-7B44-7334-E0F77BB52B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5015" y="4319025"/>
            <a:ext cx="216000" cy="216000"/>
          </a:xfrm>
          <a:prstGeom prst="rect">
            <a:avLst/>
          </a:prstGeom>
        </p:spPr>
      </p:pic>
      <p:pic>
        <p:nvPicPr>
          <p:cNvPr id="12" name="Graphic 11" descr="Checkmark outline">
            <a:extLst>
              <a:ext uri="{FF2B5EF4-FFF2-40B4-BE49-F238E27FC236}">
                <a16:creationId xmlns:a16="http://schemas.microsoft.com/office/drawing/2014/main" id="{0C1ED0C1-DBF2-6D71-2CFD-721D6B6E34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41625" y="4315950"/>
            <a:ext cx="216000" cy="216000"/>
          </a:xfrm>
          <a:prstGeom prst="rect">
            <a:avLst/>
          </a:prstGeom>
        </p:spPr>
      </p:pic>
      <p:pic>
        <p:nvPicPr>
          <p:cNvPr id="5" name="Graphic 4" descr="Checkmark outline">
            <a:extLst>
              <a:ext uri="{FF2B5EF4-FFF2-40B4-BE49-F238E27FC236}">
                <a16:creationId xmlns:a16="http://schemas.microsoft.com/office/drawing/2014/main" id="{15CD424D-EB37-5172-2F4C-E8FF5BC47E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42660" y="4315950"/>
            <a:ext cx="216000" cy="216000"/>
          </a:xfrm>
          <a:prstGeom prst="rect">
            <a:avLst/>
          </a:prstGeom>
        </p:spPr>
      </p:pic>
    </p:spTree>
    <p:extLst>
      <p:ext uri="{BB962C8B-B14F-4D97-AF65-F5344CB8AC3E}">
        <p14:creationId xmlns:p14="http://schemas.microsoft.com/office/powerpoint/2010/main" val="30202417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9EB5B-6339-EBD6-5B27-E1CC0450A4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FD283D-4188-DBDB-839E-F39126939CE5}"/>
              </a:ext>
            </a:extLst>
          </p:cNvPr>
          <p:cNvSpPr>
            <a:spLocks noGrp="1"/>
          </p:cNvSpPr>
          <p:nvPr>
            <p:ph type="title"/>
          </p:nvPr>
        </p:nvSpPr>
        <p:spPr/>
        <p:txBody>
          <a:bodyPr/>
          <a:lstStyle/>
          <a:p>
            <a:r>
              <a:rPr lang="fr-FR" noProof="0"/>
              <a:t>Projet 11. Harmoniser les procédures entre les instances fédérales et régionales (2/3)</a:t>
            </a:r>
          </a:p>
        </p:txBody>
      </p:sp>
      <p:sp>
        <p:nvSpPr>
          <p:cNvPr id="6" name="Rectangle 5">
            <a:extLst>
              <a:ext uri="{FF2B5EF4-FFF2-40B4-BE49-F238E27FC236}">
                <a16:creationId xmlns:a16="http://schemas.microsoft.com/office/drawing/2014/main" id="{21F938C3-44D5-CD2B-A00C-B915CDC26F74}"/>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7DE3E6FF-E0CE-5D2B-33D8-6FA7FDEDE68B}"/>
              </a:ext>
            </a:extLst>
          </p:cNvPr>
          <p:cNvGraphicFramePr>
            <a:graphicFrameLocks noGrp="1"/>
          </p:cNvGraphicFramePr>
          <p:nvPr/>
        </p:nvGraphicFramePr>
        <p:xfrm>
          <a:off x="484174" y="1592263"/>
          <a:ext cx="8964000" cy="283464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11. En pratique</a:t>
                      </a:r>
                      <a:r>
                        <a:rPr lang="fr-FR" sz="1200" b="1" baseline="0" noProof="0">
                          <a:solidFill>
                            <a:schemeClr val="bg1"/>
                          </a:solidFill>
                        </a:rPr>
                        <a:t> </a:t>
                      </a:r>
                      <a:endParaRPr lang="fr-FR" sz="1200" b="1" noProof="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994712996"/>
                  </a:ext>
                </a:extLst>
              </a:tr>
              <a:tr h="26794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noProof="0"/>
                        <a:t>Action 11.1 : Assurer la continuité de la conférence interministérielle (IMC) « Handicap »</a:t>
                      </a:r>
                      <a:br>
                        <a:rPr lang="fr-FR" sz="1200" b="0" noProof="0"/>
                      </a:br>
                      <a:r>
                        <a:rPr lang="fr-FR" sz="1200" b="0" noProof="0"/>
                        <a:t>En mai 2021, une première conférence interministérielle « Handicap » a eu lieu, au cours de laquelle une stratégie interfédérale handicap 2021-2023 avait été adoptée. Cette action vise à s’assurer de la continuité de cette conférence, après la constitution du (des) nouveau(x) gouvernement(s), mais aussi d’en organiser une spécifiquement par rapport au NTU pour se mettre d’accord sur le suivi de la personne en situation de handicap (passage de l’enfance à l’âge adulte et aussi vers un statut de senior) et viser au long terme des discussions pour organiser une même évaluation du handicap à travers toutes les régions.</a:t>
                      </a:r>
                      <a:r>
                        <a:rPr lang="fr-FR" sz="1200" b="0" noProof="0">
                          <a:highlight>
                            <a:srgbClr val="FFFF00"/>
                          </a:highlight>
                        </a:rPr>
                        <a:t> </a:t>
                      </a:r>
                      <a:endParaRPr lang="fr-FR" sz="1200" b="1" noProof="0">
                        <a:highlight>
                          <a:srgbClr val="FFFF00"/>
                        </a:highligh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429017515"/>
                  </a:ext>
                </a:extLst>
              </a:tr>
              <a:tr h="252000">
                <a:tc>
                  <a:txBody>
                    <a:bodyPr/>
                    <a:lstStyle/>
                    <a:p>
                      <a:pPr marL="171450" indent="-171450">
                        <a:buFont typeface="Arial" panose="020B0604020202020204" pitchFamily="34" charset="0"/>
                        <a:buChar char="•"/>
                      </a:pPr>
                      <a:r>
                        <a:rPr lang="fr-FR" sz="1200" b="1" noProof="0"/>
                        <a:t>Action 11.2 : Uniformiser les critères d’évaluation du handicap à l’échelle fédérale et régionale</a:t>
                      </a:r>
                      <a:br>
                        <a:rPr lang="fr-FR" sz="1200" noProof="0"/>
                      </a:br>
                      <a:r>
                        <a:rPr lang="fr-FR" sz="1200" noProof="0"/>
                        <a:t>Cette action vise à harmoniser les critères d’évaluation du handicap, notamment pour les cas de handicap physique lourd. Cette action doit être menée en concertation étroite avec des acteurs tels que l’INAMI, </a:t>
                      </a:r>
                      <a:r>
                        <a:rPr lang="fr-FR" sz="1200" noProof="0" err="1"/>
                        <a:t>Fedris</a:t>
                      </a:r>
                      <a:r>
                        <a:rPr lang="fr-FR" sz="1200" noProof="0"/>
                        <a:t> et MEDEX, ainsi que tous les autres acteurs régionaux concernés. L’objectif est de garantir une évaluation plus cohérente et équitable des situations de handicap, en réduisant les disparités actuelles entre les différents niveaux de pouvoir. Toutefois, cette harmonisation se heurte aux défis complexes de la régionalisation et implique des considérations politiques et budgétaires. Ce projet a pour ambition d’établir, à terme, un cadre commun national, renforçant la reconnaissance des droits des personnes en situation de handicap.</a:t>
                      </a:r>
                      <a:endParaRPr lang="fr-FR" sz="1200" b="0" noProof="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071946653"/>
                  </a:ext>
                </a:extLst>
              </a:tr>
            </a:tbl>
          </a:graphicData>
        </a:graphic>
      </p:graphicFrame>
      <p:sp>
        <p:nvSpPr>
          <p:cNvPr id="4" name="Star: 5 Points 3">
            <a:extLst>
              <a:ext uri="{FF2B5EF4-FFF2-40B4-BE49-F238E27FC236}">
                <a16:creationId xmlns:a16="http://schemas.microsoft.com/office/drawing/2014/main" id="{51DF5A7A-3402-729D-2028-742D31BAAA1A}"/>
              </a:ext>
            </a:extLst>
          </p:cNvPr>
          <p:cNvSpPr/>
          <p:nvPr/>
        </p:nvSpPr>
        <p:spPr bwMode="auto">
          <a:xfrm>
            <a:off x="144758" y="1885627"/>
            <a:ext cx="288000" cy="288000"/>
          </a:xfrm>
          <a:prstGeom prst="star5">
            <a:avLst/>
          </a:prstGeom>
          <a:solidFill>
            <a:srgbClr val="92D050"/>
          </a:solidFill>
          <a:ln>
            <a:noFill/>
          </a:ln>
          <a:effectLst/>
        </p:spPr>
        <p:txBody>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endParaRPr lang="fr-BE" sz="1400" dirty="0" err="1">
              <a:latin typeface="Calibri Light" panose="020F0302020204030204" pitchFamily="34" charset="0"/>
            </a:endParaRPr>
          </a:p>
        </p:txBody>
      </p:sp>
    </p:spTree>
    <p:extLst>
      <p:ext uri="{BB962C8B-B14F-4D97-AF65-F5344CB8AC3E}">
        <p14:creationId xmlns:p14="http://schemas.microsoft.com/office/powerpoint/2010/main" val="10747296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38FDD-4997-F323-0527-E9E7E9E3D9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A39123-9D54-F49A-BC5C-DFF3DBBE0B40}"/>
              </a:ext>
            </a:extLst>
          </p:cNvPr>
          <p:cNvSpPr>
            <a:spLocks noGrp="1"/>
          </p:cNvSpPr>
          <p:nvPr>
            <p:ph type="title"/>
          </p:nvPr>
        </p:nvSpPr>
        <p:spPr/>
        <p:txBody>
          <a:bodyPr/>
          <a:lstStyle/>
          <a:p>
            <a:r>
              <a:rPr lang="fr-FR" noProof="0"/>
              <a:t>Projet 11. Harmoniser les procédures entre les instances fédérales et régionales (3/3)</a:t>
            </a:r>
          </a:p>
        </p:txBody>
      </p:sp>
      <p:sp>
        <p:nvSpPr>
          <p:cNvPr id="6" name="Rectangle 5">
            <a:extLst>
              <a:ext uri="{FF2B5EF4-FFF2-40B4-BE49-F238E27FC236}">
                <a16:creationId xmlns:a16="http://schemas.microsoft.com/office/drawing/2014/main" id="{AB63DC44-9D42-B9DE-4388-DC0F87E8E388}"/>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FR" b="0" noProof="0">
                <a:solidFill>
                  <a:schemeClr val="tx2"/>
                </a:solidFill>
                <a:latin typeface="Calibri Light" panose="020F0302020204030204" pitchFamily="34" charset="0"/>
              </a:rPr>
              <a:t>Plan d’actions</a:t>
            </a:r>
          </a:p>
        </p:txBody>
      </p:sp>
      <p:graphicFrame>
        <p:nvGraphicFramePr>
          <p:cNvPr id="3" name="Table 2">
            <a:extLst>
              <a:ext uri="{FF2B5EF4-FFF2-40B4-BE49-F238E27FC236}">
                <a16:creationId xmlns:a16="http://schemas.microsoft.com/office/drawing/2014/main" id="{5E0418C1-7A17-39E9-00D6-95CD12032E52}"/>
              </a:ext>
            </a:extLst>
          </p:cNvPr>
          <p:cNvGraphicFramePr>
            <a:graphicFrameLocks noGrp="1"/>
          </p:cNvGraphicFramePr>
          <p:nvPr>
            <p:extLst>
              <p:ext uri="{D42A27DB-BD31-4B8C-83A1-F6EECF244321}">
                <p14:modId xmlns:p14="http://schemas.microsoft.com/office/powerpoint/2010/main" val="1243700611"/>
              </p:ext>
            </p:extLst>
          </p:nvPr>
        </p:nvGraphicFramePr>
        <p:xfrm>
          <a:off x="484174" y="1592263"/>
          <a:ext cx="8964000" cy="1920240"/>
        </p:xfrm>
        <a:graphic>
          <a:graphicData uri="http://schemas.openxmlformats.org/drawingml/2006/table">
            <a:tbl>
              <a:tblPr firstRow="1" bandRow="1">
                <a:tableStyleId>{5940675A-B579-460E-94D1-54222C63F5DA}</a:tableStyleId>
              </a:tblPr>
              <a:tblGrid>
                <a:gridCol w="8964000">
                  <a:extLst>
                    <a:ext uri="{9D8B030D-6E8A-4147-A177-3AD203B41FA5}">
                      <a16:colId xmlns:a16="http://schemas.microsoft.com/office/drawing/2014/main" val="3324933802"/>
                    </a:ext>
                  </a:extLst>
                </a:gridCol>
              </a:tblGrid>
              <a:tr h="180000">
                <a:tc>
                  <a:txBody>
                    <a:bodyPr/>
                    <a:lstStyle/>
                    <a:p>
                      <a:r>
                        <a:rPr lang="fr-FR" sz="1200" b="1" noProof="0">
                          <a:solidFill>
                            <a:schemeClr val="bg1"/>
                          </a:solidFill>
                        </a:rPr>
                        <a:t>Projet 11. Indicateurs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8F"/>
                    </a:solidFill>
                  </a:tcPr>
                </a:tc>
                <a:extLst>
                  <a:ext uri="{0D108BD9-81ED-4DB2-BD59-A6C34878D82A}">
                    <a16:rowId xmlns:a16="http://schemas.microsoft.com/office/drawing/2014/main" val="994712996"/>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noProof="0"/>
                        <a:t>Action 11.1 : Assurer la continuité de la conférence interministérielle (IMC) « Handicap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représentants fédéraux et régionaux engagés dans la conférence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sessions de l’IMC tenues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thématiques abordées en lien avec l’amélioration de l’accès aux droits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décisions ou résolutions prises par l’IMC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Nombre de collaborations interinstitutionnelles formalisées suite aux discussions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713681217"/>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1" noProof="0"/>
                        <a:t>Action 11.2 : Uniformiser les critères d’évaluation du handicap à l’échelle fédérale et régionale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a:t>A définir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99236422"/>
                  </a:ext>
                </a:extLst>
              </a:tr>
            </a:tbl>
          </a:graphicData>
        </a:graphic>
      </p:graphicFrame>
    </p:spTree>
    <p:extLst>
      <p:ext uri="{BB962C8B-B14F-4D97-AF65-F5344CB8AC3E}">
        <p14:creationId xmlns:p14="http://schemas.microsoft.com/office/powerpoint/2010/main" val="31868819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20798-4EB0-FF7A-1736-9CD585F02D5D}"/>
            </a:ext>
          </a:extLst>
        </p:cNvPr>
        <p:cNvGrpSpPr/>
        <p:nvPr/>
      </p:nvGrpSpPr>
      <p:grpSpPr>
        <a:xfrm>
          <a:off x="0" y="0"/>
          <a:ext cx="0" cy="0"/>
          <a:chOff x="0" y="0"/>
          <a:chExt cx="0" cy="0"/>
        </a:xfrm>
      </p:grpSpPr>
      <p:sp>
        <p:nvSpPr>
          <p:cNvPr id="11" name="Rectangle 6">
            <a:extLst>
              <a:ext uri="{FF2B5EF4-FFF2-40B4-BE49-F238E27FC236}">
                <a16:creationId xmlns:a16="http://schemas.microsoft.com/office/drawing/2014/main" id="{D9740E8B-6EC8-F3E8-0D9E-833F8765AFA3}"/>
              </a:ext>
            </a:extLst>
          </p:cNvPr>
          <p:cNvSpPr>
            <a:spLocks noGrp="1" noChangeArrowheads="1"/>
          </p:cNvSpPr>
          <p:nvPr>
            <p:ph type="title"/>
          </p:nvPr>
        </p:nvSpPr>
        <p:spPr/>
        <p:txBody>
          <a:bodyPr anchor="t" anchorCtr="0"/>
          <a:lstStyle/>
          <a:p>
            <a:pPr>
              <a:lnSpc>
                <a:spcPts val="2800"/>
              </a:lnSpc>
            </a:pPr>
            <a:r>
              <a:rPr lang="fr-FR" altLang="es-ES" sz="2800">
                <a:solidFill>
                  <a:schemeClr val="tx2"/>
                </a:solidFill>
              </a:rPr>
              <a:t>6</a:t>
            </a:r>
            <a:br>
              <a:rPr lang="fr-FR" altLang="es-ES" sz="2800"/>
            </a:br>
            <a:r>
              <a:rPr lang="fr-FR" altLang="es-ES" sz="2800">
                <a:solidFill>
                  <a:schemeClr val="tx2"/>
                </a:solidFill>
              </a:rPr>
              <a:t>Implémentation et suivi</a:t>
            </a:r>
            <a:endParaRPr lang="fr-FR" altLang="es-ES" sz="2800">
              <a:latin typeface="Calibri Light"/>
              <a:cs typeface="Calibri Light"/>
            </a:endParaRPr>
          </a:p>
        </p:txBody>
      </p:sp>
    </p:spTree>
    <p:extLst>
      <p:ext uri="{BB962C8B-B14F-4D97-AF65-F5344CB8AC3E}">
        <p14:creationId xmlns:p14="http://schemas.microsoft.com/office/powerpoint/2010/main" val="41456926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C871F-9564-F4B3-E04A-EF55EC5500D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F15C96B-B558-0389-30A8-0963CDD9557F}"/>
              </a:ext>
            </a:extLst>
          </p:cNvPr>
          <p:cNvSpPr>
            <a:spLocks noGrp="1"/>
          </p:cNvSpPr>
          <p:nvPr>
            <p:ph type="title"/>
          </p:nvPr>
        </p:nvSpPr>
        <p:spPr/>
        <p:txBody>
          <a:bodyPr/>
          <a:lstStyle/>
          <a:p>
            <a:r>
              <a:rPr lang="fr-FR"/>
              <a:t>Une proposition de planning sur 3 ans a été développé pour les 20 actions définies comme prioritaires</a:t>
            </a:r>
          </a:p>
        </p:txBody>
      </p:sp>
      <p:sp>
        <p:nvSpPr>
          <p:cNvPr id="17" name="Rectangle 4">
            <a:extLst>
              <a:ext uri="{FF2B5EF4-FFF2-40B4-BE49-F238E27FC236}">
                <a16:creationId xmlns:a16="http://schemas.microsoft.com/office/drawing/2014/main" id="{E0FD0DF5-A793-D6E6-947C-2A37A032F949}"/>
              </a:ext>
            </a:extLst>
          </p:cNvPr>
          <p:cNvSpPr>
            <a:spLocks noChangeArrowheads="1"/>
          </p:cNvSpPr>
          <p:nvPr/>
        </p:nvSpPr>
        <p:spPr bwMode="auto">
          <a:xfrm>
            <a:off x="526326" y="233365"/>
            <a:ext cx="875102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1pPr>
            <a:lvl2pPr marL="742950" indent="-28575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2pPr>
            <a:lvl3pPr marL="11430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3pPr>
            <a:lvl4pPr marL="16002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4pPr>
            <a:lvl5pPr marL="2057400" indent="-228600" defTabSz="915988" eaLnBrk="0" hangingPunct="0">
              <a:tabLst>
                <a:tab pos="7007225" algn="l"/>
                <a:tab pos="8647113" algn="r"/>
              </a:tabLst>
              <a:defRPr sz="1400">
                <a:solidFill>
                  <a:schemeClr val="tx1"/>
                </a:solidFill>
                <a:latin typeface="Tahoma" panose="020B0604030504040204" pitchFamily="34" charset="0"/>
                <a:cs typeface="Arial" panose="020B0604020202020204" pitchFamily="34" charset="0"/>
              </a:defRPr>
            </a:lvl5pPr>
            <a:lvl6pPr marL="25146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6pPr>
            <a:lvl7pPr marL="29718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7pPr>
            <a:lvl8pPr marL="34290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8pPr>
            <a:lvl9pPr marL="3886200" indent="-228600" defTabSz="915988" eaLnBrk="0" fontAlgn="base" hangingPunct="0">
              <a:spcBef>
                <a:spcPct val="0"/>
              </a:spcBef>
              <a:spcAft>
                <a:spcPct val="0"/>
              </a:spcAft>
              <a:tabLst>
                <a:tab pos="7007225" algn="l"/>
                <a:tab pos="8647113" algn="r"/>
              </a:tabLst>
              <a:defRPr sz="1400">
                <a:solidFill>
                  <a:schemeClr val="tx1"/>
                </a:solidFill>
                <a:latin typeface="Tahoma" panose="020B0604030504040204" pitchFamily="34" charset="0"/>
                <a:cs typeface="Arial" panose="020B0604020202020204" pitchFamily="34" charset="0"/>
              </a:defRPr>
            </a:lvl9pPr>
          </a:lstStyle>
          <a:p>
            <a:pPr eaLnBrk="1">
              <a:spcAft>
                <a:spcPct val="30000"/>
              </a:spcAft>
              <a:buClr>
                <a:srgbClr val="000000"/>
              </a:buClr>
              <a:buSzPct val="100000"/>
              <a:buFont typeface="Tahoma" panose="020B0604030504040204" pitchFamily="34" charset="0"/>
              <a:buNone/>
            </a:pPr>
            <a:r>
              <a:rPr lang="fr-BE" altLang="es-ES" b="0">
                <a:solidFill>
                  <a:schemeClr val="tx2"/>
                </a:solidFill>
                <a:latin typeface="Calibri Light" panose="020F0302020204030204" pitchFamily="34" charset="0"/>
              </a:rPr>
              <a:t>Implémentation et suivi</a:t>
            </a:r>
          </a:p>
        </p:txBody>
      </p:sp>
      <p:sp>
        <p:nvSpPr>
          <p:cNvPr id="11" name="Marcador de contenido 3">
            <a:extLst>
              <a:ext uri="{FF2B5EF4-FFF2-40B4-BE49-F238E27FC236}">
                <a16:creationId xmlns:a16="http://schemas.microsoft.com/office/drawing/2014/main" id="{31B0CC3E-AFB6-3B78-4C00-2AC08196271A}"/>
              </a:ext>
            </a:extLst>
          </p:cNvPr>
          <p:cNvSpPr>
            <a:spLocks noGrp="1"/>
          </p:cNvSpPr>
          <p:nvPr>
            <p:ph idx="1"/>
          </p:nvPr>
        </p:nvSpPr>
        <p:spPr>
          <a:xfrm>
            <a:off x="498889" y="1599639"/>
            <a:ext cx="8959121" cy="45397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0" indent="0">
              <a:lnSpc>
                <a:spcPct val="100000"/>
              </a:lnSpc>
              <a:spcBef>
                <a:spcPts val="300"/>
              </a:spcBef>
              <a:spcAft>
                <a:spcPts val="300"/>
              </a:spcAft>
              <a:buNone/>
            </a:pPr>
            <a:r>
              <a:rPr lang="fr-FR" dirty="0"/>
              <a:t>Pour démarrer la mise en œuvre des 20 actions définies comme prioritaires (il s’agit des actions du </a:t>
            </a:r>
            <a:r>
              <a:rPr lang="fr-FR" dirty="0">
                <a:highlight>
                  <a:srgbClr val="C7E6A4"/>
                </a:highlight>
              </a:rPr>
              <a:t>1</a:t>
            </a:r>
            <a:r>
              <a:rPr lang="fr-FR" baseline="30000" dirty="0">
                <a:highlight>
                  <a:srgbClr val="C7E6A4"/>
                </a:highlight>
              </a:rPr>
              <a:t>er</a:t>
            </a:r>
            <a:r>
              <a:rPr lang="fr-FR" dirty="0">
                <a:highlight>
                  <a:srgbClr val="C7E6A4"/>
                </a:highlight>
              </a:rPr>
              <a:t> et 2</a:t>
            </a:r>
            <a:r>
              <a:rPr lang="fr-FR" baseline="30000" dirty="0">
                <a:highlight>
                  <a:srgbClr val="C7E6A4"/>
                </a:highlight>
              </a:rPr>
              <a:t>ème</a:t>
            </a:r>
            <a:r>
              <a:rPr lang="fr-FR" dirty="0">
                <a:highlight>
                  <a:srgbClr val="C7E6A4"/>
                </a:highlight>
              </a:rPr>
              <a:t> groupe de priorisation</a:t>
            </a:r>
            <a:r>
              <a:rPr lang="fr-FR" dirty="0"/>
              <a:t>), une proposition de planning a été imaginé sur base de différents facteurs :</a:t>
            </a:r>
          </a:p>
          <a:p>
            <a:pPr marL="0" indent="0">
              <a:lnSpc>
                <a:spcPct val="100000"/>
              </a:lnSpc>
              <a:spcBef>
                <a:spcPts val="300"/>
              </a:spcBef>
              <a:spcAft>
                <a:spcPts val="300"/>
              </a:spcAft>
              <a:buNone/>
            </a:pPr>
            <a:endParaRPr lang="fr-FR" dirty="0"/>
          </a:p>
          <a:p>
            <a:pPr marL="0" indent="0">
              <a:lnSpc>
                <a:spcPct val="100000"/>
              </a:lnSpc>
              <a:spcBef>
                <a:spcPts val="300"/>
              </a:spcBef>
              <a:spcAft>
                <a:spcPts val="300"/>
              </a:spcAft>
              <a:buNone/>
            </a:pPr>
            <a:endParaRPr lang="fr-FR" dirty="0"/>
          </a:p>
          <a:p>
            <a:pPr marL="0" indent="0">
              <a:lnSpc>
                <a:spcPct val="100000"/>
              </a:lnSpc>
              <a:spcBef>
                <a:spcPts val="300"/>
              </a:spcBef>
              <a:spcAft>
                <a:spcPts val="300"/>
              </a:spcAft>
              <a:buNone/>
            </a:pPr>
            <a:endParaRPr lang="fr-FR" dirty="0"/>
          </a:p>
          <a:p>
            <a:pPr marL="0" indent="0">
              <a:lnSpc>
                <a:spcPct val="100000"/>
              </a:lnSpc>
              <a:spcBef>
                <a:spcPts val="300"/>
              </a:spcBef>
              <a:spcAft>
                <a:spcPts val="300"/>
              </a:spcAft>
              <a:buNone/>
            </a:pPr>
            <a:endParaRPr lang="fr-FR" dirty="0"/>
          </a:p>
          <a:p>
            <a:pPr marL="0" indent="0">
              <a:lnSpc>
                <a:spcPct val="100000"/>
              </a:lnSpc>
              <a:spcBef>
                <a:spcPts val="300"/>
              </a:spcBef>
              <a:spcAft>
                <a:spcPts val="300"/>
              </a:spcAft>
              <a:buNone/>
            </a:pPr>
            <a:endParaRPr lang="fr-FR" dirty="0"/>
          </a:p>
          <a:p>
            <a:pPr marL="0" indent="0">
              <a:lnSpc>
                <a:spcPct val="100000"/>
              </a:lnSpc>
              <a:spcBef>
                <a:spcPts val="300"/>
              </a:spcBef>
              <a:spcAft>
                <a:spcPts val="300"/>
              </a:spcAft>
              <a:buNone/>
            </a:pPr>
            <a:endParaRPr lang="fr-FR" dirty="0"/>
          </a:p>
          <a:p>
            <a:pPr marL="0" indent="0">
              <a:lnSpc>
                <a:spcPct val="100000"/>
              </a:lnSpc>
              <a:spcBef>
                <a:spcPts val="300"/>
              </a:spcBef>
              <a:spcAft>
                <a:spcPts val="300"/>
              </a:spcAft>
              <a:buNone/>
            </a:pPr>
            <a:endParaRPr lang="fr-FR" dirty="0"/>
          </a:p>
          <a:p>
            <a:pPr marL="0" indent="0">
              <a:lnSpc>
                <a:spcPct val="100000"/>
              </a:lnSpc>
              <a:spcBef>
                <a:spcPts val="300"/>
              </a:spcBef>
              <a:spcAft>
                <a:spcPts val="300"/>
              </a:spcAft>
              <a:buNone/>
            </a:pPr>
            <a:endParaRPr lang="fr-FR" dirty="0"/>
          </a:p>
          <a:p>
            <a:pPr marL="0" indent="0">
              <a:lnSpc>
                <a:spcPct val="100000"/>
              </a:lnSpc>
              <a:spcBef>
                <a:spcPts val="300"/>
              </a:spcBef>
              <a:spcAft>
                <a:spcPts val="300"/>
              </a:spcAft>
              <a:buNone/>
            </a:pPr>
            <a:endParaRPr lang="fr-FR" dirty="0"/>
          </a:p>
          <a:p>
            <a:pPr marL="0" indent="0">
              <a:lnSpc>
                <a:spcPct val="100000"/>
              </a:lnSpc>
              <a:spcBef>
                <a:spcPts val="300"/>
              </a:spcBef>
              <a:spcAft>
                <a:spcPts val="300"/>
              </a:spcAft>
              <a:buNone/>
            </a:pPr>
            <a:endParaRPr lang="fr-FR" dirty="0"/>
          </a:p>
          <a:p>
            <a:pPr marL="0" indent="0">
              <a:lnSpc>
                <a:spcPct val="100000"/>
              </a:lnSpc>
              <a:spcBef>
                <a:spcPts val="300"/>
              </a:spcBef>
              <a:spcAft>
                <a:spcPts val="300"/>
              </a:spcAft>
              <a:buNone/>
            </a:pPr>
            <a:r>
              <a:rPr lang="fr-FR" dirty="0"/>
              <a:t>La proposition de planning est </a:t>
            </a:r>
            <a:r>
              <a:rPr lang="fr-FR" b="1" dirty="0"/>
              <a:t>réalisée pour les 3 prochaines années (2025 à 2027)</a:t>
            </a:r>
            <a:r>
              <a:rPr lang="fr-FR" dirty="0"/>
              <a:t>, mais nécessitera une </a:t>
            </a:r>
            <a:r>
              <a:rPr lang="fr-FR" b="1" dirty="0"/>
              <a:t>mise à jour régulière </a:t>
            </a:r>
            <a:r>
              <a:rPr lang="fr-FR" dirty="0"/>
              <a:t>en fonction de l’avancement des différentes actions, mais aussi par rapport aux priorités (pouvant être changeante) et ressources disponibles de la DG HAN.</a:t>
            </a:r>
          </a:p>
        </p:txBody>
      </p:sp>
      <p:sp>
        <p:nvSpPr>
          <p:cNvPr id="3" name="Rectangle: Rounded Corners 2">
            <a:extLst>
              <a:ext uri="{FF2B5EF4-FFF2-40B4-BE49-F238E27FC236}">
                <a16:creationId xmlns:a16="http://schemas.microsoft.com/office/drawing/2014/main" id="{6F5BFB48-DAA0-CC58-7C14-B633311AB578}"/>
              </a:ext>
            </a:extLst>
          </p:cNvPr>
          <p:cNvSpPr/>
          <p:nvPr/>
        </p:nvSpPr>
        <p:spPr bwMode="auto">
          <a:xfrm>
            <a:off x="745401" y="2581275"/>
            <a:ext cx="1540599" cy="2381250"/>
          </a:xfrm>
          <a:prstGeom prst="roundRect">
            <a:avLst/>
          </a:prstGeom>
          <a:solidFill>
            <a:srgbClr val="EBE6D9"/>
          </a:solidFill>
          <a:ln>
            <a:noFill/>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600" b="0">
                <a:latin typeface="Calibri Light" panose="020F0302020204030204" pitchFamily="34" charset="0"/>
              </a:rPr>
              <a:t>L’</a:t>
            </a:r>
            <a:r>
              <a:rPr lang="fr-FR" sz="1600">
                <a:latin typeface="Calibri Light" panose="020F0302020204030204" pitchFamily="34" charset="0"/>
              </a:rPr>
              <a:t>impact</a:t>
            </a:r>
            <a:r>
              <a:rPr lang="fr-FR" sz="1600" b="0">
                <a:latin typeface="Calibri Light" panose="020F0302020204030204" pitchFamily="34" charset="0"/>
              </a:rPr>
              <a:t> de l’action sur la </a:t>
            </a:r>
            <a:r>
              <a:rPr lang="fr-FR" sz="1600">
                <a:latin typeface="Calibri Light" panose="020F0302020204030204" pitchFamily="34" charset="0"/>
              </a:rPr>
              <a:t>réduction du NTU</a:t>
            </a:r>
            <a:endParaRPr lang="fr-BE" sz="1600" err="1">
              <a:latin typeface="Calibri Light" panose="020F0302020204030204" pitchFamily="34" charset="0"/>
            </a:endParaRPr>
          </a:p>
        </p:txBody>
      </p:sp>
      <p:sp>
        <p:nvSpPr>
          <p:cNvPr id="4" name="Rectangle: Rounded Corners 3">
            <a:extLst>
              <a:ext uri="{FF2B5EF4-FFF2-40B4-BE49-F238E27FC236}">
                <a16:creationId xmlns:a16="http://schemas.microsoft.com/office/drawing/2014/main" id="{D7203A78-780F-01C9-982B-A2E3BCEF70FD}"/>
              </a:ext>
            </a:extLst>
          </p:cNvPr>
          <p:cNvSpPr/>
          <p:nvPr/>
        </p:nvSpPr>
        <p:spPr bwMode="auto">
          <a:xfrm>
            <a:off x="2465837" y="2581275"/>
            <a:ext cx="1540599" cy="2381250"/>
          </a:xfrm>
          <a:prstGeom prst="roundRect">
            <a:avLst/>
          </a:prstGeom>
          <a:solidFill>
            <a:srgbClr val="EBE6D9"/>
          </a:solidFill>
          <a:ln>
            <a:noFill/>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600" b="0">
                <a:latin typeface="Calibri Light" panose="020F0302020204030204" pitchFamily="34" charset="0"/>
              </a:rPr>
              <a:t>Le niveau de </a:t>
            </a:r>
            <a:r>
              <a:rPr lang="fr-FR" sz="1600">
                <a:latin typeface="Calibri Light" panose="020F0302020204030204" pitchFamily="34" charset="0"/>
              </a:rPr>
              <a:t>faisabilité</a:t>
            </a:r>
            <a:r>
              <a:rPr lang="fr-FR" sz="1600" b="0">
                <a:latin typeface="Calibri Light" panose="020F0302020204030204" pitchFamily="34" charset="0"/>
              </a:rPr>
              <a:t> de l’action </a:t>
            </a:r>
            <a:endParaRPr lang="fr-BE" sz="1600" b="0" err="1">
              <a:latin typeface="Calibri Light" panose="020F0302020204030204" pitchFamily="34" charset="0"/>
            </a:endParaRPr>
          </a:p>
        </p:txBody>
      </p:sp>
      <p:sp>
        <p:nvSpPr>
          <p:cNvPr id="5" name="Rectangle: Rounded Corners 4">
            <a:extLst>
              <a:ext uri="{FF2B5EF4-FFF2-40B4-BE49-F238E27FC236}">
                <a16:creationId xmlns:a16="http://schemas.microsoft.com/office/drawing/2014/main" id="{527F1578-E139-183E-EFED-EC03EC9007B7}"/>
              </a:ext>
            </a:extLst>
          </p:cNvPr>
          <p:cNvSpPr/>
          <p:nvPr/>
        </p:nvSpPr>
        <p:spPr bwMode="auto">
          <a:xfrm>
            <a:off x="4186273" y="2581275"/>
            <a:ext cx="1540599" cy="2381250"/>
          </a:xfrm>
          <a:prstGeom prst="roundRect">
            <a:avLst/>
          </a:prstGeom>
          <a:solidFill>
            <a:srgbClr val="EBE6D9"/>
          </a:solidFill>
          <a:ln>
            <a:noFill/>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600" b="0">
                <a:latin typeface="Calibri Light" panose="020F0302020204030204" pitchFamily="34" charset="0"/>
              </a:rPr>
              <a:t>Si une action a </a:t>
            </a:r>
            <a:r>
              <a:rPr lang="fr-FR" sz="1600">
                <a:latin typeface="Calibri Light" panose="020F0302020204030204" pitchFamily="34" charset="0"/>
              </a:rPr>
              <a:t>déjà été entamée ou programmée </a:t>
            </a:r>
            <a:endParaRPr lang="fr-BE" sz="1600" err="1">
              <a:latin typeface="Calibri Light" panose="020F0302020204030204" pitchFamily="34" charset="0"/>
            </a:endParaRPr>
          </a:p>
        </p:txBody>
      </p:sp>
      <p:sp>
        <p:nvSpPr>
          <p:cNvPr id="6" name="Rectangle: Rounded Corners 5">
            <a:extLst>
              <a:ext uri="{FF2B5EF4-FFF2-40B4-BE49-F238E27FC236}">
                <a16:creationId xmlns:a16="http://schemas.microsoft.com/office/drawing/2014/main" id="{A0031467-753D-EC6C-0ABD-D4665D5EB6BB}"/>
              </a:ext>
            </a:extLst>
          </p:cNvPr>
          <p:cNvSpPr/>
          <p:nvPr/>
        </p:nvSpPr>
        <p:spPr bwMode="auto">
          <a:xfrm>
            <a:off x="5906709" y="2581275"/>
            <a:ext cx="1540599" cy="2381250"/>
          </a:xfrm>
          <a:prstGeom prst="roundRect">
            <a:avLst/>
          </a:prstGeom>
          <a:solidFill>
            <a:srgbClr val="EBE6D9"/>
          </a:solidFill>
          <a:ln>
            <a:noFill/>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600" b="0">
                <a:latin typeface="Calibri Light" panose="020F0302020204030204" pitchFamily="34" charset="0"/>
              </a:rPr>
              <a:t>Les différentes </a:t>
            </a:r>
            <a:r>
              <a:rPr lang="fr-FR" sz="1600">
                <a:latin typeface="Calibri Light" panose="020F0302020204030204" pitchFamily="34" charset="0"/>
              </a:rPr>
              <a:t>dépendances </a:t>
            </a:r>
            <a:r>
              <a:rPr lang="fr-FR" sz="1600" b="0">
                <a:latin typeface="Calibri Light" panose="020F0302020204030204" pitchFamily="34" charset="0"/>
              </a:rPr>
              <a:t>existantes </a:t>
            </a:r>
            <a:r>
              <a:rPr lang="fr-FR" sz="1600">
                <a:latin typeface="Calibri Light" panose="020F0302020204030204" pitchFamily="34" charset="0"/>
              </a:rPr>
              <a:t>entre les actions </a:t>
            </a:r>
            <a:endParaRPr lang="fr-BE" sz="1600" err="1">
              <a:latin typeface="Calibri Light" panose="020F0302020204030204" pitchFamily="34" charset="0"/>
            </a:endParaRPr>
          </a:p>
        </p:txBody>
      </p:sp>
      <p:sp>
        <p:nvSpPr>
          <p:cNvPr id="7" name="Rectangle: Rounded Corners 6">
            <a:extLst>
              <a:ext uri="{FF2B5EF4-FFF2-40B4-BE49-F238E27FC236}">
                <a16:creationId xmlns:a16="http://schemas.microsoft.com/office/drawing/2014/main" id="{7D4CA31A-7456-45D2-A26B-AB62ECC7C829}"/>
              </a:ext>
            </a:extLst>
          </p:cNvPr>
          <p:cNvSpPr/>
          <p:nvPr/>
        </p:nvSpPr>
        <p:spPr bwMode="auto">
          <a:xfrm>
            <a:off x="7627145" y="2581275"/>
            <a:ext cx="1540599" cy="2381250"/>
          </a:xfrm>
          <a:prstGeom prst="roundRect">
            <a:avLst/>
          </a:prstGeom>
          <a:solidFill>
            <a:srgbClr val="EBE6D9"/>
          </a:solidFill>
          <a:ln>
            <a:noFill/>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ts val="1800"/>
              </a:lnSpc>
              <a:spcBef>
                <a:spcPts val="400"/>
              </a:spcBef>
              <a:spcAft>
                <a:spcPts val="400"/>
              </a:spcAft>
              <a:buClr>
                <a:srgbClr val="80234A"/>
              </a:buClr>
            </a:pPr>
            <a:r>
              <a:rPr lang="fr-FR" sz="1600" b="0">
                <a:latin typeface="Calibri Light" panose="020F0302020204030204" pitchFamily="34" charset="0"/>
              </a:rPr>
              <a:t>Une </a:t>
            </a:r>
            <a:r>
              <a:rPr lang="fr-FR" sz="1600">
                <a:latin typeface="Calibri Light" panose="020F0302020204030204" pitchFamily="34" charset="0"/>
              </a:rPr>
              <a:t>estimation de la durée </a:t>
            </a:r>
            <a:r>
              <a:rPr lang="fr-FR" sz="1600" b="0">
                <a:latin typeface="Calibri Light" panose="020F0302020204030204" pitchFamily="34" charset="0"/>
              </a:rPr>
              <a:t>de réalisation de l’action </a:t>
            </a:r>
            <a:endParaRPr lang="fr-BE" sz="1600" b="0" err="1">
              <a:latin typeface="Calibri Light" panose="020F0302020204030204" pitchFamily="34" charset="0"/>
            </a:endParaRPr>
          </a:p>
        </p:txBody>
      </p:sp>
    </p:spTree>
    <p:extLst>
      <p:ext uri="{BB962C8B-B14F-4D97-AF65-F5344CB8AC3E}">
        <p14:creationId xmlns:p14="http://schemas.microsoft.com/office/powerpoint/2010/main" val="2375502194"/>
      </p:ext>
    </p:extLst>
  </p:cSld>
  <p:clrMapOvr>
    <a:masterClrMapping/>
  </p:clrMapOvr>
</p:sld>
</file>

<file path=ppt/theme/theme1.xml><?xml version="1.0" encoding="utf-8"?>
<a:theme xmlns:a="http://schemas.openxmlformats.org/drawingml/2006/main" name="Template Prop y Pres">
  <a:themeElements>
    <a:clrScheme name="Personalizado 17">
      <a:dk1>
        <a:srgbClr val="000000"/>
      </a:dk1>
      <a:lt1>
        <a:srgbClr val="FFFFFF"/>
      </a:lt1>
      <a:dk2>
        <a:srgbClr val="80234A"/>
      </a:dk2>
      <a:lt2>
        <a:srgbClr val="756A65"/>
      </a:lt2>
      <a:accent1>
        <a:srgbClr val="CB698D"/>
      </a:accent1>
      <a:accent2>
        <a:srgbClr val="D8D3D1"/>
      </a:accent2>
      <a:accent3>
        <a:srgbClr val="FFFFFF"/>
      </a:accent3>
      <a:accent4>
        <a:srgbClr val="EFEEED"/>
      </a:accent4>
      <a:accent5>
        <a:srgbClr val="F5DBE6"/>
      </a:accent5>
      <a:accent6>
        <a:srgbClr val="80234A"/>
      </a:accent6>
      <a:hlink>
        <a:srgbClr val="BFBFBF"/>
      </a:hlink>
      <a:folHlink>
        <a:srgbClr val="80234A"/>
      </a:folHlink>
    </a:clrScheme>
    <a:fontScheme name="Personalizado 1">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EFEEED"/>
        </a:solidFill>
        <a:ln>
          <a:noFill/>
        </a:ln>
        <a:effectLst/>
      </a:spPr>
      <a:bodyPr rot="0" spcFirstLastPara="0" vertOverflow="overflow" horzOverflow="overflow" vert="horz" wrap="square" lIns="162000" tIns="118800" rIns="162000" bIns="118800" numCol="1" spcCol="0" rtlCol="0" fromWordArt="0" anchor="ctr" anchorCtr="0" forceAA="0" compatLnSpc="1">
        <a:prstTxWarp prst="textNoShape">
          <a:avLst/>
        </a:prstTxWarp>
        <a:noAutofit/>
      </a:bodyPr>
      <a:lstStyle>
        <a:defPPr algn="ctr">
          <a:lnSpc>
            <a:spcPts val="1800"/>
          </a:lnSpc>
          <a:spcBef>
            <a:spcPts val="400"/>
          </a:spcBef>
          <a:spcAft>
            <a:spcPts val="400"/>
          </a:spcAft>
          <a:buClr>
            <a:srgbClr val="80234A"/>
          </a:buClr>
          <a:defRPr sz="1400" dirty="0" err="1" smtClean="0">
            <a:latin typeface="Calibri Light" panose="020F0302020204030204"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fr-FR" altLang="es-ES" sz="1400" b="1" i="0" u="none" strike="noStrike" cap="none" normalizeH="0" baseline="0" smtClean="0">
            <a:ln>
              <a:noFill/>
            </a:ln>
            <a:solidFill>
              <a:schemeClr val="tx1"/>
            </a:solidFill>
            <a:effectLst/>
            <a:latin typeface="Verdana" panose="020B0604030504040204" pitchFamily="34" charset="0"/>
          </a:defRPr>
        </a:defPPr>
      </a:lstStyle>
    </a:lnDef>
    <a:txDef>
      <a:spPr>
        <a:noFill/>
      </a:spPr>
      <a:bodyPr wrap="none" rtlCol="0">
        <a:spAutoFit/>
      </a:bodyPr>
      <a:lstStyle>
        <a:defPPr marL="0" indent="0">
          <a:buClr>
            <a:schemeClr val="tx2"/>
          </a:buClr>
          <a:buFont typeface="Arial" panose="020B0604020202020204" pitchFamily="34" charset="0"/>
          <a:buNone/>
          <a:defRPr b="0" dirty="0" err="1" smtClean="0">
            <a:latin typeface="+mn-lt"/>
          </a:defRPr>
        </a:defPPr>
      </a:lstStyle>
    </a:txDef>
  </a:objectDefaults>
  <a:extraClrSchemeLst>
    <a:extraClrScheme>
      <a:clrScheme name="Template Prop y Pre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Prop y Pr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emplate Prop y Pre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Prop y Pre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Prop y Pre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Prop y Pre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emplate Prop y Pre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 proposition horizontale  -  Read-Only" id="{FC733B8B-C147-4072-AD69-E672C3D740BB}" vid="{910A9B6D-1C7C-4903-B728-8D1E5A159F35}"/>
    </a:ext>
  </a:extLst>
</a:theme>
</file>

<file path=ppt/theme/theme2.xml><?xml version="1.0" encoding="utf-8"?>
<a:theme xmlns:a="http://schemas.openxmlformats.org/drawingml/2006/main" name="Tema de Office">
  <a:themeElements>
    <a:clrScheme name="">
      <a:dk1>
        <a:srgbClr val="000000"/>
      </a:dk1>
      <a:lt1>
        <a:srgbClr val="FFFFFF"/>
      </a:lt1>
      <a:dk2>
        <a:srgbClr val="008011"/>
      </a:dk2>
      <a:lt2>
        <a:srgbClr val="DD0806"/>
      </a:lt2>
      <a:accent1>
        <a:srgbClr val="0000D4"/>
      </a:accent1>
      <a:accent2>
        <a:srgbClr val="02ABEA"/>
      </a:accent2>
      <a:accent3>
        <a:srgbClr val="FFFFFF"/>
      </a:accent3>
      <a:accent4>
        <a:srgbClr val="000000"/>
      </a:accent4>
      <a:accent5>
        <a:srgbClr val="AAAAE6"/>
      </a:accent5>
      <a:accent6>
        <a:srgbClr val="029BD4"/>
      </a:accent6>
      <a:hlink>
        <a:srgbClr val="F20884"/>
      </a:hlink>
      <a:folHlink>
        <a:srgbClr val="FCF30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
      <a:dk1>
        <a:srgbClr val="000000"/>
      </a:dk1>
      <a:lt1>
        <a:srgbClr val="FFFFFF"/>
      </a:lt1>
      <a:dk2>
        <a:srgbClr val="008011"/>
      </a:dk2>
      <a:lt2>
        <a:srgbClr val="DD0806"/>
      </a:lt2>
      <a:accent1>
        <a:srgbClr val="0000D4"/>
      </a:accent1>
      <a:accent2>
        <a:srgbClr val="02ABEA"/>
      </a:accent2>
      <a:accent3>
        <a:srgbClr val="FFFFFF"/>
      </a:accent3>
      <a:accent4>
        <a:srgbClr val="000000"/>
      </a:accent4>
      <a:accent5>
        <a:srgbClr val="AAAAE6"/>
      </a:accent5>
      <a:accent6>
        <a:srgbClr val="029BD4"/>
      </a:accent6>
      <a:hlink>
        <a:srgbClr val="F20884"/>
      </a:hlink>
      <a:folHlink>
        <a:srgbClr val="FCF30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03124ab-5673-4d0d-9e4e-d7467671f9f0">
      <UserInfo>
        <DisplayName>David Van Dieren</DisplayName>
        <AccountId>30</AccountId>
        <AccountType/>
      </UserInfo>
      <UserInfo>
        <DisplayName>Julie Syenave</DisplayName>
        <AccountId>31</AccountId>
        <AccountType/>
      </UserInfo>
      <UserInfo>
        <DisplayName>Stéphane Le Grand</DisplayName>
        <AccountId>38</AccountId>
        <AccountType/>
      </UserInfo>
      <UserInfo>
        <DisplayName>Maya Azizollahoff</DisplayName>
        <AccountId>40</AccountId>
        <AccountType/>
      </UserInfo>
    </SharedWithUsers>
    <lcf76f155ced4ddcb4097134ff3c332f xmlns="e431f18e-4824-439e-8e08-9e2c375b9dff">
      <Terms xmlns="http://schemas.microsoft.com/office/infopath/2007/PartnerControls"/>
    </lcf76f155ced4ddcb4097134ff3c332f>
    <TaxCatchAll xmlns="c03124ab-5673-4d0d-9e4e-d7467671f9f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3B56918CE0A04CB59668564706FC25" ma:contentTypeVersion="16" ma:contentTypeDescription="Crée un document." ma:contentTypeScope="" ma:versionID="df9cbb63d05b8f37bf5422993e9264c4">
  <xsd:schema xmlns:xsd="http://www.w3.org/2001/XMLSchema" xmlns:xs="http://www.w3.org/2001/XMLSchema" xmlns:p="http://schemas.microsoft.com/office/2006/metadata/properties" xmlns:ns2="e431f18e-4824-439e-8e08-9e2c375b9dff" xmlns:ns3="c03124ab-5673-4d0d-9e4e-d7467671f9f0" targetNamespace="http://schemas.microsoft.com/office/2006/metadata/properties" ma:root="true" ma:fieldsID="fdfc45f3a4d9401373c66a4b90ce1c12" ns2:_="" ns3:_="">
    <xsd:import namespace="e431f18e-4824-439e-8e08-9e2c375b9dff"/>
    <xsd:import namespace="c03124ab-5673-4d0d-9e4e-d7467671f9f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31f18e-4824-439e-8e08-9e2c375b9d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Balises d’images" ma:readOnly="false" ma:fieldId="{5cf76f15-5ced-4ddc-b409-7134ff3c332f}" ma:taxonomyMulti="true" ma:sspId="dbf84619-cd7e-4b82-826d-f7f1e81acd8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3124ab-5673-4d0d-9e4e-d7467671f9f0"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element name="TaxCatchAll" ma:index="15" nillable="true" ma:displayName="Taxonomy Catch All Column" ma:hidden="true" ma:list="{5c66b584-2f7f-4c7a-a7f7-5a6866c14a86}" ma:internalName="TaxCatchAll" ma:showField="CatchAllData" ma:web="c03124ab-5673-4d0d-9e4e-d7467671f9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6E43BD-5891-4A4F-85C7-15A72E0DB3DD}">
  <ds:schemaRefs>
    <ds:schemaRef ds:uri="http://schemas.microsoft.com/sharepoint/v3/contenttype/forms"/>
  </ds:schemaRefs>
</ds:datastoreItem>
</file>

<file path=customXml/itemProps2.xml><?xml version="1.0" encoding="utf-8"?>
<ds:datastoreItem xmlns:ds="http://schemas.openxmlformats.org/officeDocument/2006/customXml" ds:itemID="{CFC2D1A0-A3F3-4805-BE5E-A973A8DE9664}">
  <ds:schemaRefs>
    <ds:schemaRef ds:uri="3f7f85df-aee3-4c3e-9cf1-71b27908afeb"/>
    <ds:schemaRef ds:uri="64f7a538-4826-4415-9d78-049975e19cb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c03124ab-5673-4d0d-9e4e-d7467671f9f0"/>
    <ds:schemaRef ds:uri="e431f18e-4824-439e-8e08-9e2c375b9dff"/>
  </ds:schemaRefs>
</ds:datastoreItem>
</file>

<file path=customXml/itemProps3.xml><?xml version="1.0" encoding="utf-8"?>
<ds:datastoreItem xmlns:ds="http://schemas.openxmlformats.org/officeDocument/2006/customXml" ds:itemID="{41EC5CF7-E33A-47FD-830D-5C9C288CC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31f18e-4824-439e-8e08-9e2c375b9dff"/>
    <ds:schemaRef ds:uri="c03124ab-5673-4d0d-9e4e-d7467671f9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24617</Words>
  <Application>Microsoft Office PowerPoint</Application>
  <PresentationFormat>Format A4 (210 x 297 mm)</PresentationFormat>
  <Paragraphs>1689</Paragraphs>
  <Slides>119</Slides>
  <Notes>49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119</vt:i4>
      </vt:variant>
    </vt:vector>
  </HeadingPairs>
  <TitlesOfParts>
    <vt:vector size="127" baseType="lpstr">
      <vt:lpstr>Arial</vt:lpstr>
      <vt:lpstr>Calibri Light</vt:lpstr>
      <vt:lpstr>Courier New</vt:lpstr>
      <vt:lpstr>Tahoma</vt:lpstr>
      <vt:lpstr>Times New Roman</vt:lpstr>
      <vt:lpstr>Verdana</vt:lpstr>
      <vt:lpstr>Wingdings</vt:lpstr>
      <vt:lpstr>Template Prop y Pres</vt:lpstr>
      <vt:lpstr>Présentation PowerPoint</vt:lpstr>
      <vt:lpstr>Index</vt:lpstr>
      <vt:lpstr>1 Introduction</vt:lpstr>
      <vt:lpstr>Un projet en plusieurs phases, en collaboration constante avec les parties prenantes, permettant le développement d’un plan d’action détaillé priorisant les différents projets identifiés</vt:lpstr>
      <vt:lpstr>Revue de littérature menant à une proposition de définition du NTU dans le contexte du handicap</vt:lpstr>
      <vt:lpstr>Synthèse de la situation AS IS sur base d’un travail de terrain qualitatif et quantitatif</vt:lpstr>
      <vt:lpstr>Identification des enjeux prioritaires moyennant un travail collaboratif avec les équipes</vt:lpstr>
      <vt:lpstr>Développement d’un plan d’action priorisé et d’outils de suivi</vt:lpstr>
      <vt:lpstr>2 Carte stratégique</vt:lpstr>
      <vt:lpstr>Rappel : En confrontant tous les éléments de la SWOT, nous avons réussi à définir 11 axes de réflexion </vt:lpstr>
      <vt:lpstr>Rappel : Sur base des axes de réflexion identifiés une stratégie a été développée qui a été intégrée dans une carte stratégique </vt:lpstr>
      <vt:lpstr>Présentation PowerPoint</vt:lpstr>
      <vt:lpstr>Nous définissons deux types d’axes afin de répondre aux besoins des parties prenantes de la DG HAN</vt:lpstr>
      <vt:lpstr>Pour chaque axe, des projets ont été détaillés sous forme d’une fiche de projet</vt:lpstr>
      <vt:lpstr>Pour rappel, comme pour la revue de littérature et les constats, les projets sont répartis sur 3 niveaux</vt:lpstr>
      <vt:lpstr>Et pour chaque projet, plusieurs actions spécifiques, pour opérationnaliser le projet, ont été identifiées, avec des indicateurs de suivi</vt:lpstr>
      <vt:lpstr>3 Parties prenantes</vt:lpstr>
      <vt:lpstr>L’analyse des enjeux de la DG HAN est complétée par la proposition de valeur que nous devrions apporter aux différentes parties prenantes</vt:lpstr>
      <vt:lpstr>Notre proposition de valeur pour les ayants droit</vt:lpstr>
      <vt:lpstr>Notre proposition de valeur pour les collaborateurs internes de la DG HAN</vt:lpstr>
      <vt:lpstr>Notre proposition de valeur pour les institutions publiques  (régionales et fédérales)</vt:lpstr>
      <vt:lpstr>Notre proposition de valeur pour les partenaires locaux (CPAS, communes, mutuelles, associations)</vt:lpstr>
      <vt:lpstr>Notre proposition de valeur pour les décideurs politiques </vt:lpstr>
      <vt:lpstr>4 Priorisation</vt:lpstr>
      <vt:lpstr>Le plan d’actions « brut » était composé d’un nombre important d’actions qui ont nécessité un affinement, ainsi qu’une priorisation afin d’en assurer l’implémentation</vt:lpstr>
      <vt:lpstr>Pour confronter le plan d’actions à la réalité du terrain, une analyse d’impact croisée avec une analyse de faisabilité a été réalisée</vt:lpstr>
      <vt:lpstr>La méthodologie de priorisation consiste en une matrice constituée de deux axes qui permettra de classer les actions en fonction de l’impact et de la faisabilité</vt:lpstr>
      <vt:lpstr>Le résultat des 2 analyses combinées permet de placer les actions sur le graphique afin d’avoir une représentation de la priorisation…</vt:lpstr>
      <vt:lpstr>…Et elles peuvent donc être classées dans 4 catégories différentes, dont la catégorie 1 et 2 sont considérées comme prioritaires</vt:lpstr>
      <vt:lpstr>…Et elles peuvent donc être classées dans 4 catégories principales</vt:lpstr>
      <vt:lpstr>…Et elles peuvent donc être classées dans 4 catégories principales</vt:lpstr>
      <vt:lpstr>…Et elles peuvent donc être classées dans 4 catégories principales</vt:lpstr>
      <vt:lpstr>…Et elles peuvent donc être classées dans 4 catégories principales</vt:lpstr>
      <vt:lpstr>5 Plan d’actions</vt:lpstr>
      <vt:lpstr>Présentation PowerPoint</vt:lpstr>
      <vt:lpstr>Projet 1. Continuer la révision et l’optimisation des processus internes (1/5)</vt:lpstr>
      <vt:lpstr>Projet 1. Continuer la révision et l’optimisation des processus internes (2/5)</vt:lpstr>
      <vt:lpstr>Projet 1. Continuer la révision et l’optimisation des processus internes (3/5)</vt:lpstr>
      <vt:lpstr>Projet 1. Continuer la révision et l’optimisation des processus internes (4/5)</vt:lpstr>
      <vt:lpstr>Turn2Us (UK) – PIP Helper</vt:lpstr>
      <vt:lpstr>Projet 1. Continuer la révision et l’optimisation des processus internes (5/5)</vt:lpstr>
      <vt:lpstr>Projet 2. Harmoniser le processus d’évaluation multidisciplinaire du handicap (1/4)</vt:lpstr>
      <vt:lpstr>Projet 2. Harmoniser le processus d’évaluation multidisciplinaire du handicap (2/4)</vt:lpstr>
      <vt:lpstr>Projet 2. Harmoniser le processus d’évaluation multidisciplinaire du handicap (3/4)</vt:lpstr>
      <vt:lpstr>Projet 2. Harmoniser le processus d’évaluation multidisciplinaire du handicap (4/4)</vt:lpstr>
      <vt:lpstr>Présentation PowerPoint</vt:lpstr>
      <vt:lpstr>Projet 3. Développer un programme de formation continue ciblé pour les professionnels internes/externes (1/6)</vt:lpstr>
      <vt:lpstr>Projet 3. Développer un programme de formation continue ciblé pour les professionnels internes/externes (2/6)</vt:lpstr>
      <vt:lpstr>Projet 3. Développer un programme de formation continue ciblé pour les professionnels internes/externes (3/6)</vt:lpstr>
      <vt:lpstr>Projet 3. Développer un programme de formation continue ciblé pour les professionnels internes/externes (4/6)</vt:lpstr>
      <vt:lpstr>Projet 3. Développer un programme de formation continue ciblé pour les professionnels internes/externes (5/6)</vt:lpstr>
      <vt:lpstr>Projet 3. Développer un programme de formation continue ciblé pour les professionnels internes/externes (6/6)</vt:lpstr>
      <vt:lpstr>Présentation PowerPoint</vt:lpstr>
      <vt:lpstr>Projet 4. Harmoniser et partager les initiatives locales des différents centres de reconnaissance du handicap (1/3)</vt:lpstr>
      <vt:lpstr>Projet 4. Harmoniser et partager les initiatives locales des différents centres de reconnaissance du handicap (2/3)</vt:lpstr>
      <vt:lpstr>Projet 4. Harmoniser et partager les initiatives locales des différents centres de reconnaissance du handicap (3/3)</vt:lpstr>
      <vt:lpstr>Présentation PowerPoint</vt:lpstr>
      <vt:lpstr>Projet 5. Développer davantage les méthodes d’accompagnement et de soutien personnalisés et ciblés des ayants droit (1/4)</vt:lpstr>
      <vt:lpstr>Projet 5. Développer davantage les méthodes d’accompagnement et de soutien personnalisés et ciblés des ayants droit (2/4)</vt:lpstr>
      <vt:lpstr>Formulierenbrigades (NL)</vt:lpstr>
      <vt:lpstr>Projet 5. Développer davantage les méthodes d’accompagnement et de soutien personnalisés et ciblés des ayants droit (3/4)</vt:lpstr>
      <vt:lpstr>Projet 5. Développer davantage les méthodes d’accompagnement et de soutien personnalisés et ciblés des ayants droit (4/4)</vt:lpstr>
      <vt:lpstr>Projet 6. Développer des solutions alternatives pour limiter l’impact de la fracture numérique (1/4)</vt:lpstr>
      <vt:lpstr>Projet 6. Développer des solutions alternatives pour limiter l’impact de la fracture numérique (2/4)</vt:lpstr>
      <vt:lpstr>Projet 6. Développer des solutions alternatives pour limiter l’impact de la fracture numérique (3/4)</vt:lpstr>
      <vt:lpstr>Bus France Services (FR) – Une initiative innovante d’outreach</vt:lpstr>
      <vt:lpstr>Caisse nationale des allocations familiales (CNAF) (FR) Les  « Rendez-vous des droits »</vt:lpstr>
      <vt:lpstr>Projet 6. Développer des solutions alternatives pour limiter l’impact de la fracture numérique (4/4)</vt:lpstr>
      <vt:lpstr>Présentation PowerPoint</vt:lpstr>
      <vt:lpstr>Projet 7. Déployer des outils d’IA, pour identifier les ayants droit potentiels et automatiser l’attribution des droits (1/4)</vt:lpstr>
      <vt:lpstr>Projet 7. Déployer des outils d’IA, pour identifier les ayants droit potentiels et automatiser l’attribution des droits (2/4)</vt:lpstr>
      <vt:lpstr>Irdes (FR) – Etude FiSH / RiSH</vt:lpstr>
      <vt:lpstr>Projet 7. Déployer des outils d’IA, pour identifier les ayants droit potentiels et automatiser l’attribution des droits (3/4)</vt:lpstr>
      <vt:lpstr>Sistema de Identificación y Selección de Beneficiarios (SISBEN) (CO)</vt:lpstr>
      <vt:lpstr>Projet 7. Déployer des outils d’IA, pour identifier les ayants droit potentiels et automatiser l’attribution des droits (4/4)</vt:lpstr>
      <vt:lpstr>Projet 8. Renforcer les outils numériques de la DG HAN (1/5)</vt:lpstr>
      <vt:lpstr>Projet 8. Renforcer les outils numériques de la DG HAN (2/5)</vt:lpstr>
      <vt:lpstr>Projet 8. Renforcer les outils numériques de la DG HAN (3/5)</vt:lpstr>
      <vt:lpstr>« Mes Aides » (FR) – Le simulateur pour évaluer ses droits sociaux</vt:lpstr>
      <vt:lpstr>« Bereken Uw Recht » (NL) – Une plateforme permettant aux citoyens d’estimer leur éligibilité</vt:lpstr>
      <vt:lpstr>Projet 8. Renforcer les outils numériques de la DG HAN (4/5)</vt:lpstr>
      <vt:lpstr>Projet 8. Renforcer les outils numériques de la DG HAN (5/5)</vt:lpstr>
      <vt:lpstr>Présentation PowerPoint</vt:lpstr>
      <vt:lpstr>Projet 9. Inciter à réduire les rigidités législatives pour améliorer l’accès aux droits et leur octroi (1/2)</vt:lpstr>
      <vt:lpstr>Projet 9. Inciter à réduire les rigidités législatives pour améliorer l’accès aux droits et leur octroi (2/2)</vt:lpstr>
      <vt:lpstr>Présentation PowerPoint</vt:lpstr>
      <vt:lpstr>Projet 10. Renforcer la collaboration avec les partenaires externes (1/4)</vt:lpstr>
      <vt:lpstr>Projet 10. Renforcer la collaboration avec les partenaires externes (2/4)</vt:lpstr>
      <vt:lpstr>Odenore (FR) - Baromètres du non-recours </vt:lpstr>
      <vt:lpstr>Turn2Us (UK)</vt:lpstr>
      <vt:lpstr>Projet 10. Renforcer la collaboration avec les partenaires externes (3/4)</vt:lpstr>
      <vt:lpstr>Sociaal en Cultureel Planbureau (NL)</vt:lpstr>
      <vt:lpstr>Liverpool City Council (UK) – Le « Benefits Maximisation Service »</vt:lpstr>
      <vt:lpstr>Projet 10. Renforcer la collaboration avec les partenaires externes (4/4)</vt:lpstr>
      <vt:lpstr>Projet 11. Harmoniser les procédures entre les instances fédérales et régionales (1/3)</vt:lpstr>
      <vt:lpstr>Projet 11. Harmoniser les procédures entre les instances fédérales et régionales (2/3)</vt:lpstr>
      <vt:lpstr>Projet 11. Harmoniser les procédures entre les instances fédérales et régionales (3/3)</vt:lpstr>
      <vt:lpstr>6 Implémentation et suivi</vt:lpstr>
      <vt:lpstr>Une proposition de planning sur 3 ans a été développé pour les 20 actions définies comme prioritaires</vt:lpstr>
      <vt:lpstr>Proposition de calendrier d’implémentation pour les actions prioritaires</vt:lpstr>
      <vt:lpstr>Les actions évaluées comme moins prioritaires peuvent également être intégrées dans un planning à plus long terme</vt:lpstr>
      <vt:lpstr>Parallèlement aux indicateurs de suivi spécifiques identifiés pour chaque action (détaillés dans les fiches de projet), des indicateurs de mesure du NTU ont été défini pour un suivi de l’impact général du plan d’action sur la réduction du NTU</vt:lpstr>
      <vt:lpstr>Cette liste d’indicateurs de mesure du NTU ont été définis en collaboration avec la Cellule Data</vt:lpstr>
      <vt:lpstr>Liste d’indicateurs de mesure du NTU</vt:lpstr>
      <vt:lpstr>Liste d’indicateurs de mesure du NTU</vt:lpstr>
      <vt:lpstr>Liste d’indicateurs de mesure du NTU</vt:lpstr>
      <vt:lpstr>Liste d’indicateurs de mesure du NTU</vt:lpstr>
      <vt:lpstr>Liste d’indicateurs de mesure du NTU</vt:lpstr>
      <vt:lpstr>Liste d’indicateurs de mesure du NTU</vt:lpstr>
      <vt:lpstr>Liste d’indicateurs de mesure du NTU</vt:lpstr>
      <vt:lpstr>7 Annexes </vt:lpstr>
      <vt:lpstr>7.1 Annexes Critères de faisabilité </vt:lpstr>
      <vt:lpstr>L’évaluation de la faisabilité d’une action se fait en considérant plusieurs dimensions différentes</vt:lpstr>
      <vt:lpstr>Réflexion pour la faisabilité économique</vt:lpstr>
      <vt:lpstr>Réflexion pour la faisabilité au niveau des ressources</vt:lpstr>
      <vt:lpstr>Réflexion pour la faisabilité technique</vt:lpstr>
      <vt:lpstr>Réflexion pour la faisabilité organisationnelle</vt:lpstr>
      <vt:lpstr>Réflexion pour la faisabilité sociale et culturelle</vt:lpstr>
      <vt:lpstr>Réflexion pour la faisabilité politique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Óscar Dia</dc:creator>
  <cp:keywords/>
  <dc:description/>
  <cp:lastModifiedBy>Dossin Muriel</cp:lastModifiedBy>
  <cp:revision>4</cp:revision>
  <cp:lastPrinted>2024-11-25T15:46:45Z</cp:lastPrinted>
  <dcterms:created xsi:type="dcterms:W3CDTF">2024-02-08T18:41:16Z</dcterms:created>
  <dcterms:modified xsi:type="dcterms:W3CDTF">2025-04-25T08:22:14Z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0x010100F43B56918CE0A04CB59668564706FC25</vt:lpwstr>
  </property>
  <property fmtid="{D5CDD505-2E9C-101B-9397-08002B2CF9AE}" pid="3" name="Order">
    <vt:r8>17200</vt:r8>
  </property>
  <property fmtid="{D5CDD505-2E9C-101B-9397-08002B2CF9AE}" pid="4" name="MediaServiceImageTags">
    <vt:lpwstr/>
  </property>
</Properties>
</file>