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256" r:id="rId5"/>
    <p:sldId id="259" r:id="rId6"/>
    <p:sldId id="269" r:id="rId7"/>
    <p:sldId id="271" r:id="rId8"/>
    <p:sldId id="268" r:id="rId9"/>
    <p:sldId id="270" r:id="rId10"/>
    <p:sldId id="273" r:id="rId11"/>
    <p:sldId id="272" r:id="rId12"/>
    <p:sldId id="274" r:id="rId13"/>
    <p:sldId id="275" r:id="rId14"/>
    <p:sldId id="276" r:id="rId15"/>
    <p:sldId id="277" r:id="rId16"/>
    <p:sldId id="278"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761"/>
    <a:srgbClr val="72B29D"/>
    <a:srgbClr val="E044A7"/>
    <a:srgbClr val="12239E"/>
    <a:srgbClr val="1B3E73"/>
    <a:srgbClr val="21B0E6"/>
    <a:srgbClr val="202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A1DDF-8CCC-3032-2946-31B1D6BA13FF}" v="2" dt="2025-06-24T12:28:31.304"/>
    <p1510:client id="{BE3AE9B3-E2B9-44FB-8FCC-E4244FED941F}" v="1574" dt="2025-06-24T12:20:53.760"/>
    <p1510:client id="{CD4BD4D9-16A2-E6C7-16AE-2D8A3DDCE66B}" v="5" dt="2025-06-24T14:18:43.50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2978" autoAdjust="0"/>
  </p:normalViewPr>
  <p:slideViewPr>
    <p:cSldViewPr snapToGrid="0">
      <p:cViewPr>
        <p:scale>
          <a:sx n="100" d="100"/>
          <a:sy n="100" d="100"/>
        </p:scale>
        <p:origin x="954" y="-109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cour Jean" userId="S::jean.lacour@minsoc.fed.be::2575ad62-c32e-437a-9d32-61494475eba1" providerId="AD" clId="Web-{092A1DDF-8CCC-3032-2946-31B1D6BA13FF}"/>
    <pc:docChg chg="modSld">
      <pc:chgData name="Lacour Jean" userId="S::jean.lacour@minsoc.fed.be::2575ad62-c32e-437a-9d32-61494475eba1" providerId="AD" clId="Web-{092A1DDF-8CCC-3032-2946-31B1D6BA13FF}" dt="2025-06-24T12:28:31.069" v="366"/>
      <pc:docMkLst>
        <pc:docMk/>
      </pc:docMkLst>
      <pc:sldChg chg="modNotes">
        <pc:chgData name="Lacour Jean" userId="S::jean.lacour@minsoc.fed.be::2575ad62-c32e-437a-9d32-61494475eba1" providerId="AD" clId="Web-{092A1DDF-8CCC-3032-2946-31B1D6BA13FF}" dt="2025-06-24T12:28:31.069" v="366"/>
        <pc:sldMkLst>
          <pc:docMk/>
          <pc:sldMk cId="2136712124" sldId="268"/>
        </pc:sldMkLst>
      </pc:sldChg>
    </pc:docChg>
  </pc:docChgLst>
  <pc:docChgLst>
    <pc:chgData name="Lejoly Sophie" userId="S::sophie.lejoly@minsoc.fed.be::a8b612d7-87e4-4a70-a955-5109f917501e" providerId="AD" clId="Web-{CD4BD4D9-16A2-E6C7-16AE-2D8A3DDCE66B}"/>
    <pc:docChg chg="delSld modSld">
      <pc:chgData name="Lejoly Sophie" userId="S::sophie.lejoly@minsoc.fed.be::a8b612d7-87e4-4a70-a955-5109f917501e" providerId="AD" clId="Web-{CD4BD4D9-16A2-E6C7-16AE-2D8A3DDCE66B}" dt="2025-06-24T14:19:20.977" v="203"/>
      <pc:docMkLst>
        <pc:docMk/>
      </pc:docMkLst>
      <pc:sldChg chg="del">
        <pc:chgData name="Lejoly Sophie" userId="S::sophie.lejoly@minsoc.fed.be::a8b612d7-87e4-4a70-a955-5109f917501e" providerId="AD" clId="Web-{CD4BD4D9-16A2-E6C7-16AE-2D8A3DDCE66B}" dt="2025-06-24T14:15:22.913" v="118"/>
        <pc:sldMkLst>
          <pc:docMk/>
          <pc:sldMk cId="1695233363" sldId="263"/>
        </pc:sldMkLst>
      </pc:sldChg>
      <pc:sldChg chg="modNotes">
        <pc:chgData name="Lejoly Sophie" userId="S::sophie.lejoly@minsoc.fed.be::a8b612d7-87e4-4a70-a955-5109f917501e" providerId="AD" clId="Web-{CD4BD4D9-16A2-E6C7-16AE-2D8A3DDCE66B}" dt="2025-06-24T14:08:14.288" v="17"/>
        <pc:sldMkLst>
          <pc:docMk/>
          <pc:sldMk cId="2136712124" sldId="268"/>
        </pc:sldMkLst>
      </pc:sldChg>
      <pc:sldChg chg="modNotes">
        <pc:chgData name="Lejoly Sophie" userId="S::sophie.lejoly@minsoc.fed.be::a8b612d7-87e4-4a70-a955-5109f917501e" providerId="AD" clId="Web-{CD4BD4D9-16A2-E6C7-16AE-2D8A3DDCE66B}" dt="2025-06-24T13:55:25.294" v="9"/>
        <pc:sldMkLst>
          <pc:docMk/>
          <pc:sldMk cId="3948274737" sldId="269"/>
        </pc:sldMkLst>
      </pc:sldChg>
      <pc:sldChg chg="modNotes">
        <pc:chgData name="Lejoly Sophie" userId="S::sophie.lejoly@minsoc.fed.be::a8b612d7-87e4-4a70-a955-5109f917501e" providerId="AD" clId="Web-{CD4BD4D9-16A2-E6C7-16AE-2D8A3DDCE66B}" dt="2025-06-24T14:10:59.097" v="72"/>
        <pc:sldMkLst>
          <pc:docMk/>
          <pc:sldMk cId="1557134468" sldId="270"/>
        </pc:sldMkLst>
      </pc:sldChg>
      <pc:sldChg chg="modNotes">
        <pc:chgData name="Lejoly Sophie" userId="S::sophie.lejoly@minsoc.fed.be::a8b612d7-87e4-4a70-a955-5109f917501e" providerId="AD" clId="Web-{CD4BD4D9-16A2-E6C7-16AE-2D8A3DDCE66B}" dt="2025-06-24T14:12:39.057" v="77"/>
        <pc:sldMkLst>
          <pc:docMk/>
          <pc:sldMk cId="2656325838" sldId="272"/>
        </pc:sldMkLst>
      </pc:sldChg>
      <pc:sldChg chg="modNotes">
        <pc:chgData name="Lejoly Sophie" userId="S::sophie.lejoly@minsoc.fed.be::a8b612d7-87e4-4a70-a955-5109f917501e" providerId="AD" clId="Web-{CD4BD4D9-16A2-E6C7-16AE-2D8A3DDCE66B}" dt="2025-06-24T14:12:28.447" v="76"/>
        <pc:sldMkLst>
          <pc:docMk/>
          <pc:sldMk cId="1240294028" sldId="273"/>
        </pc:sldMkLst>
      </pc:sldChg>
      <pc:sldChg chg="modNotes">
        <pc:chgData name="Lejoly Sophie" userId="S::sophie.lejoly@minsoc.fed.be::a8b612d7-87e4-4a70-a955-5109f917501e" providerId="AD" clId="Web-{CD4BD4D9-16A2-E6C7-16AE-2D8A3DDCE66B}" dt="2025-06-24T14:15:19.819" v="117"/>
        <pc:sldMkLst>
          <pc:docMk/>
          <pc:sldMk cId="327148297" sldId="274"/>
        </pc:sldMkLst>
      </pc:sldChg>
      <pc:sldChg chg="modNotes">
        <pc:chgData name="Lejoly Sophie" userId="S::sophie.lejoly@minsoc.fed.be::a8b612d7-87e4-4a70-a955-5109f917501e" providerId="AD" clId="Web-{CD4BD4D9-16A2-E6C7-16AE-2D8A3DDCE66B}" dt="2025-06-24T14:18:41.146" v="194"/>
        <pc:sldMkLst>
          <pc:docMk/>
          <pc:sldMk cId="380320057" sldId="275"/>
        </pc:sldMkLst>
      </pc:sldChg>
      <pc:sldChg chg="modNotes">
        <pc:chgData name="Lejoly Sophie" userId="S::sophie.lejoly@minsoc.fed.be::a8b612d7-87e4-4a70-a955-5109f917501e" providerId="AD" clId="Web-{CD4BD4D9-16A2-E6C7-16AE-2D8A3DDCE66B}" dt="2025-06-24T14:19:20.977" v="203"/>
        <pc:sldMkLst>
          <pc:docMk/>
          <pc:sldMk cId="2257310485" sldId="276"/>
        </pc:sldMkLst>
      </pc:sldChg>
    </pc:docChg>
  </pc:docChgLst>
  <pc:docChgLst>
    <pc:chgData name="Lacour Jean" userId="2575ad62-c32e-437a-9d32-61494475eba1" providerId="ADAL" clId="{BE3AE9B3-E2B9-44FB-8FCC-E4244FED941F}"/>
    <pc:docChg chg="undo custSel modSld">
      <pc:chgData name="Lacour Jean" userId="2575ad62-c32e-437a-9d32-61494475eba1" providerId="ADAL" clId="{BE3AE9B3-E2B9-44FB-8FCC-E4244FED941F}" dt="2025-06-24T12:21:54.669" v="4547" actId="20577"/>
      <pc:docMkLst>
        <pc:docMk/>
      </pc:docMkLst>
      <pc:sldChg chg="modNotesTx">
        <pc:chgData name="Lacour Jean" userId="2575ad62-c32e-437a-9d32-61494475eba1" providerId="ADAL" clId="{BE3AE9B3-E2B9-44FB-8FCC-E4244FED941F}" dt="2025-06-24T08:37:36.235" v="370" actId="20577"/>
        <pc:sldMkLst>
          <pc:docMk/>
          <pc:sldMk cId="3948274737" sldId="269"/>
        </pc:sldMkLst>
      </pc:sldChg>
      <pc:sldChg chg="modNotesTx">
        <pc:chgData name="Lacour Jean" userId="2575ad62-c32e-437a-9d32-61494475eba1" providerId="ADAL" clId="{BE3AE9B3-E2B9-44FB-8FCC-E4244FED941F}" dt="2025-06-24T08:50:36.609" v="1564" actId="20577"/>
        <pc:sldMkLst>
          <pc:docMk/>
          <pc:sldMk cId="1557134468" sldId="270"/>
        </pc:sldMkLst>
      </pc:sldChg>
      <pc:sldChg chg="modNotesTx">
        <pc:chgData name="Lacour Jean" userId="2575ad62-c32e-437a-9d32-61494475eba1" providerId="ADAL" clId="{BE3AE9B3-E2B9-44FB-8FCC-E4244FED941F}" dt="2025-06-24T12:06:02.910" v="2817" actId="20577"/>
        <pc:sldMkLst>
          <pc:docMk/>
          <pc:sldMk cId="2656325838" sldId="272"/>
        </pc:sldMkLst>
      </pc:sldChg>
      <pc:sldChg chg="addSp delSp modSp mod modNotesTx">
        <pc:chgData name="Lacour Jean" userId="2575ad62-c32e-437a-9d32-61494475eba1" providerId="ADAL" clId="{BE3AE9B3-E2B9-44FB-8FCC-E4244FED941F}" dt="2025-06-24T12:04:51.250" v="2579" actId="20577"/>
        <pc:sldMkLst>
          <pc:docMk/>
          <pc:sldMk cId="1240294028" sldId="273"/>
        </pc:sldMkLst>
        <pc:spChg chg="mod">
          <ac:chgData name="Lacour Jean" userId="2575ad62-c32e-437a-9d32-61494475eba1" providerId="ADAL" clId="{BE3AE9B3-E2B9-44FB-8FCC-E4244FED941F}" dt="2025-06-24T11:56:24.954" v="1565" actId="164"/>
          <ac:spMkLst>
            <pc:docMk/>
            <pc:sldMk cId="1240294028" sldId="273"/>
            <ac:spMk id="9" creationId="{A2F9C332-D989-008E-F9F7-A14FDF849F3E}"/>
          </ac:spMkLst>
        </pc:spChg>
        <pc:spChg chg="mod">
          <ac:chgData name="Lacour Jean" userId="2575ad62-c32e-437a-9d32-61494475eba1" providerId="ADAL" clId="{BE3AE9B3-E2B9-44FB-8FCC-E4244FED941F}" dt="2025-06-24T11:56:24.954" v="1565" actId="164"/>
          <ac:spMkLst>
            <pc:docMk/>
            <pc:sldMk cId="1240294028" sldId="273"/>
            <ac:spMk id="10" creationId="{0EE569A9-6426-77EF-1DD0-D6C863FC10FE}"/>
          </ac:spMkLst>
        </pc:spChg>
        <pc:spChg chg="mod">
          <ac:chgData name="Lacour Jean" userId="2575ad62-c32e-437a-9d32-61494475eba1" providerId="ADAL" clId="{BE3AE9B3-E2B9-44FB-8FCC-E4244FED941F}" dt="2025-06-24T11:56:24.954" v="1565" actId="164"/>
          <ac:spMkLst>
            <pc:docMk/>
            <pc:sldMk cId="1240294028" sldId="273"/>
            <ac:spMk id="11" creationId="{509C70EE-EA67-41A4-D4A7-14704D17908D}"/>
          </ac:spMkLst>
        </pc:spChg>
        <pc:spChg chg="mod">
          <ac:chgData name="Lacour Jean" userId="2575ad62-c32e-437a-9d32-61494475eba1" providerId="ADAL" clId="{BE3AE9B3-E2B9-44FB-8FCC-E4244FED941F}" dt="2025-06-24T11:56:24.954" v="1565" actId="164"/>
          <ac:spMkLst>
            <pc:docMk/>
            <pc:sldMk cId="1240294028" sldId="273"/>
            <ac:spMk id="12" creationId="{7B6F00BD-712A-5E2A-D9B6-77ED2658AFA2}"/>
          </ac:spMkLst>
        </pc:spChg>
        <pc:spChg chg="mod">
          <ac:chgData name="Lacour Jean" userId="2575ad62-c32e-437a-9d32-61494475eba1" providerId="ADAL" clId="{BE3AE9B3-E2B9-44FB-8FCC-E4244FED941F}" dt="2025-06-24T11:56:24.954" v="1565" actId="164"/>
          <ac:spMkLst>
            <pc:docMk/>
            <pc:sldMk cId="1240294028" sldId="273"/>
            <ac:spMk id="13" creationId="{DDACBC4B-8ABF-9599-893F-024CE6C2AAA0}"/>
          </ac:spMkLst>
        </pc:spChg>
        <pc:spChg chg="mod">
          <ac:chgData name="Lacour Jean" userId="2575ad62-c32e-437a-9d32-61494475eba1" providerId="ADAL" clId="{BE3AE9B3-E2B9-44FB-8FCC-E4244FED941F}" dt="2025-06-24T11:56:24.954" v="1565" actId="164"/>
          <ac:spMkLst>
            <pc:docMk/>
            <pc:sldMk cId="1240294028" sldId="273"/>
            <ac:spMk id="14" creationId="{25C90612-C880-AA68-5C79-6D818DED6F84}"/>
          </ac:spMkLst>
        </pc:spChg>
        <pc:spChg chg="mod">
          <ac:chgData name="Lacour Jean" userId="2575ad62-c32e-437a-9d32-61494475eba1" providerId="ADAL" clId="{BE3AE9B3-E2B9-44FB-8FCC-E4244FED941F}" dt="2025-06-24T11:56:24.954" v="1565" actId="164"/>
          <ac:spMkLst>
            <pc:docMk/>
            <pc:sldMk cId="1240294028" sldId="273"/>
            <ac:spMk id="15" creationId="{AD761804-6682-50CB-1155-E4D0EE910D47}"/>
          </ac:spMkLst>
        </pc:spChg>
        <pc:spChg chg="mod">
          <ac:chgData name="Lacour Jean" userId="2575ad62-c32e-437a-9d32-61494475eba1" providerId="ADAL" clId="{BE3AE9B3-E2B9-44FB-8FCC-E4244FED941F}" dt="2025-06-24T11:56:28.978" v="1566"/>
          <ac:spMkLst>
            <pc:docMk/>
            <pc:sldMk cId="1240294028" sldId="273"/>
            <ac:spMk id="17" creationId="{5ECB467C-09E6-19FB-8335-56B53106961B}"/>
          </ac:spMkLst>
        </pc:spChg>
        <pc:spChg chg="mod">
          <ac:chgData name="Lacour Jean" userId="2575ad62-c32e-437a-9d32-61494475eba1" providerId="ADAL" clId="{BE3AE9B3-E2B9-44FB-8FCC-E4244FED941F}" dt="2025-06-24T11:56:28.978" v="1566"/>
          <ac:spMkLst>
            <pc:docMk/>
            <pc:sldMk cId="1240294028" sldId="273"/>
            <ac:spMk id="18" creationId="{45ADE5FC-C068-618B-194A-436DF6178DC9}"/>
          </ac:spMkLst>
        </pc:spChg>
        <pc:spChg chg="mod">
          <ac:chgData name="Lacour Jean" userId="2575ad62-c32e-437a-9d32-61494475eba1" providerId="ADAL" clId="{BE3AE9B3-E2B9-44FB-8FCC-E4244FED941F}" dt="2025-06-24T11:56:28.978" v="1566"/>
          <ac:spMkLst>
            <pc:docMk/>
            <pc:sldMk cId="1240294028" sldId="273"/>
            <ac:spMk id="19" creationId="{CA6A372E-5F1D-5550-5156-D269895781C6}"/>
          </ac:spMkLst>
        </pc:spChg>
        <pc:spChg chg="mod">
          <ac:chgData name="Lacour Jean" userId="2575ad62-c32e-437a-9d32-61494475eba1" providerId="ADAL" clId="{BE3AE9B3-E2B9-44FB-8FCC-E4244FED941F}" dt="2025-06-24T11:56:28.978" v="1566"/>
          <ac:spMkLst>
            <pc:docMk/>
            <pc:sldMk cId="1240294028" sldId="273"/>
            <ac:spMk id="20" creationId="{D98F99F1-DF53-0D5E-6697-7AD04C851352}"/>
          </ac:spMkLst>
        </pc:spChg>
        <pc:spChg chg="mod">
          <ac:chgData name="Lacour Jean" userId="2575ad62-c32e-437a-9d32-61494475eba1" providerId="ADAL" clId="{BE3AE9B3-E2B9-44FB-8FCC-E4244FED941F}" dt="2025-06-24T11:56:28.978" v="1566"/>
          <ac:spMkLst>
            <pc:docMk/>
            <pc:sldMk cId="1240294028" sldId="273"/>
            <ac:spMk id="21" creationId="{683D2A02-AFC0-C61D-597E-A105E90D899C}"/>
          </ac:spMkLst>
        </pc:spChg>
        <pc:spChg chg="mod">
          <ac:chgData name="Lacour Jean" userId="2575ad62-c32e-437a-9d32-61494475eba1" providerId="ADAL" clId="{BE3AE9B3-E2B9-44FB-8FCC-E4244FED941F}" dt="2025-06-24T11:56:28.978" v="1566"/>
          <ac:spMkLst>
            <pc:docMk/>
            <pc:sldMk cId="1240294028" sldId="273"/>
            <ac:spMk id="22" creationId="{2726CE34-F0A0-E744-1AB3-EB64A90D773E}"/>
          </ac:spMkLst>
        </pc:spChg>
        <pc:spChg chg="mod">
          <ac:chgData name="Lacour Jean" userId="2575ad62-c32e-437a-9d32-61494475eba1" providerId="ADAL" clId="{BE3AE9B3-E2B9-44FB-8FCC-E4244FED941F}" dt="2025-06-24T11:56:28.978" v="1566"/>
          <ac:spMkLst>
            <pc:docMk/>
            <pc:sldMk cId="1240294028" sldId="273"/>
            <ac:spMk id="23" creationId="{85FC4129-6554-60EE-FAFC-C6F62D335890}"/>
          </ac:spMkLst>
        </pc:spChg>
        <pc:grpChg chg="add mod">
          <ac:chgData name="Lacour Jean" userId="2575ad62-c32e-437a-9d32-61494475eba1" providerId="ADAL" clId="{BE3AE9B3-E2B9-44FB-8FCC-E4244FED941F}" dt="2025-06-24T11:56:24.954" v="1565" actId="164"/>
          <ac:grpSpMkLst>
            <pc:docMk/>
            <pc:sldMk cId="1240294028" sldId="273"/>
            <ac:grpSpMk id="4" creationId="{AEFF9DEE-677A-9EBD-778B-68E24FBFB03B}"/>
          </ac:grpSpMkLst>
        </pc:grpChg>
        <pc:grpChg chg="add del mod">
          <ac:chgData name="Lacour Jean" userId="2575ad62-c32e-437a-9d32-61494475eba1" providerId="ADAL" clId="{BE3AE9B3-E2B9-44FB-8FCC-E4244FED941F}" dt="2025-06-24T11:56:36.180" v="1569" actId="478"/>
          <ac:grpSpMkLst>
            <pc:docMk/>
            <pc:sldMk cId="1240294028" sldId="273"/>
            <ac:grpSpMk id="6" creationId="{7F55CA87-3EF1-9459-3DF0-691B5A2233F7}"/>
          </ac:grpSpMkLst>
        </pc:grpChg>
        <pc:picChg chg="mod">
          <ac:chgData name="Lacour Jean" userId="2575ad62-c32e-437a-9d32-61494475eba1" providerId="ADAL" clId="{BE3AE9B3-E2B9-44FB-8FCC-E4244FED941F}" dt="2025-06-24T11:56:24.954" v="1565" actId="164"/>
          <ac:picMkLst>
            <pc:docMk/>
            <pc:sldMk cId="1240294028" sldId="273"/>
            <ac:picMk id="5" creationId="{0115C790-8079-95FF-C5A6-1D2E2F7B1A14}"/>
          </ac:picMkLst>
        </pc:picChg>
        <pc:picChg chg="mod">
          <ac:chgData name="Lacour Jean" userId="2575ad62-c32e-437a-9d32-61494475eba1" providerId="ADAL" clId="{BE3AE9B3-E2B9-44FB-8FCC-E4244FED941F}" dt="2025-06-24T11:56:28.978" v="1566"/>
          <ac:picMkLst>
            <pc:docMk/>
            <pc:sldMk cId="1240294028" sldId="273"/>
            <ac:picMk id="7" creationId="{9AFE785C-4279-FFD4-B41B-5ACBECA2B62F}"/>
          </ac:picMkLst>
        </pc:picChg>
        <pc:picChg chg="mod">
          <ac:chgData name="Lacour Jean" userId="2575ad62-c32e-437a-9d32-61494475eba1" providerId="ADAL" clId="{BE3AE9B3-E2B9-44FB-8FCC-E4244FED941F}" dt="2025-06-24T11:56:24.954" v="1565" actId="164"/>
          <ac:picMkLst>
            <pc:docMk/>
            <pc:sldMk cId="1240294028" sldId="273"/>
            <ac:picMk id="8" creationId="{1F801E5F-7309-0011-A6CF-E5102306145A}"/>
          </ac:picMkLst>
        </pc:picChg>
        <pc:picChg chg="mod">
          <ac:chgData name="Lacour Jean" userId="2575ad62-c32e-437a-9d32-61494475eba1" providerId="ADAL" clId="{BE3AE9B3-E2B9-44FB-8FCC-E4244FED941F}" dt="2025-06-24T11:56:28.978" v="1566"/>
          <ac:picMkLst>
            <pc:docMk/>
            <pc:sldMk cId="1240294028" sldId="273"/>
            <ac:picMk id="16" creationId="{A38C8258-9603-47D1-5662-2A7E822CA89D}"/>
          </ac:picMkLst>
        </pc:picChg>
        <pc:picChg chg="add del">
          <ac:chgData name="Lacour Jean" userId="2575ad62-c32e-437a-9d32-61494475eba1" providerId="ADAL" clId="{BE3AE9B3-E2B9-44FB-8FCC-E4244FED941F}" dt="2025-06-24T11:57:29.922" v="1570" actId="478"/>
          <ac:picMkLst>
            <pc:docMk/>
            <pc:sldMk cId="1240294028" sldId="273"/>
            <ac:picMk id="24" creationId="{E458A19F-2871-C0CA-212C-23CEF9A3CE15}"/>
          </ac:picMkLst>
        </pc:picChg>
      </pc:sldChg>
      <pc:sldChg chg="modNotesTx">
        <pc:chgData name="Lacour Jean" userId="2575ad62-c32e-437a-9d32-61494475eba1" providerId="ADAL" clId="{BE3AE9B3-E2B9-44FB-8FCC-E4244FED941F}" dt="2025-06-24T12:19:39.831" v="4294" actId="20577"/>
        <pc:sldMkLst>
          <pc:docMk/>
          <pc:sldMk cId="327148297" sldId="274"/>
        </pc:sldMkLst>
      </pc:sldChg>
      <pc:sldChg chg="modNotesTx">
        <pc:chgData name="Lacour Jean" userId="2575ad62-c32e-437a-9d32-61494475eba1" providerId="ADAL" clId="{BE3AE9B3-E2B9-44FB-8FCC-E4244FED941F}" dt="2025-06-24T12:20:51.353" v="4513" actId="20577"/>
        <pc:sldMkLst>
          <pc:docMk/>
          <pc:sldMk cId="380320057" sldId="275"/>
        </pc:sldMkLst>
      </pc:sldChg>
      <pc:sldChg chg="modNotesTx">
        <pc:chgData name="Lacour Jean" userId="2575ad62-c32e-437a-9d32-61494475eba1" providerId="ADAL" clId="{BE3AE9B3-E2B9-44FB-8FCC-E4244FED941F}" dt="2025-06-24T12:21:54.669" v="4547" actId="20577"/>
        <pc:sldMkLst>
          <pc:docMk/>
          <pc:sldMk cId="2257310485"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3EC06A7-D340-3658-089C-AC701258F2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a:extLst>
              <a:ext uri="{FF2B5EF4-FFF2-40B4-BE49-F238E27FC236}">
                <a16:creationId xmlns:a16="http://schemas.microsoft.com/office/drawing/2014/main" id="{8F5FC02F-A6DB-BEC9-09AF-9AB2DC9FC5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D9784-6321-48DF-A771-00BD7755B878}" type="datetimeFigureOut">
              <a:rPr lang="en-US" smtClean="0"/>
              <a:t>6/24/2025</a:t>
            </a:fld>
            <a:endParaRPr lang="en-US"/>
          </a:p>
        </p:txBody>
      </p:sp>
      <p:sp>
        <p:nvSpPr>
          <p:cNvPr id="4" name="Espace réservé du pied de page 3">
            <a:extLst>
              <a:ext uri="{FF2B5EF4-FFF2-40B4-BE49-F238E27FC236}">
                <a16:creationId xmlns:a16="http://schemas.microsoft.com/office/drawing/2014/main" id="{EC512068-762B-81E3-9509-A431714E17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a:extLst>
              <a:ext uri="{FF2B5EF4-FFF2-40B4-BE49-F238E27FC236}">
                <a16:creationId xmlns:a16="http://schemas.microsoft.com/office/drawing/2014/main" id="{C5E4DFF6-0189-377B-1EB0-6F66F4F58E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EAB778-EB5F-490A-BB8C-650C5A35590E}" type="slidenum">
              <a:rPr lang="en-US" smtClean="0"/>
              <a:t>‹#›</a:t>
            </a:fld>
            <a:endParaRPr lang="en-US"/>
          </a:p>
        </p:txBody>
      </p:sp>
    </p:spTree>
    <p:extLst>
      <p:ext uri="{BB962C8B-B14F-4D97-AF65-F5344CB8AC3E}">
        <p14:creationId xmlns:p14="http://schemas.microsoft.com/office/powerpoint/2010/main" val="1157135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4EBE5-75C9-4925-9E70-3CC14F2BE2C5}" type="datetimeFigureOut">
              <a:rPr lang="en-US" smtClean="0"/>
              <a:t>6/24/2025</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144A4-7939-4BD4-881C-1EE1B1B038AA}" type="slidenum">
              <a:rPr lang="en-US" smtClean="0"/>
              <a:t>‹#›</a:t>
            </a:fld>
            <a:endParaRPr lang="en-US"/>
          </a:p>
        </p:txBody>
      </p:sp>
    </p:spTree>
    <p:extLst>
      <p:ext uri="{BB962C8B-B14F-4D97-AF65-F5344CB8AC3E}">
        <p14:creationId xmlns:p14="http://schemas.microsoft.com/office/powerpoint/2010/main" val="12264843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CA3144A4-7939-4BD4-881C-1EE1B1B038AA}" type="slidenum">
              <a:rPr lang="en-US" smtClean="0"/>
              <a:t>2</a:t>
            </a:fld>
            <a:endParaRPr lang="en-US"/>
          </a:p>
        </p:txBody>
      </p:sp>
    </p:spTree>
    <p:extLst>
      <p:ext uri="{BB962C8B-B14F-4D97-AF65-F5344CB8AC3E}">
        <p14:creationId xmlns:p14="http://schemas.microsoft.com/office/powerpoint/2010/main" val="343992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E23A4-9051-F1D9-1F75-643B1A96115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01D548D-46F4-B642-0053-FE3720355C1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40C0A81-354A-C082-38AB-B2C5BED26BAE}"/>
              </a:ext>
            </a:extLst>
          </p:cNvPr>
          <p:cNvSpPr>
            <a:spLocks noGrp="1"/>
          </p:cNvSpPr>
          <p:nvPr>
            <p:ph type="body" idx="1"/>
          </p:nvPr>
        </p:nvSpPr>
        <p:spPr/>
        <p:txBody>
          <a:bodyPr/>
          <a:lstStyle/>
          <a:p>
            <a:pPr>
              <a:buNone/>
            </a:pPr>
            <a:r>
              <a:rPr lang="fr-BE" b="1" dirty="0"/>
              <a:t>Description du graphique "Volume d'appel - Décomposition selon que ce soit un rappel ou non"</a:t>
            </a:r>
            <a:endParaRPr lang="fr-BE" dirty="0"/>
          </a:p>
          <a:p>
            <a:pPr>
              <a:buNone/>
            </a:pPr>
            <a:r>
              <a:rPr lang="fr-BE" dirty="0"/>
              <a:t>Ce graphique est un diagramme en barres rectangulaires qui représente la répartition des volumes d'appels selon que ce soit un rappel ou non, et, si oui, un rappel endéans combien de jours.</a:t>
            </a:r>
            <a:endParaRPr lang="fr-BE" dirty="0">
              <a:ea typeface="Calibri"/>
              <a:cs typeface="Calibri"/>
            </a:endParaRPr>
          </a:p>
          <a:p>
            <a:pPr>
              <a:buNone/>
            </a:pPr>
            <a:r>
              <a:rPr lang="fr-BE" b="1" dirty="0"/>
              <a:t>Structure générale :</a:t>
            </a:r>
            <a:r>
              <a:rPr lang="fr-BE" dirty="0"/>
              <a:t> Le graphique est divisé en quatre sections rectangulaires de tailles différentes, disposées côte à côte de gauche à droite, chacune avec une couleur distincte et un pourcentage indiqué.</a:t>
            </a:r>
          </a:p>
          <a:p>
            <a:pPr>
              <a:buNone/>
            </a:pPr>
            <a:r>
              <a:rPr lang="fr-BE" b="1" dirty="0"/>
              <a:t>Détail des sections :</a:t>
            </a:r>
            <a:endParaRPr lang="fr-BE" dirty="0"/>
          </a:p>
          <a:p>
            <a:pPr>
              <a:buFont typeface="+mj-lt"/>
              <a:buAutoNum type="arabicPeriod"/>
            </a:pPr>
            <a:r>
              <a:rPr lang="fr-BE" b="1" dirty="0"/>
              <a:t>Section la plus large à gauche (42% du total) :</a:t>
            </a:r>
            <a:r>
              <a:rPr lang="fr-BE" dirty="0"/>
              <a:t> </a:t>
            </a:r>
          </a:p>
          <a:p>
            <a:pPr marL="742950" lvl="1" indent="-285750">
              <a:buFont typeface="+mj-lt"/>
              <a:buAutoNum type="arabicPeriod"/>
            </a:pPr>
            <a:r>
              <a:rPr lang="fr-BE" dirty="0"/>
              <a:t>Couleur : Rose/magenta vif</a:t>
            </a:r>
          </a:p>
          <a:p>
            <a:pPr marL="742950" lvl="1" indent="-285750">
              <a:buFont typeface="+mj-lt"/>
              <a:buAutoNum type="arabicPeriod"/>
            </a:pPr>
            <a:r>
              <a:rPr lang="fr-BE" dirty="0"/>
              <a:t>Texte : "Pas un rappel ou alors plus vieux que 365 jours"</a:t>
            </a:r>
          </a:p>
          <a:p>
            <a:pPr marL="742950" lvl="1" indent="-285750">
              <a:buFont typeface="+mj-lt"/>
              <a:buAutoNum type="arabicPeriod"/>
            </a:pPr>
            <a:r>
              <a:rPr lang="fr-BE" dirty="0"/>
              <a:t>Pourcentage : 42%</a:t>
            </a:r>
          </a:p>
          <a:p>
            <a:pPr>
              <a:buFont typeface="+mj-lt"/>
              <a:buAutoNum type="arabicPeriod"/>
            </a:pPr>
            <a:r>
              <a:rPr lang="fr-BE" b="1" dirty="0"/>
              <a:t>Section centrale la plus importante (35% du total) :</a:t>
            </a:r>
            <a:r>
              <a:rPr lang="fr-BE" dirty="0"/>
              <a:t> </a:t>
            </a:r>
          </a:p>
          <a:p>
            <a:pPr marL="742950" lvl="1" indent="-285750">
              <a:buFont typeface="+mj-lt"/>
              <a:buAutoNum type="arabicPeriod"/>
            </a:pPr>
            <a:r>
              <a:rPr lang="fr-BE" dirty="0"/>
              <a:t>Couleur : Bleu foncé/marine</a:t>
            </a:r>
          </a:p>
          <a:p>
            <a:pPr marL="742950" lvl="1" indent="-285750">
              <a:buFont typeface="+mj-lt"/>
              <a:buAutoNum type="arabicPeriod"/>
            </a:pPr>
            <a:r>
              <a:rPr lang="fr-BE" dirty="0"/>
              <a:t>Texte : "Déjà appelé endéans les 45 jours"</a:t>
            </a:r>
          </a:p>
          <a:p>
            <a:pPr marL="742950" lvl="1" indent="-285750">
              <a:buFont typeface="+mj-lt"/>
              <a:buAutoNum type="arabicPeriod"/>
            </a:pPr>
            <a:r>
              <a:rPr lang="fr-BE" dirty="0"/>
              <a:t>Pourcentage : 35%</a:t>
            </a:r>
          </a:p>
          <a:p>
            <a:pPr>
              <a:buFont typeface="+mj-lt"/>
              <a:buAutoNum type="arabicPeriod"/>
            </a:pPr>
            <a:r>
              <a:rPr lang="fr-BE" b="1" dirty="0"/>
              <a:t>Section en haut à droite (16% du total) :</a:t>
            </a:r>
            <a:r>
              <a:rPr lang="fr-BE" dirty="0"/>
              <a:t> </a:t>
            </a:r>
          </a:p>
          <a:p>
            <a:pPr marL="742950" lvl="1" indent="-285750">
              <a:buFont typeface="+mj-lt"/>
              <a:buAutoNum type="arabicPeriod"/>
            </a:pPr>
            <a:r>
              <a:rPr lang="fr-BE" dirty="0"/>
              <a:t>Couleur : Bleu moyen</a:t>
            </a:r>
          </a:p>
          <a:p>
            <a:pPr marL="742950" lvl="1" indent="-285750">
              <a:buFont typeface="+mj-lt"/>
              <a:buAutoNum type="arabicPeriod"/>
            </a:pPr>
            <a:r>
              <a:rPr lang="fr-BE" dirty="0"/>
              <a:t>Texte : "Déjà appelé entre 45 et 180 jours"</a:t>
            </a:r>
          </a:p>
          <a:p>
            <a:pPr marL="742950" lvl="1" indent="-285750">
              <a:buFont typeface="+mj-lt"/>
              <a:buAutoNum type="arabicPeriod"/>
            </a:pPr>
            <a:r>
              <a:rPr lang="fr-BE" dirty="0"/>
              <a:t>Pourcentage : 16%</a:t>
            </a:r>
          </a:p>
          <a:p>
            <a:pPr>
              <a:buFont typeface="+mj-lt"/>
              <a:buAutoNum type="arabicPeriod"/>
            </a:pPr>
            <a:r>
              <a:rPr lang="fr-BE" b="1" dirty="0"/>
              <a:t>Section la plus petite en bas à droite (7% du total) :</a:t>
            </a:r>
            <a:r>
              <a:rPr lang="fr-BE" dirty="0"/>
              <a:t> </a:t>
            </a:r>
          </a:p>
          <a:p>
            <a:pPr marL="742950" lvl="1" indent="-285750">
              <a:buFont typeface="+mj-lt"/>
              <a:buAutoNum type="arabicPeriod"/>
            </a:pPr>
            <a:r>
              <a:rPr lang="fr-BE" dirty="0"/>
              <a:t>Couleur : Bleu clair</a:t>
            </a:r>
          </a:p>
          <a:p>
            <a:pPr marL="742950" lvl="1" indent="-285750">
              <a:buFont typeface="+mj-lt"/>
              <a:buAutoNum type="arabicPeriod"/>
            </a:pPr>
            <a:r>
              <a:rPr lang="fr-BE" dirty="0"/>
              <a:t>Texte : "Déjà appelé entre 180 et 365 jours"</a:t>
            </a:r>
          </a:p>
          <a:p>
            <a:pPr marL="742950" lvl="1" indent="-285750">
              <a:buFont typeface="+mj-lt"/>
              <a:buAutoNum type="arabicPeriod"/>
            </a:pPr>
            <a:r>
              <a:rPr lang="fr-BE" dirty="0"/>
              <a:t>Pourcentage : 7%</a:t>
            </a:r>
          </a:p>
          <a:p>
            <a:r>
              <a:rPr lang="fr-BE" b="1" dirty="0"/>
              <a:t>Interprétation :</a:t>
            </a:r>
            <a:r>
              <a:rPr lang="fr-BE" dirty="0"/>
              <a:t> Ce graphique montre que le rappel est très important dans le volume global des appels: en effet il représente 58% de tous les appels. Regardé à différentes échelles de temps, les rappels récents de moins de 45 jours sont  la part la plus importante des rappels (35%).</a:t>
            </a:r>
            <a:endParaRPr lang="fr-BE" dirty="0">
              <a:ea typeface="Calibri"/>
              <a:cs typeface="Calibri"/>
            </a:endParaRPr>
          </a:p>
          <a:p>
            <a:endParaRPr lang="fr-BE" dirty="0"/>
          </a:p>
        </p:txBody>
      </p:sp>
      <p:sp>
        <p:nvSpPr>
          <p:cNvPr id="4" name="Espace réservé du numéro de diapositive 3">
            <a:extLst>
              <a:ext uri="{FF2B5EF4-FFF2-40B4-BE49-F238E27FC236}">
                <a16:creationId xmlns:a16="http://schemas.microsoft.com/office/drawing/2014/main" id="{89B9FA4A-766B-E2DC-43B7-1691864FDDCE}"/>
              </a:ext>
            </a:extLst>
          </p:cNvPr>
          <p:cNvSpPr>
            <a:spLocks noGrp="1"/>
          </p:cNvSpPr>
          <p:nvPr>
            <p:ph type="sldNum" sz="quarter" idx="5"/>
          </p:nvPr>
        </p:nvSpPr>
        <p:spPr/>
        <p:txBody>
          <a:bodyPr/>
          <a:lstStyle/>
          <a:p>
            <a:fld id="{CA3144A4-7939-4BD4-881C-1EE1B1B038AA}" type="slidenum">
              <a:rPr lang="en-US" smtClean="0"/>
              <a:t>3</a:t>
            </a:fld>
            <a:endParaRPr lang="en-US"/>
          </a:p>
        </p:txBody>
      </p:sp>
    </p:spTree>
    <p:extLst>
      <p:ext uri="{BB962C8B-B14F-4D97-AF65-F5344CB8AC3E}">
        <p14:creationId xmlns:p14="http://schemas.microsoft.com/office/powerpoint/2010/main" val="1503778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ea typeface="Calibri"/>
                <a:cs typeface="Calibri"/>
              </a:rPr>
              <a:t>Le graphique met en évidence un premier groupe de catégories d'appels qui sont associées à de forts taux de rappels: les questions sur dossier personnel (23% des appels sont des rappels de personnes </a:t>
            </a:r>
            <a:r>
              <a:rPr lang="fr-BE" dirty="0" err="1">
                <a:ea typeface="Calibri"/>
                <a:cs typeface="Calibri"/>
              </a:rPr>
              <a:t>ayanat</a:t>
            </a:r>
            <a:r>
              <a:rPr lang="fr-BE" dirty="0">
                <a:ea typeface="Calibri"/>
                <a:cs typeface="Calibri"/>
              </a:rPr>
              <a:t> déjà appelé au cours des 45 derniers jours) et les paiements (22% des appels sont des rappels de personnes ayant déjà appelé au cours des 45 derniers jours).</a:t>
            </a:r>
          </a:p>
          <a:p>
            <a:r>
              <a:rPr lang="fr-BE" dirty="0">
                <a:ea typeface="Calibri"/>
                <a:cs typeface="Calibri"/>
              </a:rPr>
              <a:t>Avec 17% d'appels étant des rappels, les questions sur les comptes bancaires arrivent en 3eme place. </a:t>
            </a:r>
          </a:p>
          <a:p>
            <a:r>
              <a:rPr lang="fr-BE" dirty="0">
                <a:ea typeface="Calibri"/>
                <a:cs typeface="Calibri"/>
              </a:rPr>
              <a:t>On distingue ensuite un groupe de question autour de 10% du volume d'appels identifié comme rappels (endéans les 45 jours): infos documents reçus / à envoyer (12% de rappels), Dette (11%), Carte Parking / EDC (10%), attestation (10%).</a:t>
            </a:r>
          </a:p>
          <a:p>
            <a:r>
              <a:rPr lang="fr-BE" dirty="0">
                <a:ea typeface="Calibri"/>
                <a:cs typeface="Calibri"/>
              </a:rPr>
              <a:t>Vient ensuite un groupe avec des taux de rappels en dessous de 10%:</a:t>
            </a:r>
          </a:p>
          <a:p>
            <a:pPr marL="171450" indent="-171450">
              <a:buFont typeface="Calibri"/>
              <a:buChar char="-"/>
            </a:pPr>
            <a:r>
              <a:rPr lang="fr-BE" dirty="0">
                <a:ea typeface="Calibri"/>
                <a:cs typeface="Calibri"/>
              </a:rPr>
              <a:t>Plaintes (8% de rappels)</a:t>
            </a:r>
          </a:p>
          <a:p>
            <a:pPr marL="171450" indent="-171450">
              <a:buFont typeface="Calibri"/>
              <a:buChar char="-"/>
            </a:pPr>
            <a:r>
              <a:rPr lang="fr-BE" dirty="0">
                <a:ea typeface="Calibri"/>
                <a:cs typeface="Calibri"/>
              </a:rPr>
              <a:t>Rendez-vous médical (8%)</a:t>
            </a:r>
          </a:p>
          <a:p>
            <a:pPr marL="171450" indent="-171450">
              <a:buFont typeface="Calibri"/>
              <a:buChar char="-"/>
            </a:pPr>
            <a:r>
              <a:rPr lang="fr-BE" dirty="0">
                <a:ea typeface="Calibri"/>
                <a:cs typeface="Calibri"/>
              </a:rPr>
              <a:t>Signaler un changement (7%)</a:t>
            </a:r>
          </a:p>
          <a:p>
            <a:pPr marL="171450" indent="-171450">
              <a:buFont typeface="Calibri"/>
              <a:buChar char="-"/>
            </a:pPr>
            <a:r>
              <a:rPr lang="fr-BE" dirty="0">
                <a:ea typeface="Calibri"/>
                <a:cs typeface="Calibri"/>
              </a:rPr>
              <a:t>Révision médicale RI (6%)</a:t>
            </a:r>
          </a:p>
          <a:p>
            <a:pPr marL="171450" indent="-171450">
              <a:buFont typeface="Calibri"/>
              <a:buChar char="-"/>
            </a:pPr>
            <a:r>
              <a:rPr lang="fr-BE" dirty="0">
                <a:ea typeface="Calibri"/>
                <a:cs typeface="Calibri"/>
              </a:rPr>
              <a:t>Erreur technique appel perdu (6%)</a:t>
            </a:r>
          </a:p>
          <a:p>
            <a:pPr marL="171450" indent="-171450">
              <a:buFont typeface="Calibri"/>
              <a:buChar char="-"/>
            </a:pPr>
            <a:r>
              <a:rPr lang="fr-BE" dirty="0">
                <a:ea typeface="Calibri"/>
                <a:cs typeface="Calibri"/>
              </a:rPr>
              <a:t>Assistante sociale (6%)</a:t>
            </a:r>
          </a:p>
          <a:p>
            <a:pPr marL="171450" indent="-171450">
              <a:buFont typeface="Calibri"/>
              <a:buChar char="-"/>
            </a:pPr>
            <a:r>
              <a:rPr lang="fr-BE" dirty="0">
                <a:ea typeface="Calibri"/>
                <a:cs typeface="Calibri"/>
              </a:rPr>
              <a:t>Indiquer changement (5%)</a:t>
            </a:r>
          </a:p>
          <a:p>
            <a:pPr marL="171450" indent="-171450">
              <a:buFont typeface="Calibri"/>
              <a:buChar char="-"/>
            </a:pPr>
            <a:r>
              <a:rPr lang="fr-BE" dirty="0">
                <a:ea typeface="Calibri"/>
                <a:cs typeface="Calibri"/>
              </a:rPr>
              <a:t>Question courrier (5%)</a:t>
            </a:r>
          </a:p>
        </p:txBody>
      </p:sp>
      <p:sp>
        <p:nvSpPr>
          <p:cNvPr id="4" name="Espace réservé du numéro de diapositive 3"/>
          <p:cNvSpPr>
            <a:spLocks noGrp="1"/>
          </p:cNvSpPr>
          <p:nvPr>
            <p:ph type="sldNum" sz="quarter" idx="5"/>
          </p:nvPr>
        </p:nvSpPr>
        <p:spPr/>
        <p:txBody>
          <a:bodyPr/>
          <a:lstStyle/>
          <a:p>
            <a:fld id="{CA3144A4-7939-4BD4-881C-1EE1B1B038AA}" type="slidenum">
              <a:rPr lang="en-US" smtClean="0"/>
              <a:t>5</a:t>
            </a:fld>
            <a:endParaRPr lang="en-US"/>
          </a:p>
        </p:txBody>
      </p:sp>
    </p:spTree>
    <p:extLst>
      <p:ext uri="{BB962C8B-B14F-4D97-AF65-F5344CB8AC3E}">
        <p14:creationId xmlns:p14="http://schemas.microsoft.com/office/powerpoint/2010/main" val="102662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BE" b="1" dirty="0"/>
              <a:t>Description de la carte de la Belgique</a:t>
            </a:r>
            <a:endParaRPr lang="fr-BE" dirty="0"/>
          </a:p>
          <a:p>
            <a:pPr>
              <a:buNone/>
            </a:pPr>
            <a:r>
              <a:rPr lang="fr-BE" dirty="0"/>
              <a:t>Cette carte représente le territoire belge divisé en communes, chacune colorée selon une échelle de valeurs utilisant un dégradé de couleurs. Le paramètre représenté est la part des contacts citoyens via formulaires web. </a:t>
            </a:r>
          </a:p>
          <a:p>
            <a:pPr>
              <a:buNone/>
            </a:pPr>
            <a:r>
              <a:rPr lang="fr-BE" b="1" dirty="0"/>
              <a:t>Structure géographique :</a:t>
            </a:r>
            <a:r>
              <a:rPr lang="fr-BE" dirty="0"/>
              <a:t> La carte montre la forme caractéristique de la Belgique, avec ses frontières nationales bien définies. Le territoire est subdivisé en nombreuses communes de tailles variées, délimitées par des contours fins.</a:t>
            </a:r>
          </a:p>
          <a:p>
            <a:pPr>
              <a:buNone/>
            </a:pPr>
            <a:r>
              <a:rPr lang="fr-BE" b="1" dirty="0"/>
              <a:t>Échelle de couleurs :</a:t>
            </a:r>
            <a:r>
              <a:rPr lang="fr-BE" dirty="0"/>
              <a:t> Le système de codage utilise un dégradé qui va du :</a:t>
            </a:r>
          </a:p>
          <a:p>
            <a:pPr>
              <a:buFont typeface="Arial" panose="020B0604020202020204" pitchFamily="34" charset="0"/>
              <a:buChar char="•"/>
            </a:pPr>
            <a:r>
              <a:rPr lang="fr-BE" b="1" dirty="0"/>
              <a:t>Rose pale à rose foncé</a:t>
            </a:r>
            <a:r>
              <a:rPr lang="fr-BE" dirty="0"/>
              <a:t> : représentant les valeurs les plus faibles où la part de contact citoyens via formulaires web est de l’ordre de 20 à 30%, c’est-à-dire que les contacts citoyens se font majoritairement via le 0800</a:t>
            </a:r>
          </a:p>
          <a:p>
            <a:pPr>
              <a:buFont typeface="Arial" panose="020B0604020202020204" pitchFamily="34" charset="0"/>
              <a:buChar char="•"/>
            </a:pPr>
            <a:r>
              <a:rPr lang="fr-BE" b="1" dirty="0"/>
              <a:t>Blanc</a:t>
            </a:r>
            <a:r>
              <a:rPr lang="fr-BE" dirty="0"/>
              <a:t>: pour les valeurs autour de 50% qui représentent les communes où il y a autant de contacts citoyens via formulaires web que via le 0800</a:t>
            </a:r>
          </a:p>
          <a:p>
            <a:pPr>
              <a:buFont typeface="Arial" panose="020B0604020202020204" pitchFamily="34" charset="0"/>
              <a:buChar char="•"/>
            </a:pPr>
            <a:r>
              <a:rPr lang="fr-BE" b="1" dirty="0"/>
              <a:t>Vert clair à vert foncé</a:t>
            </a:r>
            <a:r>
              <a:rPr lang="fr-BE" dirty="0"/>
              <a:t> : pour les valeurs moyennes à élevées entre 60% et 80% de contact citoyens via formulaires web mettant en évidence les communes où le contact citoyen se fait majoritairement via formulaire web</a:t>
            </a:r>
            <a:endParaRPr lang="fr-BE" dirty="0">
              <a:ea typeface="Calibri"/>
              <a:cs typeface="Calibri"/>
            </a:endParaRPr>
          </a:p>
          <a:p>
            <a:pPr>
              <a:buFont typeface="Arial" panose="020B0604020202020204" pitchFamily="34" charset="0"/>
              <a:buChar char="•"/>
            </a:pPr>
            <a:r>
              <a:rPr lang="fr-BE" b="1" dirty="0"/>
              <a:t>Répartition géographique des données :</a:t>
            </a:r>
            <a:endParaRPr lang="fr-BE" dirty="0"/>
          </a:p>
          <a:p>
            <a:pPr>
              <a:buNone/>
            </a:pPr>
            <a:r>
              <a:rPr lang="fr-BE" b="1" dirty="0"/>
              <a:t>Nord du pays : La Flandre est</a:t>
            </a:r>
            <a:r>
              <a:rPr lang="fr-BE" dirty="0"/>
              <a:t> dominée par des tons verts moyens à foncés, avec une concentration particulièrement marquée de vert foncé dans la partie nord-ouest (West </a:t>
            </a:r>
            <a:r>
              <a:rPr lang="fr-BE" dirty="0" err="1"/>
              <a:t>Vlaanderen</a:t>
            </a:r>
            <a:r>
              <a:rPr lang="fr-BE" dirty="0"/>
              <a:t>).</a:t>
            </a:r>
          </a:p>
          <a:p>
            <a:pPr>
              <a:buNone/>
            </a:pPr>
            <a:r>
              <a:rPr lang="fr-BE" b="1" dirty="0"/>
              <a:t>Sud du pays et région bruxelloise:</a:t>
            </a:r>
            <a:r>
              <a:rPr lang="fr-BE" dirty="0"/>
              <a:t> Mélange de couleurs avec une prédominance de vert clair et blanc, ainsi que quelques zones en rose pâle, notamment au Sud-Est de la province de Luxembourg (Bastogne, Houffalize, Vielsalm).</a:t>
            </a:r>
          </a:p>
          <a:p>
            <a:r>
              <a:rPr lang="fr-BE" b="1" dirty="0">
                <a:ea typeface="Calibri"/>
                <a:cs typeface="Calibri"/>
              </a:rPr>
              <a:t>Les communes de la Communauté germanophone</a:t>
            </a:r>
            <a:r>
              <a:rPr lang="fr-BE" dirty="0">
                <a:ea typeface="Calibri"/>
                <a:cs typeface="Calibri"/>
              </a:rPr>
              <a:t> sont dans les tons verts, de vert clair à vert foncé.</a:t>
            </a:r>
            <a:endParaRPr lang="fr-BE" dirty="0"/>
          </a:p>
          <a:p>
            <a:pPr>
              <a:buNone/>
            </a:pPr>
            <a:r>
              <a:rPr lang="fr-BE" b="1" dirty="0"/>
              <a:t>Conclusion :</a:t>
            </a:r>
          </a:p>
          <a:p>
            <a:pPr>
              <a:buNone/>
            </a:pPr>
            <a:r>
              <a:rPr lang="fr-BE" dirty="0"/>
              <a:t>La répartition suggère une variation géographique structurée du medium utilisé pour contacter la DG HAN</a:t>
            </a:r>
          </a:p>
        </p:txBody>
      </p:sp>
      <p:sp>
        <p:nvSpPr>
          <p:cNvPr id="4" name="Espace réservé du numéro de diapositive 3"/>
          <p:cNvSpPr>
            <a:spLocks noGrp="1"/>
          </p:cNvSpPr>
          <p:nvPr>
            <p:ph type="sldNum" sz="quarter" idx="5"/>
          </p:nvPr>
        </p:nvSpPr>
        <p:spPr/>
        <p:txBody>
          <a:bodyPr/>
          <a:lstStyle/>
          <a:p>
            <a:fld id="{CA3144A4-7939-4BD4-881C-1EE1B1B038AA}" type="slidenum">
              <a:rPr lang="en-US" smtClean="0"/>
              <a:t>6</a:t>
            </a:fld>
            <a:endParaRPr lang="en-US"/>
          </a:p>
        </p:txBody>
      </p:sp>
    </p:spTree>
    <p:extLst>
      <p:ext uri="{BB962C8B-B14F-4D97-AF65-F5344CB8AC3E}">
        <p14:creationId xmlns:p14="http://schemas.microsoft.com/office/powerpoint/2010/main" val="1461558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BE" b="1" dirty="0"/>
              <a:t>Description de la carte « Perméabilité entre 0800 et formulaires"</a:t>
            </a:r>
            <a:endParaRPr lang="fr-BE" dirty="0"/>
          </a:p>
          <a:p>
            <a:pPr>
              <a:buNone/>
            </a:pPr>
            <a:r>
              <a:rPr lang="fr-BE" dirty="0"/>
              <a:t>Cette carte de la Belgique illustre la répartition géographique de la part des personnes ayant eu un contact avec le 0800 et via formulaires web</a:t>
            </a:r>
          </a:p>
          <a:p>
            <a:pPr>
              <a:buNone/>
            </a:pPr>
            <a:r>
              <a:rPr lang="fr-BE" b="1" dirty="0"/>
              <a:t>Légende et échelle de couleurs :</a:t>
            </a:r>
            <a:r>
              <a:rPr lang="fr-BE" dirty="0"/>
              <a:t> La carte utilise un dégradé de couleurs qui va du vert très clair (30% de appelants utilisent le téléphone et le web) à rouge (100% des appelants utilisent le 0800 et les formulaires web)</a:t>
            </a:r>
          </a:p>
          <a:p>
            <a:pPr>
              <a:buFont typeface="Arial" panose="020B0604020202020204" pitchFamily="34" charset="0"/>
              <a:buChar char="•"/>
            </a:pPr>
            <a:r>
              <a:rPr lang="fr-BE" b="1" dirty="0"/>
              <a:t>Couleurs chaudes (orange-rouge)</a:t>
            </a:r>
            <a:r>
              <a:rPr lang="fr-BE" dirty="0"/>
              <a:t> : représentent les communes où les appelants utilisent le téléphone et les formulaires (valeurs élevées, jusqu'à 100%)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b="1" dirty="0"/>
              <a:t>Couleurs froides (vert clair à vert d'eau)</a:t>
            </a:r>
            <a:r>
              <a:rPr lang="fr-BE" dirty="0"/>
              <a:t> : représentent les communes où les appelants ont tendance à uniquement utiliser le téléphone dans leurs contacts avec la DG HAN (valeurs basses, 30 à 50%)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a:t> </a:t>
            </a:r>
            <a:r>
              <a:rPr lang="fr-BE" b="1" dirty="0"/>
              <a:t>Répartition géographique :</a:t>
            </a:r>
            <a:endParaRPr lang="fr-BE" dirty="0"/>
          </a:p>
          <a:p>
            <a:pPr>
              <a:buNone/>
            </a:pPr>
            <a:r>
              <a:rPr lang="fr-BE" b="1" dirty="0"/>
              <a:t>Nord de la Belgique (Flandre) :</a:t>
            </a:r>
            <a:r>
              <a:rPr lang="fr-BE" dirty="0"/>
              <a:t> Dominé très nettement par les couleurs rouge-orange vif, indiquant des pourcentages élevés de "Contact par téléphone et formulaire". Cette zone présente une homogénéité remarquable avec pratiquement toutes les communes affichant des valeurs proches de 80%.</a:t>
            </a:r>
          </a:p>
          <a:p>
            <a:pPr>
              <a:buNone/>
            </a:pPr>
            <a:r>
              <a:rPr lang="fr-BE" b="1" dirty="0"/>
              <a:t>Centre du pays (région bruxelloise) :</a:t>
            </a:r>
            <a:r>
              <a:rPr lang="fr-BE" dirty="0"/>
              <a:t> Transition progressive avec des tons orange à jaune-orange, montrant des valeurs intermédiaires.</a:t>
            </a:r>
          </a:p>
          <a:p>
            <a:pPr>
              <a:buNone/>
            </a:pPr>
            <a:r>
              <a:rPr lang="fr-BE" b="1" dirty="0"/>
              <a:t>Sud de la Belgique (Wallonie) :</a:t>
            </a:r>
            <a:r>
              <a:rPr lang="fr-BE" dirty="0"/>
              <a:t> Mosaïque de couleurs beaucoup plus diversifiée :</a:t>
            </a:r>
          </a:p>
          <a:p>
            <a:pPr>
              <a:buFont typeface="Arial" panose="020B0604020202020204" pitchFamily="34" charset="0"/>
              <a:buChar char="•"/>
            </a:pPr>
            <a:r>
              <a:rPr lang="fr-BE" dirty="0" err="1"/>
              <a:t>Predominance</a:t>
            </a:r>
            <a:r>
              <a:rPr lang="fr-BE" dirty="0"/>
              <a:t> de jaunes et verts clairs (valeurs moyennes à faibles)</a:t>
            </a:r>
          </a:p>
          <a:p>
            <a:pPr>
              <a:buFont typeface="Arial" panose="020B0604020202020204" pitchFamily="34" charset="0"/>
              <a:buChar char="•"/>
            </a:pPr>
            <a:r>
              <a:rPr lang="fr-BE" dirty="0"/>
              <a:t>Quelques zones orange parsemées</a:t>
            </a:r>
          </a:p>
          <a:p>
            <a:pPr>
              <a:buFont typeface="Arial" panose="020B0604020202020204" pitchFamily="34" charset="0"/>
              <a:buChar char="•"/>
            </a:pPr>
            <a:r>
              <a:rPr lang="fr-BE" dirty="0"/>
              <a:t>Plusieurs communes en vert d'eau indiquant des valeurs plus faibles</a:t>
            </a:r>
          </a:p>
          <a:p>
            <a:pPr>
              <a:buFont typeface="Arial" panose="020B0604020202020204" pitchFamily="34" charset="0"/>
              <a:buChar char="•"/>
            </a:pPr>
            <a:r>
              <a:rPr lang="fr-BE" dirty="0"/>
              <a:t>Répartition très hétérogène contrairement au nord</a:t>
            </a:r>
          </a:p>
          <a:p>
            <a:pPr>
              <a:buNone/>
            </a:pPr>
            <a:r>
              <a:rPr lang="fr-BE" b="1" dirty="0"/>
              <a:t>Contraste géographique marqué :</a:t>
            </a:r>
            <a:r>
              <a:rPr lang="fr-BE" dirty="0"/>
              <a:t> La carte révèle une division nord-sud très claire de la manière dont les personnes utilisent les moyens à disposition pour prendre contact avec la DG HAN. Au nord du pays, on utilise le téléphone et les formulaires web tandis qu’au sud du pays, on a plutôt tendance à uniquement utiliser le téléphone. </a:t>
            </a:r>
            <a:endParaRPr lang="fr-BE" dirty="0">
              <a:ea typeface="Calibri"/>
              <a:cs typeface="Calibri"/>
            </a:endParaRPr>
          </a:p>
          <a:p>
            <a:endParaRPr lang="fr-BE" dirty="0"/>
          </a:p>
        </p:txBody>
      </p:sp>
      <p:sp>
        <p:nvSpPr>
          <p:cNvPr id="4" name="Espace réservé du numéro de diapositive 3"/>
          <p:cNvSpPr>
            <a:spLocks noGrp="1"/>
          </p:cNvSpPr>
          <p:nvPr>
            <p:ph type="sldNum" sz="quarter" idx="5"/>
          </p:nvPr>
        </p:nvSpPr>
        <p:spPr/>
        <p:txBody>
          <a:bodyPr/>
          <a:lstStyle/>
          <a:p>
            <a:fld id="{CA3144A4-7939-4BD4-881C-1EE1B1B038AA}" type="slidenum">
              <a:rPr lang="en-US" smtClean="0"/>
              <a:t>7</a:t>
            </a:fld>
            <a:endParaRPr lang="en-US"/>
          </a:p>
        </p:txBody>
      </p:sp>
    </p:spTree>
    <p:extLst>
      <p:ext uri="{BB962C8B-B14F-4D97-AF65-F5344CB8AC3E}">
        <p14:creationId xmlns:p14="http://schemas.microsoft.com/office/powerpoint/2010/main" val="2669260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Trois </a:t>
            </a:r>
            <a:r>
              <a:rPr lang="en-US" dirty="0" err="1"/>
              <a:t>différentes</a:t>
            </a:r>
            <a:r>
              <a:rPr lang="en-US" dirty="0"/>
              <a:t> </a:t>
            </a:r>
            <a:r>
              <a:rPr lang="en-US" dirty="0" err="1"/>
              <a:t>cartes</a:t>
            </a:r>
            <a:r>
              <a:rPr lang="en-US" dirty="0"/>
              <a:t> de la Belgique </a:t>
            </a:r>
            <a:r>
              <a:rPr lang="en-US" dirty="0" err="1"/>
              <a:t>sont</a:t>
            </a:r>
            <a:r>
              <a:rPr lang="en-US" dirty="0"/>
              <a:t> </a:t>
            </a:r>
            <a:r>
              <a:rPr lang="en-US" dirty="0" err="1"/>
              <a:t>montrées</a:t>
            </a:r>
            <a:r>
              <a:rPr lang="en-US" dirty="0"/>
              <a:t> pour </a:t>
            </a:r>
            <a:r>
              <a:rPr lang="en-US" dirty="0" err="1"/>
              <a:t>illustrer</a:t>
            </a:r>
            <a:r>
              <a:rPr lang="en-US" dirty="0"/>
              <a:t> la </a:t>
            </a:r>
            <a:r>
              <a:rPr lang="en-US" dirty="0" err="1"/>
              <a:t>méthode</a:t>
            </a:r>
            <a:r>
              <a:rPr lang="en-US" dirty="0"/>
              <a:t>. On y </a:t>
            </a:r>
            <a:r>
              <a:rPr lang="en-US" dirty="0" err="1"/>
              <a:t>voit</a:t>
            </a:r>
            <a:r>
              <a:rPr lang="en-US" dirty="0"/>
              <a:t> des </a:t>
            </a:r>
            <a:r>
              <a:rPr lang="en-US" dirty="0" err="1"/>
              <a:t>répartitions</a:t>
            </a:r>
            <a:r>
              <a:rPr lang="en-US" dirty="0"/>
              <a:t> </a:t>
            </a:r>
            <a:r>
              <a:rPr lang="en-US" dirty="0" err="1"/>
              <a:t>différentes</a:t>
            </a:r>
            <a:r>
              <a:rPr lang="en-US" dirty="0"/>
              <a:t> de </a:t>
            </a:r>
            <a:r>
              <a:rPr lang="en-US" dirty="0" err="1"/>
              <a:t>différents</a:t>
            </a:r>
            <a:r>
              <a:rPr lang="en-US" dirty="0"/>
              <a:t> </a:t>
            </a:r>
            <a:r>
              <a:rPr lang="en-US" dirty="0" err="1"/>
              <a:t>paramètres</a:t>
            </a:r>
            <a:r>
              <a:rPr lang="en-US" dirty="0"/>
              <a:t> (pas important </a:t>
            </a:r>
            <a:r>
              <a:rPr lang="en-US" dirty="0" err="1"/>
              <a:t>ici</a:t>
            </a:r>
            <a:r>
              <a:rPr lang="en-US" dirty="0"/>
              <a:t>) à </a:t>
            </a:r>
            <a:r>
              <a:rPr lang="en-US" dirty="0" err="1"/>
              <a:t>l’échelle</a:t>
            </a:r>
            <a:r>
              <a:rPr lang="en-US" dirty="0"/>
              <a:t> des communes. </a:t>
            </a:r>
            <a:endParaRPr lang="fr-BE" dirty="0"/>
          </a:p>
        </p:txBody>
      </p:sp>
      <p:sp>
        <p:nvSpPr>
          <p:cNvPr id="4" name="Espace réservé du numéro de diapositive 3"/>
          <p:cNvSpPr>
            <a:spLocks noGrp="1"/>
          </p:cNvSpPr>
          <p:nvPr>
            <p:ph type="sldNum" sz="quarter" idx="5"/>
          </p:nvPr>
        </p:nvSpPr>
        <p:spPr/>
        <p:txBody>
          <a:bodyPr/>
          <a:lstStyle/>
          <a:p>
            <a:fld id="{CA3144A4-7939-4BD4-881C-1EE1B1B038AA}" type="slidenum">
              <a:rPr lang="en-US" smtClean="0"/>
              <a:t>8</a:t>
            </a:fld>
            <a:endParaRPr lang="en-US"/>
          </a:p>
        </p:txBody>
      </p:sp>
    </p:spTree>
    <p:extLst>
      <p:ext uri="{BB962C8B-B14F-4D97-AF65-F5344CB8AC3E}">
        <p14:creationId xmlns:p14="http://schemas.microsoft.com/office/powerpoint/2010/main" val="895548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Deux </a:t>
            </a:r>
            <a:r>
              <a:rPr lang="en-US" dirty="0" err="1"/>
              <a:t>cartes</a:t>
            </a:r>
            <a:r>
              <a:rPr lang="en-US" dirty="0"/>
              <a:t> </a:t>
            </a:r>
            <a:r>
              <a:rPr lang="en-US" dirty="0" err="1"/>
              <a:t>sont</a:t>
            </a:r>
            <a:r>
              <a:rPr lang="en-US" dirty="0"/>
              <a:t> </a:t>
            </a:r>
            <a:r>
              <a:rPr lang="en-US" dirty="0" err="1"/>
              <a:t>montrées</a:t>
            </a:r>
            <a:r>
              <a:rPr lang="en-US" dirty="0"/>
              <a:t> (targets que </a:t>
            </a:r>
            <a:r>
              <a:rPr lang="en-US" dirty="0" err="1"/>
              <a:t>l’on</a:t>
            </a:r>
            <a:r>
              <a:rPr lang="en-US" dirty="0"/>
              <a:t> </a:t>
            </a:r>
            <a:r>
              <a:rPr lang="en-US" dirty="0" err="1"/>
              <a:t>va</a:t>
            </a:r>
            <a:r>
              <a:rPr lang="en-US" dirty="0"/>
              <a:t> </a:t>
            </a:r>
            <a:r>
              <a:rPr lang="en-US" dirty="0" err="1"/>
              <a:t>tenter</a:t>
            </a:r>
            <a:r>
              <a:rPr lang="en-US" dirty="0"/>
              <a:t> </a:t>
            </a:r>
            <a:r>
              <a:rPr lang="en-US" dirty="0" err="1"/>
              <a:t>d’expliquer</a:t>
            </a:r>
            <a:r>
              <a:rPr lang="en-US" dirty="0"/>
              <a:t>):</a:t>
            </a:r>
          </a:p>
          <a:p>
            <a:endParaRPr lang="en-US" dirty="0"/>
          </a:p>
          <a:p>
            <a:pPr marL="228600" indent="-228600">
              <a:buAutoNum type="arabicPeriod"/>
            </a:pPr>
            <a:r>
              <a:rPr lang="en-US" dirty="0"/>
              <a:t>Carte du </a:t>
            </a:r>
            <a:r>
              <a:rPr lang="en-US" dirty="0" err="1"/>
              <a:t>taux</a:t>
            </a:r>
            <a:r>
              <a:rPr lang="en-US" dirty="0"/>
              <a:t> </a:t>
            </a:r>
            <a:r>
              <a:rPr lang="en-US" dirty="0" err="1"/>
              <a:t>d’appels</a:t>
            </a:r>
            <a:r>
              <a:rPr lang="en-US" dirty="0"/>
              <a:t> (</a:t>
            </a:r>
            <a:r>
              <a:rPr lang="en-US" dirty="0" err="1"/>
              <a:t>nombre</a:t>
            </a:r>
            <a:r>
              <a:rPr lang="en-US" dirty="0"/>
              <a:t> </a:t>
            </a:r>
            <a:r>
              <a:rPr lang="en-US" dirty="0" err="1"/>
              <a:t>d’appels</a:t>
            </a:r>
            <a:r>
              <a:rPr lang="en-US" dirty="0"/>
              <a:t> par rapport au </a:t>
            </a:r>
            <a:r>
              <a:rPr lang="en-US" dirty="0" err="1"/>
              <a:t>nombre</a:t>
            </a:r>
            <a:r>
              <a:rPr lang="en-US" dirty="0"/>
              <a:t> de dossiers DG HAN): </a:t>
            </a:r>
            <a:r>
              <a:rPr lang="en-US" dirty="0" err="1"/>
              <a:t>cet</a:t>
            </a:r>
            <a:r>
              <a:rPr lang="en-US" dirty="0"/>
              <a:t> </a:t>
            </a:r>
            <a:r>
              <a:rPr lang="en-US" dirty="0" err="1"/>
              <a:t>indicateur</a:t>
            </a:r>
            <a:r>
              <a:rPr lang="en-US" dirty="0"/>
              <a:t> </a:t>
            </a:r>
            <a:r>
              <a:rPr lang="en-US" dirty="0" err="1"/>
              <a:t>va</a:t>
            </a:r>
            <a:r>
              <a:rPr lang="en-US" dirty="0"/>
              <a:t> </a:t>
            </a:r>
            <a:r>
              <a:rPr lang="en-US" dirty="0" err="1"/>
              <a:t>mesurer</a:t>
            </a:r>
            <a:r>
              <a:rPr lang="en-US" dirty="0"/>
              <a:t> la “propension” des </a:t>
            </a:r>
            <a:r>
              <a:rPr lang="en-US" dirty="0" err="1"/>
              <a:t>personnes</a:t>
            </a:r>
            <a:r>
              <a:rPr lang="en-US" dirty="0"/>
              <a:t> qui </a:t>
            </a:r>
            <a:r>
              <a:rPr lang="en-US" dirty="0" err="1"/>
              <a:t>ont</a:t>
            </a:r>
            <a:r>
              <a:rPr lang="en-US" dirty="0"/>
              <a:t> un dossier à la DG HAN à </a:t>
            </a:r>
            <a:r>
              <a:rPr lang="en-US" dirty="0" err="1"/>
              <a:t>appeler</a:t>
            </a:r>
            <a:r>
              <a:rPr lang="en-US" dirty="0"/>
              <a:t> le 0800.</a:t>
            </a:r>
          </a:p>
          <a:p>
            <a:pPr>
              <a:buNone/>
            </a:pPr>
            <a:r>
              <a:rPr lang="fr-BE" dirty="0"/>
              <a:t>Voici une description détaillée de cette carte:</a:t>
            </a:r>
          </a:p>
          <a:p>
            <a:pPr>
              <a:buNone/>
            </a:pPr>
            <a:r>
              <a:rPr lang="fr-BE" b="1" dirty="0"/>
              <a:t>Description de la carte de la Belgique en tons de bleus et verts</a:t>
            </a:r>
            <a:endParaRPr lang="fr-BE" dirty="0"/>
          </a:p>
          <a:p>
            <a:pPr>
              <a:buNone/>
            </a:pPr>
            <a:r>
              <a:rPr lang="fr-BE" dirty="0"/>
              <a:t>Cette carte de la Belgique présente une répartition du taux d’appels sur une palette de couleurs allant du vert clair au bleu foncé.</a:t>
            </a:r>
            <a:endParaRPr lang="fr-BE" dirty="0">
              <a:ea typeface="Calibri"/>
              <a:cs typeface="Calibri"/>
            </a:endParaRPr>
          </a:p>
          <a:p>
            <a:pPr>
              <a:buNone/>
            </a:pPr>
            <a:r>
              <a:rPr lang="fr-BE" b="1" dirty="0"/>
              <a:t>Échelle de couleurs :</a:t>
            </a:r>
            <a:endParaRPr lang="fr-BE" dirty="0"/>
          </a:p>
          <a:p>
            <a:pPr>
              <a:buFont typeface="Arial" panose="020B0604020202020204" pitchFamily="34" charset="0"/>
              <a:buChar char="•"/>
            </a:pPr>
            <a:r>
              <a:rPr lang="fr-BE" b="1" dirty="0"/>
              <a:t>Vert très clair/vert d'eau</a:t>
            </a:r>
            <a:r>
              <a:rPr lang="fr-BE" dirty="0"/>
              <a:t> : valeurs les plus faibles du taux d’appels entre 0% et 3%</a:t>
            </a:r>
          </a:p>
          <a:p>
            <a:pPr>
              <a:buFont typeface="Arial" panose="020B0604020202020204" pitchFamily="34" charset="0"/>
              <a:buChar char="•"/>
            </a:pPr>
            <a:r>
              <a:rPr lang="fr-BE" b="1" dirty="0"/>
              <a:t>Vert moyen à Bleu moyen</a:t>
            </a:r>
            <a:r>
              <a:rPr lang="fr-BE" dirty="0"/>
              <a:t>: valeurs faibles à moyennes-faible du taux d’appels entre 4 et 6%</a:t>
            </a:r>
          </a:p>
          <a:p>
            <a:pPr>
              <a:buFont typeface="Arial" panose="020B0604020202020204" pitchFamily="34" charset="0"/>
              <a:buChar char="•"/>
            </a:pPr>
            <a:r>
              <a:rPr lang="fr-BE" b="1" dirty="0"/>
              <a:t>Bleu foncé</a:t>
            </a:r>
            <a:r>
              <a:rPr lang="fr-BE" dirty="0"/>
              <a:t>  à </a:t>
            </a:r>
            <a:r>
              <a:rPr lang="fr-BE" b="1" dirty="0"/>
              <a:t>Bleu très foncé/violet</a:t>
            </a:r>
            <a:r>
              <a:rPr lang="fr-BE" dirty="0"/>
              <a:t> : valeurs les plus élevées entre 7 et 10% d’appels par dossiers DG HAN</a:t>
            </a:r>
          </a:p>
          <a:p>
            <a:pPr>
              <a:buNone/>
            </a:pPr>
            <a:r>
              <a:rPr lang="fr-BE" b="1" dirty="0"/>
              <a:t>Répartition géographique :</a:t>
            </a:r>
            <a:endParaRPr lang="fr-BE" dirty="0"/>
          </a:p>
          <a:p>
            <a:pPr>
              <a:buNone/>
            </a:pPr>
            <a:r>
              <a:rPr lang="fr-BE" b="1" dirty="0"/>
              <a:t>Nord de la Belgique (Flandre) :</a:t>
            </a:r>
            <a:r>
              <a:rPr lang="fr-BE" dirty="0"/>
              <a:t> Dominé par des tons verts clairs à turquoise, indiquant des valeurs généralement faibles à moyennes. La couleur est relativement homogène avec quelques variations locales vers le bleu moyen.</a:t>
            </a:r>
          </a:p>
          <a:p>
            <a:pPr>
              <a:buNone/>
            </a:pPr>
            <a:r>
              <a:rPr lang="fr-BE" b="1" dirty="0"/>
              <a:t>Région bruxelloise:</a:t>
            </a:r>
            <a:r>
              <a:rPr lang="fr-BE" dirty="0"/>
              <a:t> La région bruxelloise et ses environs montrent des valeurs intermédiaires à élevées de taux d’appels. </a:t>
            </a:r>
          </a:p>
          <a:p>
            <a:pPr>
              <a:buNone/>
            </a:pPr>
            <a:r>
              <a:rPr lang="fr-BE" b="1" dirty="0"/>
              <a:t>Sud de la Belgique (Wallonie) :</a:t>
            </a:r>
            <a:r>
              <a:rPr lang="fr-BE" dirty="0"/>
              <a:t> Dominés par des tons foncés caractérisant des communes avec un taux d’appel élevé, excepté les communes des cantons germanophones avec des taux d’appels beaucoup plus bas que le reste de la Belgique.</a:t>
            </a:r>
            <a:endParaRPr lang="fr-BE" dirty="0">
              <a:ea typeface="Calibri"/>
              <a:cs typeface="Calibri"/>
            </a:endParaRPr>
          </a:p>
          <a:p>
            <a:endParaRPr lang="fr-BE" dirty="0"/>
          </a:p>
          <a:p>
            <a:r>
              <a:rPr lang="fr-BE" dirty="0"/>
              <a:t>Cette carte révèle une structuration du taux d’appel importante qui met en évidence une propension à appeler la DG HAN en Wallonie francophone ainsi qu’en Région bruxelloise. </a:t>
            </a:r>
            <a:endParaRPr lang="fr-BE" dirty="0">
              <a:ea typeface="Calibri"/>
              <a:cs typeface="Calibri"/>
            </a:endParaRPr>
          </a:p>
          <a:p>
            <a:pPr marL="228600" indent="-228600">
              <a:buAutoNum type="arabicPeriod"/>
            </a:pPr>
            <a:endParaRPr lang="fr-BE" dirty="0"/>
          </a:p>
          <a:p>
            <a:pPr>
              <a:defRPr/>
            </a:pPr>
            <a:r>
              <a:rPr lang="en-US" dirty="0"/>
              <a:t>2. Carte du </a:t>
            </a:r>
            <a:r>
              <a:rPr lang="en-US" dirty="0" err="1"/>
              <a:t>taux</a:t>
            </a:r>
            <a:r>
              <a:rPr lang="en-US" dirty="0"/>
              <a:t> de rappels (</a:t>
            </a:r>
            <a:r>
              <a:rPr lang="en-US" dirty="0" err="1"/>
              <a:t>nombre</a:t>
            </a:r>
            <a:r>
              <a:rPr lang="en-US" dirty="0"/>
              <a:t> de rappels par rapport au </a:t>
            </a:r>
            <a:r>
              <a:rPr lang="en-US" dirty="0" err="1"/>
              <a:t>nombre</a:t>
            </a:r>
            <a:r>
              <a:rPr lang="en-US" dirty="0"/>
              <a:t> </a:t>
            </a:r>
            <a:r>
              <a:rPr lang="en-US" dirty="0" err="1"/>
              <a:t>d’appelx</a:t>
            </a:r>
            <a:r>
              <a:rPr lang="en-US" dirty="0"/>
              <a:t> total)</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La cartographie du taux de rappel à l’échelle communale présente une </a:t>
            </a:r>
            <a:r>
              <a:rPr lang="fr-BE" b="1" dirty="0"/>
              <a:t>distribution très hétérogène</a:t>
            </a:r>
            <a:r>
              <a:rPr lang="fr-BE" dirty="0"/>
              <a:t> sur l'ensemble du territoire belge, sans gradient géographique nord-sud marqué.</a:t>
            </a:r>
            <a:r>
              <a:rPr lang="en-US" dirty="0"/>
              <a:t> </a:t>
            </a:r>
          </a:p>
          <a:p>
            <a:pPr>
              <a:buFont typeface="Arial" panose="020B0604020202020204" pitchFamily="34" charset="0"/>
              <a:buChar char="•"/>
            </a:pPr>
            <a:r>
              <a:rPr lang="fr-BE" b="1" dirty="0"/>
              <a:t>Vert très clair/vert d'eau</a:t>
            </a:r>
            <a:r>
              <a:rPr lang="fr-BE" dirty="0"/>
              <a:t> : valeurs les plus faibles du taux de rappels entre 40% et 50%</a:t>
            </a:r>
          </a:p>
          <a:p>
            <a:pPr>
              <a:buFont typeface="Arial" panose="020B0604020202020204" pitchFamily="34" charset="0"/>
              <a:buChar char="•"/>
            </a:pPr>
            <a:r>
              <a:rPr lang="fr-BE" b="1" dirty="0"/>
              <a:t>Vert moyen à Bleu moyen</a:t>
            </a:r>
            <a:r>
              <a:rPr lang="fr-BE" dirty="0"/>
              <a:t>: valeurs faibles à moyennes-faible du taux de rappels autour de 50%</a:t>
            </a:r>
          </a:p>
          <a:p>
            <a:pPr>
              <a:buFont typeface="Arial" panose="020B0604020202020204" pitchFamily="34" charset="0"/>
              <a:buChar char="•"/>
            </a:pPr>
            <a:r>
              <a:rPr lang="fr-BE" b="1" dirty="0"/>
              <a:t>Bleu foncé</a:t>
            </a:r>
            <a:r>
              <a:rPr lang="fr-BE" dirty="0"/>
              <a:t>  à </a:t>
            </a:r>
            <a:r>
              <a:rPr lang="fr-BE" b="1" dirty="0"/>
              <a:t>Bleu très foncé/violet</a:t>
            </a:r>
            <a:r>
              <a:rPr lang="fr-BE" dirty="0"/>
              <a:t> : valeurs les plus élevées entre 60 et 70 de taux de rappels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buNone/>
            </a:pPr>
            <a:r>
              <a:rPr lang="fr-BE" b="1" dirty="0"/>
              <a:t>Pattern de distribution :</a:t>
            </a:r>
            <a:endParaRPr lang="fr-BE" dirty="0"/>
          </a:p>
          <a:p>
            <a:pPr>
              <a:buFont typeface="Arial" panose="020B0604020202020204" pitchFamily="34" charset="0"/>
              <a:buChar char="•"/>
            </a:pPr>
            <a:r>
              <a:rPr lang="fr-BE" b="1" dirty="0"/>
              <a:t>Mosaïque complexe</a:t>
            </a:r>
            <a:r>
              <a:rPr lang="fr-BE" dirty="0"/>
              <a:t> : alternance de communes aux valeurs très différentes, souvent adjacentes</a:t>
            </a:r>
          </a:p>
          <a:p>
            <a:pPr>
              <a:buFont typeface="Arial" panose="020B0604020202020204" pitchFamily="34" charset="0"/>
              <a:buChar char="•"/>
            </a:pPr>
            <a:r>
              <a:rPr lang="fr-BE" b="1" dirty="0"/>
              <a:t>Taches jaunes dispersées</a:t>
            </a:r>
            <a:r>
              <a:rPr lang="fr-BE" dirty="0"/>
              <a:t> : communes à valeurs faibles réparties de manière aléatoire sur tout le territoire</a:t>
            </a:r>
          </a:p>
          <a:p>
            <a:pPr>
              <a:buFont typeface="Arial" panose="020B0604020202020204" pitchFamily="34" charset="0"/>
              <a:buChar char="•"/>
            </a:pPr>
            <a:r>
              <a:rPr lang="fr-BE" b="1" dirty="0"/>
              <a:t>Clusters bleus foncés</a:t>
            </a:r>
            <a:r>
              <a:rPr lang="fr-BE" dirty="0"/>
              <a:t> : groupes de communes à valeurs élevées présents dans toutes les régions</a:t>
            </a:r>
          </a:p>
          <a:p>
            <a:pPr>
              <a:buFont typeface="Arial" panose="020B0604020202020204" pitchFamily="34" charset="0"/>
              <a:buChar char="•"/>
            </a:pPr>
            <a:r>
              <a:rPr lang="fr-BE" b="1" dirty="0"/>
              <a:t>Absence de zonage régional</a:t>
            </a:r>
            <a:r>
              <a:rPr lang="fr-BE" dirty="0"/>
              <a:t> : pas de distinction claire entre nord et sud comme dans les cartes précédentes</a:t>
            </a:r>
          </a:p>
          <a:p>
            <a:pPr>
              <a:buNone/>
            </a:pPr>
            <a:r>
              <a:rPr lang="fr-BE" b="1" dirty="0"/>
              <a:t>Caractéristiques particulières :</a:t>
            </a:r>
            <a:endParaRPr lang="fr-BE" dirty="0"/>
          </a:p>
          <a:p>
            <a:pPr>
              <a:buNone/>
            </a:pPr>
            <a:r>
              <a:rPr lang="fr-BE" b="1" dirty="0"/>
              <a:t>Nord (Flandre) :</a:t>
            </a:r>
            <a:r>
              <a:rPr lang="fr-BE" dirty="0"/>
              <a:t> Mélange équilibré de toutes les couleurs avec des communes jaunes côtoyant des communes bleu foncé.</a:t>
            </a:r>
          </a:p>
          <a:p>
            <a:pPr>
              <a:buNone/>
            </a:pPr>
            <a:r>
              <a:rPr lang="fr-BE" b="1" dirty="0"/>
              <a:t>Centre (Bruxelles et environs) :</a:t>
            </a:r>
            <a:r>
              <a:rPr lang="fr-BE" dirty="0"/>
              <a:t> Diversité similaire avec une prédominance de tons moyens (turquoise et bleu moyen).</a:t>
            </a:r>
          </a:p>
          <a:p>
            <a:pPr>
              <a:buNone/>
            </a:pPr>
            <a:r>
              <a:rPr lang="fr-BE" b="1" dirty="0"/>
              <a:t>Sud (Wallonie) :</a:t>
            </a:r>
            <a:r>
              <a:rPr lang="fr-BE" dirty="0"/>
              <a:t> Même pattern hétérogène avec une répartition aléatoire des valeurs élevées et faibles.</a:t>
            </a:r>
          </a:p>
          <a:p>
            <a:pPr>
              <a:buNone/>
            </a:pPr>
            <a:r>
              <a:rPr lang="fr-BE" b="1" dirty="0"/>
              <a:t>Observations notables :</a:t>
            </a:r>
            <a:endParaRPr lang="fr-BE" dirty="0"/>
          </a:p>
          <a:p>
            <a:pPr>
              <a:buFont typeface="Arial" panose="020B0604020202020204" pitchFamily="34" charset="0"/>
              <a:buChar char="•"/>
            </a:pPr>
            <a:r>
              <a:rPr lang="fr-BE" b="1" dirty="0"/>
              <a:t>Distribution "en damier"</a:t>
            </a:r>
            <a:r>
              <a:rPr lang="fr-BE" dirty="0"/>
              <a:t> : effet de patchwork très prononcé</a:t>
            </a:r>
          </a:p>
          <a:p>
            <a:pPr>
              <a:buFont typeface="Arial" panose="020B0604020202020204" pitchFamily="34" charset="0"/>
              <a:buChar char="•"/>
            </a:pPr>
            <a:r>
              <a:rPr lang="fr-BE" b="1" dirty="0"/>
              <a:t>Contrastes locaux forts</a:t>
            </a:r>
            <a:r>
              <a:rPr lang="fr-BE" dirty="0"/>
              <a:t> : communes voisines peuvent présenter des valeurs extrêmes opposées</a:t>
            </a:r>
          </a:p>
          <a:p>
            <a:pPr>
              <a:buFont typeface="Arial" panose="020B0604020202020204" pitchFamily="34" charset="0"/>
              <a:buChar char="•"/>
            </a:pPr>
            <a:r>
              <a:rPr lang="fr-BE" b="1" dirty="0"/>
              <a:t>Absence de logique géographique apparente</a:t>
            </a:r>
            <a:r>
              <a:rPr lang="fr-BE" dirty="0"/>
              <a:t> : la répartition semble plutôt liée à des facteurs locaux spécifiques qu'à des tendances régionales</a:t>
            </a:r>
          </a:p>
          <a:p>
            <a:r>
              <a:rPr lang="fr-BE" dirty="0"/>
              <a:t>Cette carte suggère que le taux de rappel présente une composante aléatoire importante quand considéré à l’échelle des communes.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fr-BE" dirty="0"/>
          </a:p>
        </p:txBody>
      </p:sp>
      <p:sp>
        <p:nvSpPr>
          <p:cNvPr id="4" name="Espace réservé du numéro de diapositive 3"/>
          <p:cNvSpPr>
            <a:spLocks noGrp="1"/>
          </p:cNvSpPr>
          <p:nvPr>
            <p:ph type="sldNum" sz="quarter" idx="5"/>
          </p:nvPr>
        </p:nvSpPr>
        <p:spPr/>
        <p:txBody>
          <a:bodyPr/>
          <a:lstStyle/>
          <a:p>
            <a:fld id="{CA3144A4-7939-4BD4-881C-1EE1B1B038AA}" type="slidenum">
              <a:rPr lang="en-US" smtClean="0"/>
              <a:t>9</a:t>
            </a:fld>
            <a:endParaRPr lang="en-US"/>
          </a:p>
        </p:txBody>
      </p:sp>
    </p:spTree>
    <p:extLst>
      <p:ext uri="{BB962C8B-B14F-4D97-AF65-F5344CB8AC3E}">
        <p14:creationId xmlns:p14="http://schemas.microsoft.com/office/powerpoint/2010/main" val="1206624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Aft>
                <a:spcPts val="800"/>
              </a:spcAft>
              <a:buNone/>
            </a:pPr>
            <a:r>
              <a:rPr lang="fr-BE" sz="1200" kern="100" dirty="0">
                <a:effectLst/>
                <a:latin typeface="Aptos"/>
                <a:ea typeface="Aptos" panose="020B0004020202020204" pitchFamily="34" charset="0"/>
                <a:cs typeface="Arial" panose="020B0604020202020204" pitchFamily="34" charset="0"/>
              </a:rPr>
              <a:t>Ce visuel décrit l’importance des paramètres utilisés pour expliquer le taux </a:t>
            </a:r>
            <a:r>
              <a:rPr lang="fr-BE" kern="100" dirty="0">
                <a:latin typeface="Aptos"/>
                <a:ea typeface="Aptos" panose="020B0004020202020204" pitchFamily="34" charset="0"/>
                <a:cs typeface="Arial" panose="020B0604020202020204" pitchFamily="34" charset="0"/>
              </a:rPr>
              <a:t>d’appels</a:t>
            </a:r>
            <a:r>
              <a:rPr lang="fr-BE" sz="1200" kern="100" dirty="0">
                <a:effectLst/>
                <a:latin typeface="Aptos"/>
                <a:ea typeface="Aptos" panose="020B0004020202020204" pitchFamily="34" charset="0"/>
                <a:cs typeface="Arial" panose="020B0604020202020204" pitchFamily="34" charset="0"/>
              </a:rPr>
              <a:t>. Le visuel permet de mieux comprendre comment les différentes variables utilisés influencent le taux </a:t>
            </a:r>
            <a:r>
              <a:rPr lang="fr-BE" kern="100" dirty="0">
                <a:latin typeface="Aptos"/>
                <a:ea typeface="Aptos" panose="020B0004020202020204" pitchFamily="34" charset="0"/>
                <a:cs typeface="Arial" panose="020B0604020202020204" pitchFamily="34" charset="0"/>
              </a:rPr>
              <a:t>d’appels</a:t>
            </a:r>
            <a:endParaRPr lang="fr-BE" sz="1200" kern="100" dirty="0">
              <a:effectLst/>
              <a:latin typeface="Aptos"/>
              <a:ea typeface="Aptos" panose="020B0004020202020204" pitchFamily="34" charset="0"/>
              <a:cs typeface="Arial" panose="020B0604020202020204" pitchFamily="34" charset="0"/>
            </a:endParaRPr>
          </a:p>
          <a:p>
            <a:pPr marL="342900" indent="-342900">
              <a:lnSpc>
                <a:spcPct val="115000"/>
              </a:lnSpc>
              <a:buFont typeface="Aptos" panose="020B0004020202020204" pitchFamily="34" charset="0"/>
              <a:buChar char="-"/>
            </a:pPr>
            <a:r>
              <a:rPr lang="fr-BE" sz="1200" b="1" kern="100" dirty="0">
                <a:effectLst/>
                <a:latin typeface="Aptos"/>
                <a:ea typeface="Aptos" panose="020B0004020202020204" pitchFamily="34" charset="0"/>
                <a:cs typeface="Arial" panose="020B0604020202020204" pitchFamily="34" charset="0"/>
              </a:rPr>
              <a:t>Taux de reconnaissances ARR/AI</a:t>
            </a:r>
            <a:r>
              <a:rPr lang="fr-BE" sz="1200" kern="100" dirty="0">
                <a:effectLst/>
                <a:latin typeface="Aptos"/>
                <a:ea typeface="Aptos" panose="020B0004020202020204" pitchFamily="34" charset="0"/>
                <a:cs typeface="Arial" panose="020B0604020202020204" pitchFamily="34" charset="0"/>
              </a:rPr>
              <a:t> </a:t>
            </a:r>
            <a:r>
              <a:rPr lang="fr-BE" sz="1200" b="1" kern="100" dirty="0">
                <a:effectLst/>
                <a:latin typeface="Aptos"/>
                <a:ea typeface="Aptos" panose="020B0004020202020204" pitchFamily="34" charset="0"/>
                <a:cs typeface="Arial" panose="020B0604020202020204" pitchFamily="34" charset="0"/>
              </a:rPr>
              <a:t>par dossier</a:t>
            </a:r>
            <a:r>
              <a:rPr lang="fr-BE" sz="1200" kern="100" dirty="0">
                <a:effectLst/>
                <a:latin typeface="Aptos"/>
                <a:ea typeface="Aptos" panose="020B0004020202020204" pitchFamily="34" charset="0"/>
                <a:cs typeface="Arial" panose="020B0604020202020204" pitchFamily="34" charset="0"/>
              </a:rPr>
              <a:t> = nombre de dossiers avec reconnaissance ARR/AI</a:t>
            </a:r>
            <a:r>
              <a:rPr lang="fr-BE" kern="100" dirty="0">
                <a:latin typeface="Aptos"/>
                <a:ea typeface="Aptos" panose="020B0004020202020204" pitchFamily="34" charset="0"/>
                <a:cs typeface="Arial" panose="020B0604020202020204" pitchFamily="34" charset="0"/>
              </a:rPr>
              <a:t> par rapport au</a:t>
            </a:r>
            <a:r>
              <a:rPr lang="fr-BE" sz="1200" kern="100" dirty="0">
                <a:effectLst/>
                <a:latin typeface="Aptos"/>
                <a:ea typeface="Aptos" panose="020B0004020202020204" pitchFamily="34" charset="0"/>
                <a:cs typeface="Arial" panose="020B0604020202020204" pitchFamily="34" charset="0"/>
              </a:rPr>
              <a:t> nombre de </a:t>
            </a:r>
            <a:r>
              <a:rPr lang="fr-BE" kern="100" dirty="0">
                <a:latin typeface="Aptos"/>
                <a:ea typeface="Aptos" panose="020B0004020202020204" pitchFamily="34" charset="0"/>
                <a:cs typeface="Arial" panose="020B0604020202020204" pitchFamily="34" charset="0"/>
              </a:rPr>
              <a:t>dossiers</a:t>
            </a:r>
            <a:r>
              <a:rPr lang="fr-BE" sz="1200" kern="100" dirty="0">
                <a:effectLst/>
                <a:latin typeface="Aptos"/>
                <a:ea typeface="Aptos" panose="020B0004020202020204" pitchFamily="34" charset="0"/>
                <a:cs typeface="Arial" panose="020B0604020202020204" pitchFamily="34" charset="0"/>
              </a:rPr>
              <a:t> total </a:t>
            </a:r>
          </a:p>
          <a:p>
            <a:pPr marL="742950" lvl="1" indent="-285750">
              <a:lnSpc>
                <a:spcPct val="115000"/>
              </a:lnSpc>
              <a:buFont typeface="Courier New" panose="02070309020205020404" pitchFamily="49" charset="0"/>
              <a:buChar char="o"/>
            </a:pPr>
            <a:r>
              <a:rPr lang="fr-BE" sz="1200" kern="100" dirty="0">
                <a:effectLst/>
                <a:latin typeface="Aptos" panose="020B0004020202020204" pitchFamily="34" charset="0"/>
                <a:ea typeface="Aptos" panose="020B0004020202020204" pitchFamily="34" charset="0"/>
                <a:cs typeface="Arial" panose="020B0604020202020204" pitchFamily="34" charset="0"/>
              </a:rPr>
              <a:t>Plus il y a de reconnaissances parmi les dossier introduits et plus le taux d’appel augmente. Moins il y a de reconnaissances et moins il y a d’appels. Ce qui suggère que c’est surtout les dossiers ARR AI qui génèrent des appels. </a:t>
            </a:r>
          </a:p>
          <a:p>
            <a:pPr marL="342900" indent="-342900">
              <a:lnSpc>
                <a:spcPct val="115000"/>
              </a:lnSpc>
              <a:buFont typeface="Aptos" panose="020B0004020202020204" pitchFamily="34" charset="0"/>
              <a:buChar char="-"/>
            </a:pPr>
            <a:r>
              <a:rPr lang="fr-BE" sz="1200" b="1" kern="100" dirty="0">
                <a:effectLst/>
                <a:latin typeface="Aptos"/>
                <a:ea typeface="Aptos" panose="020B0004020202020204" pitchFamily="34" charset="0"/>
                <a:cs typeface="Arial" panose="020B0604020202020204" pitchFamily="34" charset="0"/>
              </a:rPr>
              <a:t>Taux contact citoyen par formulaire</a:t>
            </a:r>
            <a:r>
              <a:rPr lang="fr-BE" sz="1200" kern="100" dirty="0">
                <a:effectLst/>
                <a:latin typeface="Aptos"/>
                <a:ea typeface="Aptos" panose="020B0004020202020204" pitchFamily="34" charset="0"/>
                <a:cs typeface="Arial" panose="020B0604020202020204" pitchFamily="34" charset="0"/>
              </a:rPr>
              <a:t> = nombre de contacts citoyen par formulaire </a:t>
            </a:r>
            <a:r>
              <a:rPr lang="fr-BE" kern="100" dirty="0">
                <a:latin typeface="Aptos"/>
                <a:ea typeface="Aptos" panose="020B0004020202020204" pitchFamily="34" charset="0"/>
                <a:cs typeface="Arial" panose="020B0604020202020204" pitchFamily="34" charset="0"/>
              </a:rPr>
              <a:t>par rapport au</a:t>
            </a:r>
            <a:r>
              <a:rPr lang="fr-BE" sz="1200" kern="100" dirty="0">
                <a:effectLst/>
                <a:latin typeface="Aptos"/>
                <a:ea typeface="Aptos" panose="020B0004020202020204" pitchFamily="34" charset="0"/>
                <a:cs typeface="Arial" panose="020B0604020202020204" pitchFamily="34" charset="0"/>
              </a:rPr>
              <a:t> nombre </a:t>
            </a:r>
            <a:r>
              <a:rPr lang="fr-BE" kern="100" dirty="0">
                <a:latin typeface="Aptos"/>
                <a:ea typeface="Aptos" panose="020B0004020202020204" pitchFamily="34" charset="0"/>
                <a:cs typeface="Arial" panose="020B0604020202020204" pitchFamily="34" charset="0"/>
              </a:rPr>
              <a:t>total </a:t>
            </a:r>
            <a:r>
              <a:rPr lang="fr-BE" sz="1200" kern="100" dirty="0">
                <a:effectLst/>
                <a:latin typeface="Aptos"/>
                <a:ea typeface="Aptos" panose="020B0004020202020204" pitchFamily="34" charset="0"/>
                <a:cs typeface="Arial" panose="020B0604020202020204" pitchFamily="34" charset="0"/>
              </a:rPr>
              <a:t>de contacts citoyen</a:t>
            </a:r>
          </a:p>
          <a:p>
            <a:pPr marL="742950" lvl="1" indent="-285750">
              <a:lnSpc>
                <a:spcPct val="115000"/>
              </a:lnSpc>
              <a:buFont typeface="Courier New" panose="02070309020205020404" pitchFamily="49" charset="0"/>
              <a:buChar char="o"/>
            </a:pPr>
            <a:r>
              <a:rPr lang="fr-BE" sz="1200" kern="100" dirty="0">
                <a:effectLst/>
                <a:latin typeface="Aptos"/>
                <a:ea typeface="Aptos" panose="020B0004020202020204" pitchFamily="34" charset="0"/>
                <a:cs typeface="Arial" panose="020B0604020202020204" pitchFamily="34" charset="0"/>
              </a:rPr>
              <a:t>Plus le taux de contact par formulaire est élevé et moins on observe d’appels par dossier, et inversement. Il est intéressant de noter que cette relation d’apparence logique soit mise en évidence par la modélisation</a:t>
            </a:r>
            <a:r>
              <a:rPr lang="fr-BE" kern="100" dirty="0">
                <a:latin typeface="Aptos"/>
                <a:ea typeface="Aptos" panose="020B0004020202020204" pitchFamily="34" charset="0"/>
                <a:cs typeface="Arial" panose="020B0604020202020204" pitchFamily="34" charset="0"/>
              </a:rPr>
              <a:t>.</a:t>
            </a:r>
            <a:r>
              <a:rPr lang="fr-BE" sz="1200" kern="100" dirty="0">
                <a:effectLst/>
                <a:latin typeface="Aptos"/>
                <a:ea typeface="Aptos" panose="020B0004020202020204" pitchFamily="34" charset="0"/>
                <a:cs typeface="Arial" panose="020B0604020202020204" pitchFamily="34" charset="0"/>
              </a:rPr>
              <a:t> </a:t>
            </a:r>
            <a:r>
              <a:rPr lang="fr-BE" kern="100" dirty="0">
                <a:latin typeface="Aptos"/>
                <a:ea typeface="Aptos" panose="020B0004020202020204" pitchFamily="34" charset="0"/>
                <a:cs typeface="Arial" panose="020B0604020202020204" pitchFamily="34" charset="0"/>
              </a:rPr>
              <a:t>En</a:t>
            </a:r>
            <a:r>
              <a:rPr lang="fr-BE" sz="1200" kern="100" dirty="0">
                <a:effectLst/>
                <a:latin typeface="Aptos"/>
                <a:ea typeface="Aptos" panose="020B0004020202020204" pitchFamily="34" charset="0"/>
                <a:cs typeface="Arial" panose="020B0604020202020204" pitchFamily="34" charset="0"/>
              </a:rPr>
              <a:t> effet, suivant les paramètres utilisés dans la modélisation</a:t>
            </a:r>
            <a:r>
              <a:rPr lang="fr-BE" kern="100" dirty="0">
                <a:latin typeface="Aptos"/>
                <a:ea typeface="Aptos" panose="020B0004020202020204" pitchFamily="34" charset="0"/>
                <a:cs typeface="Arial" panose="020B0604020202020204" pitchFamily="34" charset="0"/>
              </a:rPr>
              <a:t>,</a:t>
            </a:r>
            <a:r>
              <a:rPr lang="fr-BE" sz="1200" kern="100" dirty="0">
                <a:effectLst/>
                <a:latin typeface="Aptos"/>
                <a:ea typeface="Aptos" panose="020B0004020202020204" pitchFamily="34" charset="0"/>
                <a:cs typeface="Arial" panose="020B0604020202020204" pitchFamily="34" charset="0"/>
              </a:rPr>
              <a:t> il n’y a pas de dépendance entre le taux de contact citoyen par formulaire web et le nombre d’appels par dossiers. Cette relation importante suggère une certaine imperméabilité entre les contacts citoyens par formulaire et ceux via le 0800. Le modèle obtenu permet de quantifier l’impact d’un éventuel changement de la part de contact citoyen par formulaire: une augmentation de 1% de taux de contact citoyen par formulaire permettrait de diminuer de 0.6% le nombre d’appel. </a:t>
            </a:r>
          </a:p>
          <a:p>
            <a:pPr marL="342900" indent="-342900">
              <a:lnSpc>
                <a:spcPct val="115000"/>
              </a:lnSpc>
              <a:buFont typeface="Aptos" panose="020B0004020202020204" pitchFamily="34" charset="0"/>
              <a:buChar char="-"/>
            </a:pPr>
            <a:r>
              <a:rPr lang="fr-BE" sz="1200" b="1" kern="100" dirty="0">
                <a:effectLst/>
                <a:latin typeface="Aptos"/>
                <a:ea typeface="Aptos" panose="020B0004020202020204" pitchFamily="34" charset="0"/>
                <a:cs typeface="Arial" panose="020B0604020202020204" pitchFamily="34" charset="0"/>
              </a:rPr>
              <a:t>Taux de dossiers ouverts</a:t>
            </a:r>
            <a:r>
              <a:rPr lang="fr-BE" sz="1200" kern="100" dirty="0">
                <a:effectLst/>
                <a:latin typeface="Aptos"/>
                <a:ea typeface="Aptos" panose="020B0004020202020204" pitchFamily="34" charset="0"/>
                <a:cs typeface="Arial" panose="020B0604020202020204" pitchFamily="34" charset="0"/>
              </a:rPr>
              <a:t> = nombre de dossiers ouverts</a:t>
            </a:r>
            <a:r>
              <a:rPr lang="fr-BE" kern="100" dirty="0">
                <a:latin typeface="Aptos"/>
                <a:ea typeface="Aptos" panose="020B0004020202020204" pitchFamily="34" charset="0"/>
                <a:cs typeface="Arial" panose="020B0604020202020204" pitchFamily="34" charset="0"/>
              </a:rPr>
              <a:t> par rapport au</a:t>
            </a:r>
            <a:r>
              <a:rPr lang="fr-BE" sz="1200" kern="100" dirty="0">
                <a:effectLst/>
                <a:latin typeface="Aptos"/>
                <a:ea typeface="Aptos" panose="020B0004020202020204" pitchFamily="34" charset="0"/>
                <a:cs typeface="Arial" panose="020B0604020202020204" pitchFamily="34" charset="0"/>
              </a:rPr>
              <a:t> nombre </a:t>
            </a:r>
            <a:r>
              <a:rPr lang="fr-BE" kern="100" dirty="0">
                <a:latin typeface="Aptos"/>
                <a:ea typeface="Aptos" panose="020B0004020202020204" pitchFamily="34" charset="0"/>
                <a:cs typeface="Arial" panose="020B0604020202020204" pitchFamily="34" charset="0"/>
              </a:rPr>
              <a:t>total </a:t>
            </a:r>
            <a:r>
              <a:rPr lang="fr-BE" sz="1200" kern="100" dirty="0">
                <a:effectLst/>
                <a:latin typeface="Aptos"/>
                <a:ea typeface="Aptos" panose="020B0004020202020204" pitchFamily="34" charset="0"/>
                <a:cs typeface="Arial" panose="020B0604020202020204" pitchFamily="34" charset="0"/>
              </a:rPr>
              <a:t>de </a:t>
            </a:r>
            <a:r>
              <a:rPr lang="fr-BE" kern="100" dirty="0">
                <a:latin typeface="Aptos"/>
                <a:ea typeface="Aptos" panose="020B0004020202020204" pitchFamily="34" charset="0"/>
                <a:cs typeface="Arial" panose="020B0604020202020204" pitchFamily="34" charset="0"/>
              </a:rPr>
              <a:t>dossiers</a:t>
            </a:r>
            <a:endParaRPr lang="fr-BE" sz="1200" kern="100" dirty="0">
              <a:effectLst/>
              <a:latin typeface="Aptos"/>
              <a:ea typeface="Aptos" panose="020B0004020202020204" pitchFamily="34" charset="0"/>
              <a:cs typeface="Arial" panose="020B0604020202020204" pitchFamily="34" charset="0"/>
            </a:endParaRPr>
          </a:p>
          <a:p>
            <a:pPr marL="742950" lvl="1" indent="-285750">
              <a:lnSpc>
                <a:spcPct val="115000"/>
              </a:lnSpc>
              <a:buFont typeface="Courier New" panose="02070309020205020404" pitchFamily="49" charset="0"/>
              <a:buChar char="o"/>
            </a:pPr>
            <a:r>
              <a:rPr lang="fr-BE" sz="1200" kern="100" dirty="0">
                <a:effectLst/>
                <a:latin typeface="Aptos"/>
                <a:ea typeface="Aptos" panose="020B0004020202020204" pitchFamily="34" charset="0"/>
                <a:cs typeface="Arial" panose="020B0604020202020204" pitchFamily="34" charset="0"/>
              </a:rPr>
              <a:t>Plus le pourcentage de dossiers ouverts est important et plus on </a:t>
            </a:r>
            <a:r>
              <a:rPr lang="fr-BE" kern="100" dirty="0">
                <a:latin typeface="Aptos"/>
                <a:ea typeface="Aptos" panose="020B0004020202020204" pitchFamily="34" charset="0"/>
                <a:cs typeface="Arial" panose="020B0604020202020204" pitchFamily="34" charset="0"/>
              </a:rPr>
              <a:t>observe</a:t>
            </a:r>
            <a:r>
              <a:rPr lang="fr-BE" sz="1200" kern="100" dirty="0">
                <a:effectLst/>
                <a:latin typeface="Aptos"/>
                <a:ea typeface="Aptos" panose="020B0004020202020204" pitchFamily="34" charset="0"/>
                <a:cs typeface="Arial" panose="020B0604020202020204" pitchFamily="34" charset="0"/>
              </a:rPr>
              <a:t> d’appels. Logiquement</a:t>
            </a:r>
            <a:r>
              <a:rPr lang="fr-BE" kern="100" dirty="0">
                <a:latin typeface="Aptos"/>
                <a:ea typeface="Aptos" panose="020B0004020202020204" pitchFamily="34" charset="0"/>
                <a:cs typeface="Arial" panose="020B0604020202020204" pitchFamily="34" charset="0"/>
              </a:rPr>
              <a:t>,</a:t>
            </a:r>
            <a:r>
              <a:rPr lang="fr-BE" sz="1200" kern="100" dirty="0">
                <a:effectLst/>
                <a:latin typeface="Aptos"/>
                <a:ea typeface="Aptos" panose="020B0004020202020204" pitchFamily="34" charset="0"/>
                <a:cs typeface="Arial" panose="020B0604020202020204" pitchFamily="34" charset="0"/>
              </a:rPr>
              <a:t> cela suggère que les dossiers ouverts génèrent des appels. </a:t>
            </a:r>
          </a:p>
          <a:p>
            <a:pPr marL="342900" lvl="0" indent="-342900">
              <a:lnSpc>
                <a:spcPct val="115000"/>
              </a:lnSpc>
              <a:buFont typeface="Aptos" panose="020B0004020202020204" pitchFamily="34" charset="0"/>
              <a:buChar char="-"/>
            </a:pPr>
            <a:r>
              <a:rPr lang="fr-BE" sz="1200" kern="100" dirty="0">
                <a:effectLst/>
                <a:latin typeface="Aptos"/>
                <a:ea typeface="Aptos" panose="020B0004020202020204" pitchFamily="34" charset="0"/>
                <a:cs typeface="Arial" panose="020B0604020202020204" pitchFamily="34" charset="0"/>
              </a:rPr>
              <a:t>Plus la </a:t>
            </a:r>
            <a:r>
              <a:rPr lang="fr-BE" sz="1200" b="1" kern="100" dirty="0">
                <a:effectLst/>
                <a:latin typeface="Aptos"/>
                <a:ea typeface="Aptos" panose="020B0004020202020204" pitchFamily="34" charset="0"/>
                <a:cs typeface="Arial" panose="020B0604020202020204" pitchFamily="34" charset="0"/>
              </a:rPr>
              <a:t>durée des instructions administratives ARR/AI</a:t>
            </a:r>
            <a:r>
              <a:rPr lang="fr-BE" sz="1200" kern="100" dirty="0">
                <a:effectLst/>
                <a:latin typeface="Aptos"/>
                <a:ea typeface="Aptos" panose="020B0004020202020204" pitchFamily="34" charset="0"/>
                <a:cs typeface="Arial" panose="020B0604020202020204" pitchFamily="34" charset="0"/>
              </a:rPr>
              <a:t> est longue et plus cela génèrerait des appels. A noter que la relation n’est pas parfaitement symétrique, plus la durée s’allonge, plus il y a d’appels mais dans l’autre sens, ce n’est pas parce qu’elle est de plus en plus courte que cela génère moins </a:t>
            </a:r>
            <a:r>
              <a:rPr lang="fr-BE" kern="100" dirty="0">
                <a:latin typeface="Aptos"/>
                <a:ea typeface="Aptos" panose="020B0004020202020204" pitchFamily="34" charset="0"/>
                <a:cs typeface="Arial" panose="020B0604020202020204" pitchFamily="34" charset="0"/>
              </a:rPr>
              <a:t>d’appels</a:t>
            </a:r>
            <a:r>
              <a:rPr lang="fr-BE" sz="1200" kern="100" dirty="0">
                <a:effectLst/>
                <a:latin typeface="Aptos"/>
                <a:ea typeface="Aptos" panose="020B0004020202020204" pitchFamily="34" charset="0"/>
                <a:cs typeface="Arial" panose="020B0604020202020204" pitchFamily="34" charset="0"/>
              </a:rPr>
              <a:t>. </a:t>
            </a:r>
          </a:p>
          <a:p>
            <a:pPr marL="342900" lvl="0" indent="-342900">
              <a:lnSpc>
                <a:spcPct val="115000"/>
              </a:lnSpc>
              <a:buFont typeface="Aptos" panose="020B0004020202020204" pitchFamily="34" charset="0"/>
              <a:buChar char="-"/>
            </a:pPr>
            <a:r>
              <a:rPr lang="fr-BE" sz="1200" kern="100" dirty="0">
                <a:effectLst/>
                <a:latin typeface="Aptos" panose="020B0004020202020204" pitchFamily="34" charset="0"/>
                <a:ea typeface="Aptos" panose="020B0004020202020204" pitchFamily="34" charset="0"/>
                <a:cs typeface="Arial" panose="020B0604020202020204" pitchFamily="34" charset="0"/>
              </a:rPr>
              <a:t>Plus </a:t>
            </a:r>
            <a:r>
              <a:rPr lang="fr-BE" sz="1200" b="1" kern="100" dirty="0">
                <a:effectLst/>
                <a:latin typeface="Aptos" panose="020B0004020202020204" pitchFamily="34" charset="0"/>
                <a:ea typeface="Aptos" panose="020B0004020202020204" pitchFamily="34" charset="0"/>
                <a:cs typeface="Arial" panose="020B0604020202020204" pitchFamily="34" charset="0"/>
              </a:rPr>
              <a:t>le taux de dossiers DG HAN par habitants est important et moins il y a d’appel</a:t>
            </a:r>
            <a:r>
              <a:rPr lang="fr-BE" sz="1200" kern="100" dirty="0">
                <a:effectLst/>
                <a:latin typeface="Aptos" panose="020B0004020202020204" pitchFamily="34" charset="0"/>
                <a:ea typeface="Aptos" panose="020B0004020202020204" pitchFamily="34" charset="0"/>
                <a:cs typeface="Arial" panose="020B0604020202020204" pitchFamily="34" charset="0"/>
              </a:rPr>
              <a:t>. Cette relation est contre-intuitive car on pourrait s’attendre à ce qu’il y ait plus d’appels quand il y a plus de dossiers mais c’est le contraire ici. Pas d’explication trouvée pour expliquer cela. </a:t>
            </a:r>
          </a:p>
          <a:p>
            <a:pPr marL="342900" indent="-342900">
              <a:lnSpc>
                <a:spcPct val="115000"/>
              </a:lnSpc>
              <a:buFont typeface="Aptos" panose="020B0004020202020204" pitchFamily="34" charset="0"/>
              <a:buChar char="-"/>
            </a:pPr>
            <a:r>
              <a:rPr lang="fr-BE" sz="1200" kern="100" dirty="0">
                <a:effectLst/>
                <a:latin typeface="Aptos"/>
                <a:ea typeface="Aptos" panose="020B0004020202020204" pitchFamily="34" charset="0"/>
                <a:cs typeface="Arial" panose="020B0604020202020204" pitchFamily="34" charset="0"/>
              </a:rPr>
              <a:t>Plus la décision ARR/AI est </a:t>
            </a:r>
            <a:r>
              <a:rPr lang="fr-BE" kern="100" dirty="0">
                <a:latin typeface="Aptos"/>
                <a:ea typeface="Aptos" panose="020B0004020202020204" pitchFamily="34" charset="0"/>
                <a:cs typeface="Arial" panose="020B0604020202020204" pitchFamily="34" charset="0"/>
              </a:rPr>
              <a:t>ancienne </a:t>
            </a:r>
            <a:r>
              <a:rPr lang="fr-BE" sz="1200" kern="100" dirty="0">
                <a:effectLst/>
                <a:latin typeface="Aptos"/>
                <a:ea typeface="Aptos" panose="020B0004020202020204" pitchFamily="34" charset="0"/>
                <a:cs typeface="Arial" panose="020B0604020202020204" pitchFamily="34" charset="0"/>
              </a:rPr>
              <a:t>et moins il y a d’appels</a:t>
            </a:r>
          </a:p>
          <a:p>
            <a:pPr marL="342900" lvl="0" indent="-342900">
              <a:lnSpc>
                <a:spcPct val="115000"/>
              </a:lnSpc>
              <a:buFont typeface="Aptos" panose="020B0004020202020204" pitchFamily="34" charset="0"/>
              <a:buChar char="-"/>
            </a:pPr>
            <a:r>
              <a:rPr lang="fr-BE" sz="1200" b="1" kern="100" dirty="0">
                <a:effectLst/>
                <a:latin typeface="Aptos" panose="020B0004020202020204" pitchFamily="34" charset="0"/>
                <a:ea typeface="Aptos" panose="020B0004020202020204" pitchFamily="34" charset="0"/>
                <a:cs typeface="Arial" panose="020B0604020202020204" pitchFamily="34" charset="0"/>
              </a:rPr>
              <a:t>Plus la commune est pauvre et plus il y a d’appels</a:t>
            </a:r>
            <a:r>
              <a:rPr lang="fr-BE" sz="1200" kern="100" dirty="0">
                <a:effectLst/>
                <a:latin typeface="Aptos" panose="020B0004020202020204" pitchFamily="34" charset="0"/>
                <a:ea typeface="Aptos" panose="020B0004020202020204" pitchFamily="34" charset="0"/>
                <a:cs typeface="Arial" panose="020B0604020202020204" pitchFamily="34" charset="0"/>
              </a:rPr>
              <a:t> : il s’agit ici d’un indicateur contextuel (les données proviennent de </a:t>
            </a:r>
            <a:r>
              <a:rPr lang="fr-BE" sz="1200" kern="100" dirty="0" err="1">
                <a:effectLst/>
                <a:latin typeface="Aptos" panose="020B0004020202020204" pitchFamily="34" charset="0"/>
                <a:ea typeface="Aptos" panose="020B0004020202020204" pitchFamily="34" charset="0"/>
                <a:cs typeface="Arial" panose="020B0604020202020204" pitchFamily="34" charset="0"/>
              </a:rPr>
              <a:t>Stabel</a:t>
            </a:r>
            <a:r>
              <a:rPr lang="fr-BE" sz="1200" kern="100" dirty="0">
                <a:effectLst/>
                <a:latin typeface="Aptos" panose="020B0004020202020204" pitchFamily="34" charset="0"/>
                <a:ea typeface="Aptos" panose="020B0004020202020204" pitchFamily="34" charset="0"/>
                <a:cs typeface="Arial" panose="020B0604020202020204" pitchFamily="34" charset="0"/>
              </a:rPr>
              <a:t>). On sait que plus la commune est pauvre et plus il y a de personnes en situation de handicap mais cette analyse permet d’identifier les contributions indépendamment des unes des autres, cela suggère qu’a nombre de personnes reconnues constant il y a plus d’appels dans les communes les plus pauvres. </a:t>
            </a:r>
          </a:p>
          <a:p>
            <a:pPr marL="342900" lvl="0" indent="-342900">
              <a:lnSpc>
                <a:spcPct val="115000"/>
              </a:lnSpc>
              <a:buFont typeface="Aptos" panose="020B0004020202020204" pitchFamily="34" charset="0"/>
              <a:buChar char="-"/>
            </a:pPr>
            <a:r>
              <a:rPr lang="fr-BE" sz="1200" b="1" kern="100" dirty="0">
                <a:effectLst/>
                <a:latin typeface="Aptos" panose="020B0004020202020204" pitchFamily="34" charset="0"/>
                <a:ea typeface="Aptos" panose="020B0004020202020204" pitchFamily="34" charset="0"/>
                <a:cs typeface="Arial" panose="020B0604020202020204" pitchFamily="34" charset="0"/>
              </a:rPr>
              <a:t>Plus la durée de reconnaissance médicale est longue et plus cela génère des appels </a:t>
            </a:r>
            <a:r>
              <a:rPr lang="fr-BE" sz="1200" kern="100" dirty="0">
                <a:effectLst/>
                <a:latin typeface="Aptos" panose="020B0004020202020204" pitchFamily="34" charset="0"/>
                <a:ea typeface="Aptos" panose="020B0004020202020204" pitchFamily="34" charset="0"/>
                <a:cs typeface="Arial" panose="020B0604020202020204" pitchFamily="34" charset="0"/>
              </a:rPr>
              <a:t>: encore une fois il s’agit de la contribution indépendante de la durée du médical et suggère donc une influence de la durée de la reconnaissance médicale sur le taux d’appel en plus que la durée administrative </a:t>
            </a:r>
          </a:p>
          <a:p>
            <a:pPr marL="342900" lvl="0" indent="-342900">
              <a:lnSpc>
                <a:spcPct val="115000"/>
              </a:lnSpc>
              <a:buFont typeface="Aptos" panose="020B0004020202020204" pitchFamily="34" charset="0"/>
              <a:buChar char="-"/>
            </a:pPr>
            <a:r>
              <a:rPr lang="fr-BE" sz="1200" b="1" kern="100" dirty="0">
                <a:effectLst/>
                <a:latin typeface="Aptos" panose="020B0004020202020204" pitchFamily="34" charset="0"/>
                <a:ea typeface="Aptos" panose="020B0004020202020204" pitchFamily="34" charset="0"/>
                <a:cs typeface="Arial" panose="020B0604020202020204" pitchFamily="34" charset="0"/>
              </a:rPr>
              <a:t>Plus il y a de reconnaissance ARR parmi la population reconnue et plus on observe d’appels </a:t>
            </a:r>
            <a:r>
              <a:rPr lang="fr-BE" sz="1200" kern="100" dirty="0">
                <a:effectLst/>
                <a:latin typeface="Aptos" panose="020B0004020202020204" pitchFamily="34" charset="0"/>
                <a:ea typeface="Aptos" panose="020B0004020202020204" pitchFamily="34" charset="0"/>
                <a:cs typeface="Arial" panose="020B0604020202020204" pitchFamily="34" charset="0"/>
              </a:rPr>
              <a:t>: cela suggère que les personnes uniquement avec ARR appellent plus</a:t>
            </a:r>
          </a:p>
          <a:p>
            <a:pPr marL="342900" lvl="0" indent="-342900">
              <a:lnSpc>
                <a:spcPct val="115000"/>
              </a:lnSpc>
              <a:buFont typeface="Aptos" panose="020B0004020202020204" pitchFamily="34" charset="0"/>
              <a:buChar char="-"/>
            </a:pPr>
            <a:r>
              <a:rPr lang="fr-BE" sz="1200" b="1" kern="100" dirty="0">
                <a:effectLst/>
                <a:latin typeface="Aptos" panose="020B0004020202020204" pitchFamily="34" charset="0"/>
                <a:ea typeface="Aptos" panose="020B0004020202020204" pitchFamily="34" charset="0"/>
                <a:cs typeface="Arial" panose="020B0604020202020204" pitchFamily="34" charset="0"/>
              </a:rPr>
              <a:t>Plus le taux de personnes en institution est élevé et moins il y a d’appels </a:t>
            </a:r>
            <a:r>
              <a:rPr lang="fr-BE" sz="1200" kern="100" dirty="0">
                <a:effectLst/>
                <a:latin typeface="Aptos" panose="020B0004020202020204" pitchFamily="34" charset="0"/>
                <a:ea typeface="Aptos" panose="020B0004020202020204" pitchFamily="34" charset="0"/>
                <a:cs typeface="Arial" panose="020B0604020202020204" pitchFamily="34" charset="0"/>
              </a:rPr>
              <a:t>: les personnes en institution appelleraient moins </a:t>
            </a:r>
          </a:p>
          <a:p>
            <a:pPr marL="342900" indent="-342900">
              <a:lnSpc>
                <a:spcPct val="115000"/>
              </a:lnSpc>
              <a:buFont typeface="Aptos" panose="020B0004020202020204" pitchFamily="34" charset="0"/>
              <a:buChar char="-"/>
            </a:pPr>
            <a:r>
              <a:rPr lang="fr-BE" sz="1200" b="1" kern="100" dirty="0">
                <a:effectLst/>
                <a:latin typeface="Aptos"/>
                <a:ea typeface="Aptos" panose="020B0004020202020204" pitchFamily="34" charset="0"/>
                <a:cs typeface="Arial" panose="020B0604020202020204" pitchFamily="34" charset="0"/>
              </a:rPr>
              <a:t>Plus le taux de personnes « pas en ménage » est important et plus il y a d’appel </a:t>
            </a:r>
            <a:r>
              <a:rPr lang="fr-BE" sz="1200" kern="100" dirty="0">
                <a:effectLst/>
                <a:latin typeface="Aptos"/>
                <a:ea typeface="Aptos" panose="020B0004020202020204" pitchFamily="34" charset="0"/>
                <a:cs typeface="Arial" panose="020B0604020202020204" pitchFamily="34" charset="0"/>
              </a:rPr>
              <a:t>: cela suggère que les personnes </a:t>
            </a:r>
            <a:r>
              <a:rPr lang="fr-BE" kern="100" dirty="0">
                <a:latin typeface="Aptos"/>
                <a:ea typeface="Aptos" panose="020B0004020202020204" pitchFamily="34" charset="0"/>
                <a:cs typeface="Arial" panose="020B0604020202020204" pitchFamily="34" charset="0"/>
              </a:rPr>
              <a:t>qui ne sont </a:t>
            </a:r>
            <a:r>
              <a:rPr lang="fr-BE" sz="1200" kern="100" dirty="0">
                <a:effectLst/>
                <a:latin typeface="Aptos"/>
                <a:ea typeface="Aptos" panose="020B0004020202020204" pitchFamily="34" charset="0"/>
                <a:cs typeface="Arial" panose="020B0604020202020204" pitchFamily="34" charset="0"/>
              </a:rPr>
              <a:t>pas en ménage appellent plus</a:t>
            </a:r>
          </a:p>
          <a:p>
            <a:pPr marL="342900" lvl="0" indent="-342900">
              <a:lnSpc>
                <a:spcPct val="115000"/>
              </a:lnSpc>
              <a:spcAft>
                <a:spcPts val="800"/>
              </a:spcAft>
              <a:buFont typeface="Aptos" panose="020B0004020202020204" pitchFamily="34" charset="0"/>
              <a:buChar char="-"/>
            </a:pPr>
            <a:r>
              <a:rPr lang="fr-BE" sz="1200" b="1" kern="100" dirty="0">
                <a:effectLst/>
                <a:latin typeface="Aptos" panose="020B0004020202020204" pitchFamily="34" charset="0"/>
                <a:ea typeface="Aptos" panose="020B0004020202020204" pitchFamily="34" charset="0"/>
                <a:cs typeface="Arial" panose="020B0604020202020204" pitchFamily="34" charset="0"/>
              </a:rPr>
              <a:t>Plus le taux de personnes avec une pathologie psy est élevé et moins il y a d’appel </a:t>
            </a:r>
            <a:r>
              <a:rPr lang="fr-BE" sz="1200" kern="100" dirty="0">
                <a:effectLst/>
                <a:latin typeface="Aptos" panose="020B0004020202020204" pitchFamily="34" charset="0"/>
                <a:ea typeface="Aptos" panose="020B0004020202020204" pitchFamily="34" charset="0"/>
                <a:cs typeface="Arial" panose="020B0604020202020204" pitchFamily="34" charset="0"/>
              </a:rPr>
              <a:t>: cela suggère que les personnes avec une pathologie psy appellent moins</a:t>
            </a:r>
          </a:p>
          <a:p>
            <a:endParaRPr lang="fr-BE" dirty="0"/>
          </a:p>
        </p:txBody>
      </p:sp>
      <p:sp>
        <p:nvSpPr>
          <p:cNvPr id="4" name="Espace réservé du numéro de diapositive 3"/>
          <p:cNvSpPr>
            <a:spLocks noGrp="1"/>
          </p:cNvSpPr>
          <p:nvPr>
            <p:ph type="sldNum" sz="quarter" idx="5"/>
          </p:nvPr>
        </p:nvSpPr>
        <p:spPr/>
        <p:txBody>
          <a:bodyPr/>
          <a:lstStyle/>
          <a:p>
            <a:fld id="{CA3144A4-7939-4BD4-881C-1EE1B1B038AA}" type="slidenum">
              <a:rPr lang="en-US" smtClean="0"/>
              <a:t>10</a:t>
            </a:fld>
            <a:endParaRPr lang="en-US"/>
          </a:p>
        </p:txBody>
      </p:sp>
    </p:spTree>
    <p:extLst>
      <p:ext uri="{BB962C8B-B14F-4D97-AF65-F5344CB8AC3E}">
        <p14:creationId xmlns:p14="http://schemas.microsoft.com/office/powerpoint/2010/main" val="3233172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00" dirty="0">
                <a:effectLst/>
                <a:latin typeface="Aptos"/>
                <a:ea typeface="Aptos" panose="020B0004020202020204" pitchFamily="34" charset="0"/>
                <a:cs typeface="Arial" panose="020B0604020202020204" pitchFamily="34" charset="0"/>
              </a:rPr>
              <a:t>Ce visuel décrit l’importance des paramètres utilisés pour expliquer le taux de </a:t>
            </a:r>
            <a:r>
              <a:rPr lang="fr-BE" kern="100" dirty="0">
                <a:latin typeface="Aptos"/>
                <a:ea typeface="Aptos" panose="020B0004020202020204" pitchFamily="34" charset="0"/>
                <a:cs typeface="Arial" panose="020B0604020202020204" pitchFamily="34" charset="0"/>
              </a:rPr>
              <a:t>rappels</a:t>
            </a:r>
            <a:r>
              <a:rPr lang="fr-BE" sz="1200" kern="100" dirty="0">
                <a:effectLst/>
                <a:latin typeface="Aptos"/>
                <a:ea typeface="Aptos" panose="020B0004020202020204" pitchFamily="34" charset="0"/>
                <a:cs typeface="Arial" panose="020B0604020202020204" pitchFamily="34" charset="0"/>
              </a:rPr>
              <a:t>. Le visuel permet de mieux comprendre comment les différentes variables </a:t>
            </a:r>
            <a:r>
              <a:rPr lang="fr-BE" kern="100" dirty="0">
                <a:latin typeface="Aptos"/>
                <a:ea typeface="Aptos" panose="020B0004020202020204" pitchFamily="34" charset="0"/>
                <a:cs typeface="Arial" panose="020B0604020202020204" pitchFamily="34" charset="0"/>
              </a:rPr>
              <a:t>utilisées</a:t>
            </a:r>
            <a:r>
              <a:rPr lang="fr-BE" sz="1200" kern="100" dirty="0">
                <a:effectLst/>
                <a:latin typeface="Aptos"/>
                <a:ea typeface="Aptos" panose="020B0004020202020204" pitchFamily="34" charset="0"/>
                <a:cs typeface="Arial" panose="020B0604020202020204" pitchFamily="34" charset="0"/>
              </a:rPr>
              <a:t> influencent le taux de </a:t>
            </a:r>
            <a:r>
              <a:rPr lang="fr-BE" kern="100" dirty="0">
                <a:latin typeface="Aptos"/>
                <a:ea typeface="Aptos" panose="020B0004020202020204" pitchFamily="34" charset="0"/>
                <a:cs typeface="Arial" panose="020B0604020202020204" pitchFamily="34" charset="0"/>
              </a:rPr>
              <a:t>rappels</a:t>
            </a:r>
            <a:endParaRPr lang="fr-BE" sz="1200" kern="100" dirty="0">
              <a:effectLst/>
              <a:latin typeface="Aptos"/>
              <a:ea typeface="Aptos" panose="020B0004020202020204" pitchFamily="34" charset="0"/>
              <a:cs typeface="Arial" panose="020B0604020202020204" pitchFamily="34" charset="0"/>
            </a:endParaRPr>
          </a:p>
          <a:p>
            <a:pPr marL="342900" indent="-342900">
              <a:lnSpc>
                <a:spcPct val="115000"/>
              </a:lnSpc>
              <a:buFont typeface="Aptos" panose="020B0004020202020204" pitchFamily="34" charset="0"/>
              <a:buChar char="-"/>
            </a:pPr>
            <a:r>
              <a:rPr lang="fr-BE" sz="1200" kern="100" dirty="0">
                <a:effectLst/>
                <a:latin typeface="Aptos"/>
                <a:ea typeface="Aptos" panose="020B0004020202020204" pitchFamily="34" charset="0"/>
                <a:cs typeface="Arial" panose="020B0604020202020204" pitchFamily="34" charset="0"/>
              </a:rPr>
              <a:t> D’abord, on constate que </a:t>
            </a:r>
            <a:r>
              <a:rPr lang="fr-BE" sz="1200" b="1" kern="100" dirty="0">
                <a:effectLst/>
                <a:latin typeface="Aptos"/>
                <a:ea typeface="Aptos" panose="020B0004020202020204" pitchFamily="34" charset="0"/>
                <a:cs typeface="Arial" panose="020B0604020202020204" pitchFamily="34" charset="0"/>
              </a:rPr>
              <a:t>plus le taux d’appels est important et plus le taux de </a:t>
            </a:r>
            <a:r>
              <a:rPr lang="fr-BE" b="1" kern="100" dirty="0">
                <a:latin typeface="Aptos"/>
                <a:ea typeface="Aptos" panose="020B0004020202020204" pitchFamily="34" charset="0"/>
                <a:cs typeface="Arial" panose="020B0604020202020204" pitchFamily="34" charset="0"/>
              </a:rPr>
              <a:t>rappels</a:t>
            </a:r>
            <a:r>
              <a:rPr lang="fr-BE" sz="1200" b="1" kern="100" dirty="0">
                <a:effectLst/>
                <a:latin typeface="Aptos"/>
                <a:ea typeface="Aptos" panose="020B0004020202020204" pitchFamily="34" charset="0"/>
                <a:cs typeface="Arial" panose="020B0604020202020204" pitchFamily="34" charset="0"/>
              </a:rPr>
              <a:t> </a:t>
            </a:r>
            <a:r>
              <a:rPr lang="fr-BE" b="1" kern="100" dirty="0">
                <a:latin typeface="Aptos"/>
                <a:ea typeface="Aptos" panose="020B0004020202020204" pitchFamily="34" charset="0"/>
                <a:cs typeface="Arial" panose="020B0604020202020204" pitchFamily="34" charset="0"/>
              </a:rPr>
              <a:t>l'est </a:t>
            </a:r>
            <a:r>
              <a:rPr lang="fr-BE" sz="1200" b="1" kern="100" dirty="0">
                <a:effectLst/>
                <a:latin typeface="Aptos"/>
                <a:ea typeface="Aptos" panose="020B0004020202020204" pitchFamily="34" charset="0"/>
                <a:cs typeface="Arial" panose="020B0604020202020204" pitchFamily="34" charset="0"/>
              </a:rPr>
              <a:t>également</a:t>
            </a:r>
            <a:r>
              <a:rPr lang="fr-BE" sz="1200" kern="100" dirty="0">
                <a:effectLst/>
                <a:latin typeface="Aptos"/>
                <a:ea typeface="Aptos" panose="020B0004020202020204" pitchFamily="34" charset="0"/>
                <a:cs typeface="Arial" panose="020B0604020202020204" pitchFamily="34" charset="0"/>
              </a:rPr>
              <a:t> : plus il y a une propension à appeler et plus les personnes rappellent. </a:t>
            </a:r>
          </a:p>
          <a:p>
            <a:pPr marL="342900" lvl="0" indent="-342900">
              <a:lnSpc>
                <a:spcPct val="115000"/>
              </a:lnSpc>
              <a:buFont typeface="Aptos" panose="020B0004020202020204" pitchFamily="34" charset="0"/>
              <a:buChar char="-"/>
            </a:pPr>
            <a:r>
              <a:rPr lang="fr-BE" sz="1200" kern="100" dirty="0">
                <a:effectLst/>
                <a:latin typeface="Aptos"/>
                <a:ea typeface="Aptos" panose="020B0004020202020204" pitchFamily="34" charset="0"/>
                <a:cs typeface="Arial" panose="020B0604020202020204" pitchFamily="34" charset="0"/>
              </a:rPr>
              <a:t>Indépendamment du taux d’appel, on retrouve encore des facteurs déjà identifiés comme ayant un lien avec le taux d’appel, suggérant que ces facteurs favorisent le rappel:</a:t>
            </a:r>
          </a:p>
          <a:p>
            <a:pPr marL="742950" lvl="1" indent="-285750">
              <a:lnSpc>
                <a:spcPct val="115000"/>
              </a:lnSpc>
              <a:buFont typeface="Courier New" panose="02070309020205020404" pitchFamily="49" charset="0"/>
              <a:buChar char="o"/>
            </a:pPr>
            <a:r>
              <a:rPr lang="fr-BE" sz="1200" b="1" kern="100" dirty="0">
                <a:effectLst/>
                <a:latin typeface="Aptos" panose="020B0004020202020204" pitchFamily="34" charset="0"/>
                <a:ea typeface="Aptos" panose="020B0004020202020204" pitchFamily="34" charset="0"/>
                <a:cs typeface="Arial" panose="020B0604020202020204" pitchFamily="34" charset="0"/>
              </a:rPr>
              <a:t>Le taux de personne avec ARR seulement</a:t>
            </a:r>
            <a:r>
              <a:rPr lang="fr-BE" sz="1200" kern="100" dirty="0">
                <a:effectLst/>
                <a:latin typeface="Aptos" panose="020B0004020202020204" pitchFamily="34" charset="0"/>
                <a:ea typeface="Aptos" panose="020B0004020202020204" pitchFamily="34" charset="0"/>
                <a:cs typeface="Arial" panose="020B0604020202020204" pitchFamily="34" charset="0"/>
              </a:rPr>
              <a:t> comme un facteur accentuant le rappel : plus il y a de personnes avec une reconnaissance ARR seulement plus ils rappellent</a:t>
            </a:r>
          </a:p>
          <a:p>
            <a:pPr marL="742950" lvl="1" indent="-285750">
              <a:lnSpc>
                <a:spcPct val="115000"/>
              </a:lnSpc>
              <a:buFont typeface="Courier New" panose="02070309020205020404" pitchFamily="49" charset="0"/>
              <a:buChar char="o"/>
            </a:pPr>
            <a:r>
              <a:rPr lang="fr-BE" sz="1200" b="1" kern="100" dirty="0">
                <a:effectLst/>
                <a:latin typeface="Aptos" panose="020B0004020202020204" pitchFamily="34" charset="0"/>
                <a:ea typeface="Aptos" panose="020B0004020202020204" pitchFamily="34" charset="0"/>
                <a:cs typeface="Arial" panose="020B0604020202020204" pitchFamily="34" charset="0"/>
              </a:rPr>
              <a:t>Plus il y a de personnes isolées</a:t>
            </a:r>
            <a:r>
              <a:rPr lang="fr-BE" sz="1200" kern="100" dirty="0">
                <a:effectLst/>
                <a:latin typeface="Aptos" panose="020B0004020202020204" pitchFamily="34" charset="0"/>
                <a:ea typeface="Aptos" panose="020B0004020202020204" pitchFamily="34" charset="0"/>
                <a:cs typeface="Arial" panose="020B0604020202020204" pitchFamily="34" charset="0"/>
              </a:rPr>
              <a:t> plus il y a des rappels : </a:t>
            </a:r>
          </a:p>
          <a:p>
            <a:pPr marL="742950" lvl="1" indent="-285750">
              <a:lnSpc>
                <a:spcPct val="115000"/>
              </a:lnSpc>
              <a:buFont typeface="Courier New" panose="02070309020205020404" pitchFamily="49" charset="0"/>
              <a:buChar char="o"/>
            </a:pPr>
            <a:r>
              <a:rPr lang="fr-BE" sz="1200" kern="100" dirty="0">
                <a:effectLst/>
                <a:latin typeface="Aptos" panose="020B0004020202020204" pitchFamily="34" charset="0"/>
                <a:ea typeface="Aptos" panose="020B0004020202020204" pitchFamily="34" charset="0"/>
                <a:cs typeface="Arial" panose="020B0604020202020204" pitchFamily="34" charset="0"/>
              </a:rPr>
              <a:t>Plus la commune est pauvre et plus on constate de rappels</a:t>
            </a:r>
          </a:p>
          <a:p>
            <a:pPr marL="342900" lvl="0" indent="-342900">
              <a:lnSpc>
                <a:spcPct val="115000"/>
              </a:lnSpc>
              <a:spcAft>
                <a:spcPts val="800"/>
              </a:spcAft>
              <a:buFont typeface="Aptos" panose="020B0004020202020204" pitchFamily="34" charset="0"/>
              <a:buChar char="-"/>
            </a:pPr>
            <a:r>
              <a:rPr lang="fr-BE" sz="1200" kern="100" dirty="0">
                <a:effectLst/>
                <a:latin typeface="Aptos" panose="020B0004020202020204" pitchFamily="34" charset="0"/>
                <a:ea typeface="Aptos" panose="020B0004020202020204" pitchFamily="34" charset="0"/>
                <a:cs typeface="Arial" panose="020B0604020202020204" pitchFamily="34" charset="0"/>
              </a:rPr>
              <a:t>L’effet des autres variables est moins clairement identifiable et leur interprétation plus difficile. </a:t>
            </a:r>
          </a:p>
          <a:p>
            <a:endParaRPr lang="fr-BE" dirty="0"/>
          </a:p>
        </p:txBody>
      </p:sp>
      <p:sp>
        <p:nvSpPr>
          <p:cNvPr id="4" name="Espace réservé du numéro de diapositive 3"/>
          <p:cNvSpPr>
            <a:spLocks noGrp="1"/>
          </p:cNvSpPr>
          <p:nvPr>
            <p:ph type="sldNum" sz="quarter" idx="5"/>
          </p:nvPr>
        </p:nvSpPr>
        <p:spPr/>
        <p:txBody>
          <a:bodyPr/>
          <a:lstStyle/>
          <a:p>
            <a:fld id="{CA3144A4-7939-4BD4-881C-1EE1B1B038AA}" type="slidenum">
              <a:rPr lang="en-US" smtClean="0"/>
              <a:t>11</a:t>
            </a:fld>
            <a:endParaRPr lang="en-US"/>
          </a:p>
        </p:txBody>
      </p:sp>
    </p:spTree>
    <p:extLst>
      <p:ext uri="{BB962C8B-B14F-4D97-AF65-F5344CB8AC3E}">
        <p14:creationId xmlns:p14="http://schemas.microsoft.com/office/powerpoint/2010/main" val="748677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8.jpe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4.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11.sv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14.sv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9D5530-7B91-310F-A369-1BE1052D4E4B}"/>
              </a:ext>
            </a:extLst>
          </p:cNvPr>
          <p:cNvSpPr/>
          <p:nvPr userDrawn="1"/>
        </p:nvSpPr>
        <p:spPr>
          <a:xfrm>
            <a:off x="0" y="0"/>
            <a:ext cx="12192000" cy="1260000"/>
          </a:xfrm>
          <a:prstGeom prst="rect">
            <a:avLst/>
          </a:prstGeom>
          <a:solidFill>
            <a:srgbClr val="1B3E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numéro de diapositive 5">
            <a:extLst>
              <a:ext uri="{FF2B5EF4-FFF2-40B4-BE49-F238E27FC236}">
                <a16:creationId xmlns:a16="http://schemas.microsoft.com/office/drawing/2014/main" id="{B3FDB8D1-1E2A-0535-71D8-70328B268ABE}"/>
              </a:ext>
            </a:extLst>
          </p:cNvPr>
          <p:cNvSpPr>
            <a:spLocks noGrp="1"/>
          </p:cNvSpPr>
          <p:nvPr>
            <p:ph type="sldNum" sz="quarter" idx="12"/>
          </p:nvPr>
        </p:nvSpPr>
        <p:spPr/>
        <p:txBody>
          <a:bodyPr/>
          <a:lstStyle/>
          <a:p>
            <a:fld id="{CA0E88BE-2C9C-4321-92BF-372CFEABD74D}" type="slidenum">
              <a:rPr lang="en-US" smtClean="0"/>
              <a:t>‹#›</a:t>
            </a:fld>
            <a:endParaRPr lang="en-US"/>
          </a:p>
        </p:txBody>
      </p:sp>
      <p:pic>
        <p:nvPicPr>
          <p:cNvPr id="11" name="Graphique 10">
            <a:extLst>
              <a:ext uri="{FF2B5EF4-FFF2-40B4-BE49-F238E27FC236}">
                <a16:creationId xmlns:a16="http://schemas.microsoft.com/office/drawing/2014/main" id="{CFB93841-31CD-8837-C1B0-A3BF167782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95308">
            <a:off x="-531667" y="-749235"/>
            <a:ext cx="12936674" cy="1575223"/>
          </a:xfrm>
          <a:prstGeom prst="rect">
            <a:avLst/>
          </a:prstGeom>
        </p:spPr>
      </p:pic>
      <p:sp>
        <p:nvSpPr>
          <p:cNvPr id="12" name="Ellipse 11">
            <a:extLst>
              <a:ext uri="{FF2B5EF4-FFF2-40B4-BE49-F238E27FC236}">
                <a16:creationId xmlns:a16="http://schemas.microsoft.com/office/drawing/2014/main" id="{ED7D159E-D421-670C-4ACB-764A527B39D2}"/>
              </a:ext>
            </a:extLst>
          </p:cNvPr>
          <p:cNvSpPr/>
          <p:nvPr userDrawn="1"/>
        </p:nvSpPr>
        <p:spPr>
          <a:xfrm rot="163371">
            <a:off x="10583717" y="486000"/>
            <a:ext cx="468000" cy="468000"/>
          </a:xfrm>
          <a:prstGeom prst="ellipse">
            <a:avLst/>
          </a:prstGeom>
          <a:solidFill>
            <a:srgbClr val="21B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contenu 2">
            <a:extLst>
              <a:ext uri="{FF2B5EF4-FFF2-40B4-BE49-F238E27FC236}">
                <a16:creationId xmlns:a16="http://schemas.microsoft.com/office/drawing/2014/main" id="{B7A8F737-5835-D399-8EBE-8FE3F2FF251A}"/>
              </a:ext>
            </a:extLst>
          </p:cNvPr>
          <p:cNvSpPr>
            <a:spLocks noGrp="1"/>
          </p:cNvSpPr>
          <p:nvPr>
            <p:ph sz="half" idx="16"/>
          </p:nvPr>
        </p:nvSpPr>
        <p:spPr>
          <a:xfrm>
            <a:off x="743562" y="1935338"/>
            <a:ext cx="7380000" cy="4008254"/>
          </a:xfrm>
          <a:noFill/>
        </p:spPr>
        <p:txBody>
          <a:bodyPr>
            <a:normAutofit/>
          </a:bodyPr>
          <a:lstStyle>
            <a:lvl1pPr marL="228600" indent="-228600">
              <a:defRPr/>
            </a:lvl1pPr>
          </a:lstStyle>
          <a:p>
            <a:pPr marL="0" lvl="0" indent="0">
              <a:buNone/>
            </a:pPr>
            <a:r>
              <a:rPr lang="fr-FR" sz="2000" noProof="0">
                <a:solidFill>
                  <a:srgbClr val="202020"/>
                </a:solidFill>
                <a:latin typeface="Open Sans" panose="020B0606030504020204" pitchFamily="34" charset="0"/>
                <a:ea typeface="Open Sans" panose="020B0606030504020204" pitchFamily="34" charset="0"/>
                <a:cs typeface="Open Sans" panose="020B0606030504020204" pitchFamily="34" charset="0"/>
              </a:rPr>
              <a:t>Cliquez pour modifier les styles du texte du masque</a:t>
            </a:r>
          </a:p>
        </p:txBody>
      </p:sp>
      <p:sp>
        <p:nvSpPr>
          <p:cNvPr id="2" name="Espace réservé du contenu 2">
            <a:extLst>
              <a:ext uri="{FF2B5EF4-FFF2-40B4-BE49-F238E27FC236}">
                <a16:creationId xmlns:a16="http://schemas.microsoft.com/office/drawing/2014/main" id="{03B917C5-9279-4AD8-A748-DFA22D5FDC83}"/>
              </a:ext>
            </a:extLst>
          </p:cNvPr>
          <p:cNvSpPr>
            <a:spLocks noGrp="1"/>
          </p:cNvSpPr>
          <p:nvPr>
            <p:ph sz="half" idx="17"/>
          </p:nvPr>
        </p:nvSpPr>
        <p:spPr>
          <a:xfrm>
            <a:off x="8375650" y="1935338"/>
            <a:ext cx="3072786" cy="4008254"/>
          </a:xfrm>
          <a:noFill/>
        </p:spPr>
        <p:txBody>
          <a:bodyPr>
            <a:normAutofit/>
          </a:bodyPr>
          <a:lstStyle>
            <a:lvl1pPr marL="228600" indent="-228600">
              <a:defRPr/>
            </a:lvl1pPr>
          </a:lstStyle>
          <a:p>
            <a:pPr marL="0" lvl="0" indent="0">
              <a:buNone/>
            </a:pPr>
            <a:r>
              <a:rPr lang="fr-FR" sz="2000" noProof="0">
                <a:solidFill>
                  <a:srgbClr val="202020"/>
                </a:solidFill>
                <a:latin typeface="Open Sans" panose="020B0606030504020204" pitchFamily="34" charset="0"/>
                <a:ea typeface="Open Sans" panose="020B0606030504020204" pitchFamily="34" charset="0"/>
                <a:cs typeface="Open Sans" panose="020B0606030504020204" pitchFamily="34" charset="0"/>
              </a:rPr>
              <a:t>Cliquez pour modifier les styles du texte du masque</a:t>
            </a:r>
          </a:p>
        </p:txBody>
      </p:sp>
      <p:sp>
        <p:nvSpPr>
          <p:cNvPr id="5" name="Titre 1">
            <a:extLst>
              <a:ext uri="{FF2B5EF4-FFF2-40B4-BE49-F238E27FC236}">
                <a16:creationId xmlns:a16="http://schemas.microsoft.com/office/drawing/2014/main" id="{30F091FA-14DC-B735-7AAD-A7BB6458501E}"/>
              </a:ext>
            </a:extLst>
          </p:cNvPr>
          <p:cNvSpPr>
            <a:spLocks noGrp="1"/>
          </p:cNvSpPr>
          <p:nvPr>
            <p:ph type="title"/>
          </p:nvPr>
        </p:nvSpPr>
        <p:spPr>
          <a:xfrm>
            <a:off x="743563" y="92652"/>
            <a:ext cx="9661066" cy="1074875"/>
          </a:xfrm>
        </p:spPr>
        <p:txBody>
          <a:bodyPr/>
          <a:lstStyle/>
          <a:p>
            <a:r>
              <a:rPr lang="fr-FR" noProof="0">
                <a:solidFill>
                  <a:schemeClr val="bg1"/>
                </a:solidFill>
                <a:latin typeface="Roboto Medium" panose="02000000000000000000" pitchFamily="2" charset="0"/>
                <a:ea typeface="Roboto Medium" panose="02000000000000000000" pitchFamily="2" charset="0"/>
              </a:rPr>
              <a:t>Modifiez le style du titre</a:t>
            </a:r>
            <a:endParaRPr lang="fr-BE" noProof="0">
              <a:solidFill>
                <a:schemeClr val="bg1"/>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32888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text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7046C2-9EDE-4F26-DF6D-84D4EB307B39}"/>
              </a:ext>
            </a:extLst>
          </p:cNvPr>
          <p:cNvSpPr/>
          <p:nvPr userDrawn="1"/>
        </p:nvSpPr>
        <p:spPr>
          <a:xfrm>
            <a:off x="0" y="0"/>
            <a:ext cx="12192000" cy="1260000"/>
          </a:xfrm>
          <a:prstGeom prst="rect">
            <a:avLst/>
          </a:prstGeom>
          <a:solidFill>
            <a:srgbClr val="1B3E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a:extLst>
              <a:ext uri="{FF2B5EF4-FFF2-40B4-BE49-F238E27FC236}">
                <a16:creationId xmlns:a16="http://schemas.microsoft.com/office/drawing/2014/main" id="{A12827D6-81C5-3D43-BF64-FFFDF90C094D}"/>
              </a:ext>
            </a:extLst>
          </p:cNvPr>
          <p:cNvSpPr>
            <a:spLocks noGrp="1"/>
          </p:cNvSpPr>
          <p:nvPr>
            <p:ph type="sldNum" sz="quarter" idx="12"/>
          </p:nvPr>
        </p:nvSpPr>
        <p:spPr/>
        <p:txBody>
          <a:bodyPr/>
          <a:lstStyle/>
          <a:p>
            <a:fld id="{CA0E88BE-2C9C-4321-92BF-372CFEABD74D}" type="slidenum">
              <a:rPr lang="en-US" smtClean="0"/>
              <a:t>‹#›</a:t>
            </a:fld>
            <a:endParaRPr lang="en-US"/>
          </a:p>
        </p:txBody>
      </p:sp>
      <p:pic>
        <p:nvPicPr>
          <p:cNvPr id="10" name="Graphique 9">
            <a:extLst>
              <a:ext uri="{FF2B5EF4-FFF2-40B4-BE49-F238E27FC236}">
                <a16:creationId xmlns:a16="http://schemas.microsoft.com/office/drawing/2014/main" id="{BE01A612-829C-503D-7371-4776C23D36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95308">
            <a:off x="-531667" y="-749235"/>
            <a:ext cx="12936674" cy="1575223"/>
          </a:xfrm>
          <a:prstGeom prst="rect">
            <a:avLst/>
          </a:prstGeom>
        </p:spPr>
      </p:pic>
      <p:sp>
        <p:nvSpPr>
          <p:cNvPr id="11" name="Ellipse 10">
            <a:extLst>
              <a:ext uri="{FF2B5EF4-FFF2-40B4-BE49-F238E27FC236}">
                <a16:creationId xmlns:a16="http://schemas.microsoft.com/office/drawing/2014/main" id="{7D7B7856-EADB-5ADF-EB4B-9C1906EE88F0}"/>
              </a:ext>
            </a:extLst>
          </p:cNvPr>
          <p:cNvSpPr/>
          <p:nvPr userDrawn="1"/>
        </p:nvSpPr>
        <p:spPr>
          <a:xfrm rot="163371">
            <a:off x="10583717" y="486000"/>
            <a:ext cx="468000" cy="468000"/>
          </a:xfrm>
          <a:prstGeom prst="ellipse">
            <a:avLst/>
          </a:prstGeom>
          <a:solidFill>
            <a:srgbClr val="21B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contenu 2">
            <a:extLst>
              <a:ext uri="{FF2B5EF4-FFF2-40B4-BE49-F238E27FC236}">
                <a16:creationId xmlns:a16="http://schemas.microsoft.com/office/drawing/2014/main" id="{ED3AF4B9-AD50-0FE2-3AE9-5071754D2F65}"/>
              </a:ext>
            </a:extLst>
          </p:cNvPr>
          <p:cNvSpPr>
            <a:spLocks noGrp="1"/>
          </p:cNvSpPr>
          <p:nvPr>
            <p:ph sz="half" idx="16" hasCustomPrompt="1"/>
          </p:nvPr>
        </p:nvSpPr>
        <p:spPr>
          <a:xfrm>
            <a:off x="743564" y="1935338"/>
            <a:ext cx="7409836" cy="4008254"/>
          </a:xfrm>
          <a:noFill/>
        </p:spPr>
        <p:txBody>
          <a:bodyPr>
            <a:normAutofit/>
          </a:bodyPr>
          <a:lstStyle>
            <a:lvl1pPr marL="228600" indent="-228600">
              <a:defRPr/>
            </a:lvl1pPr>
          </a:lstStyle>
          <a:p>
            <a:pPr marL="0" indent="0">
              <a:buNone/>
            </a:pPr>
            <a:r>
              <a:rPr lang="en-US" sz="2000" noProof="0" err="1">
                <a:solidFill>
                  <a:srgbClr val="202020"/>
                </a:solidFill>
                <a:latin typeface="Open Sans" panose="020B0606030504020204" pitchFamily="34" charset="0"/>
                <a:ea typeface="Open Sans" panose="020B0606030504020204" pitchFamily="34" charset="0"/>
                <a:cs typeface="Open Sans" panose="020B0606030504020204" pitchFamily="34" charset="0"/>
              </a:rPr>
              <a:t>texte</a:t>
            </a:r>
            <a:endParaRPr lang="fr-BE" sz="2000" noProof="0">
              <a:solidFill>
                <a:srgbClr val="2020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re 1">
            <a:extLst>
              <a:ext uri="{FF2B5EF4-FFF2-40B4-BE49-F238E27FC236}">
                <a16:creationId xmlns:a16="http://schemas.microsoft.com/office/drawing/2014/main" id="{881FCA4B-7B61-0BEA-6260-0D5F8C0B3415}"/>
              </a:ext>
            </a:extLst>
          </p:cNvPr>
          <p:cNvSpPr>
            <a:spLocks noGrp="1"/>
          </p:cNvSpPr>
          <p:nvPr>
            <p:ph type="title"/>
          </p:nvPr>
        </p:nvSpPr>
        <p:spPr>
          <a:xfrm>
            <a:off x="743563" y="92652"/>
            <a:ext cx="9661066" cy="1074875"/>
          </a:xfrm>
        </p:spPr>
        <p:txBody>
          <a:bodyPr/>
          <a:lstStyle/>
          <a:p>
            <a:r>
              <a:rPr lang="fr-FR" noProof="0">
                <a:solidFill>
                  <a:schemeClr val="bg1"/>
                </a:solidFill>
                <a:latin typeface="Roboto Medium" panose="02000000000000000000" pitchFamily="2" charset="0"/>
                <a:ea typeface="Roboto Medium" panose="02000000000000000000" pitchFamily="2" charset="0"/>
              </a:rPr>
              <a:t>Modifiez le style du titre</a:t>
            </a:r>
            <a:endParaRPr lang="fr-BE" noProof="0">
              <a:solidFill>
                <a:schemeClr val="bg1"/>
              </a:solidFill>
              <a:latin typeface="Roboto Medium" panose="02000000000000000000" pitchFamily="2" charset="0"/>
              <a:ea typeface="Roboto Medium" panose="02000000000000000000" pitchFamily="2" charset="0"/>
            </a:endParaRPr>
          </a:p>
        </p:txBody>
      </p:sp>
      <p:pic>
        <p:nvPicPr>
          <p:cNvPr id="6" name="Espace réservé du contenu 14">
            <a:extLst>
              <a:ext uri="{FF2B5EF4-FFF2-40B4-BE49-F238E27FC236}">
                <a16:creationId xmlns:a16="http://schemas.microsoft.com/office/drawing/2014/main" id="{CB262925-A1A8-0931-F21D-E55060D57208}"/>
              </a:ext>
            </a:extLst>
          </p:cNvPr>
          <p:cNvPicPr>
            <a:picLocks noChangeAspect="1"/>
          </p:cNvPicPr>
          <p:nvPr userDrawn="1"/>
        </p:nvPicPr>
        <p:blipFill>
          <a:blip r:embed="rId4" cstate="screen">
            <a:extLst>
              <a:ext uri="{28A0092B-C50C-407E-A947-70E740481C1C}">
                <a14:useLocalDpi xmlns:a14="http://schemas.microsoft.com/office/drawing/2010/main"/>
              </a:ext>
            </a:extLst>
          </a:blip>
          <a:srcRect t="6348" b="6348"/>
          <a:stretch/>
        </p:blipFill>
        <p:spPr>
          <a:xfrm>
            <a:off x="8375649" y="1935338"/>
            <a:ext cx="3060000" cy="4008253"/>
          </a:xfrm>
          <a:prstGeom prst="rect">
            <a:avLst/>
          </a:prstGeom>
          <a:noFill/>
        </p:spPr>
      </p:pic>
    </p:spTree>
    <p:extLst>
      <p:ext uri="{BB962C8B-B14F-4D97-AF65-F5344CB8AC3E}">
        <p14:creationId xmlns:p14="http://schemas.microsoft.com/office/powerpoint/2010/main" val="43328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m présentation">
    <p:bg>
      <p:bgPr>
        <a:blipFill dpi="0" rotWithShape="1">
          <a:blip r:embed="rId2" cstate="screen">
            <a:lum/>
            <a:extLst>
              <a:ext uri="{28A0092B-C50C-407E-A947-70E740481C1C}">
                <a14:useLocalDpi xmlns:a14="http://schemas.microsoft.com/office/drawing/2010/main"/>
              </a:ext>
            </a:extLst>
          </a:blip>
          <a:srcRect/>
          <a:stretch>
            <a:fillRect l="-1000" r="-1000"/>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8AAD475-A6F8-2040-1D14-3728784C1EDA}"/>
              </a:ext>
            </a:extLst>
          </p:cNvPr>
          <p:cNvSpPr/>
          <p:nvPr userDrawn="1"/>
        </p:nvSpPr>
        <p:spPr>
          <a:xfrm>
            <a:off x="21394" y="1"/>
            <a:ext cx="4987636" cy="6857999"/>
          </a:xfrm>
          <a:prstGeom prst="rect">
            <a:avLst/>
          </a:prstGeom>
          <a:solidFill>
            <a:srgbClr val="1B3E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numéro de diapositive 5">
            <a:extLst>
              <a:ext uri="{FF2B5EF4-FFF2-40B4-BE49-F238E27FC236}">
                <a16:creationId xmlns:a16="http://schemas.microsoft.com/office/drawing/2014/main" id="{4D59752F-38DB-16B4-B6F2-885CB11BA012}"/>
              </a:ext>
            </a:extLst>
          </p:cNvPr>
          <p:cNvSpPr>
            <a:spLocks noGrp="1"/>
          </p:cNvSpPr>
          <p:nvPr>
            <p:ph type="sldNum" sz="quarter" idx="12"/>
          </p:nvPr>
        </p:nvSpPr>
        <p:spPr/>
        <p:txBody>
          <a:bodyPr/>
          <a:lstStyle/>
          <a:p>
            <a:fld id="{CA0E88BE-2C9C-4321-92BF-372CFEABD74D}" type="slidenum">
              <a:rPr lang="en-US" smtClean="0"/>
              <a:t>‹#›</a:t>
            </a:fld>
            <a:endParaRPr lang="en-US"/>
          </a:p>
        </p:txBody>
      </p:sp>
      <p:pic>
        <p:nvPicPr>
          <p:cNvPr id="21" name="Image 20">
            <a:extLst>
              <a:ext uri="{FF2B5EF4-FFF2-40B4-BE49-F238E27FC236}">
                <a16:creationId xmlns:a16="http://schemas.microsoft.com/office/drawing/2014/main" id="{93D7D0AB-EA9A-2C93-1997-C9E88E2E255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2019" y="375854"/>
            <a:ext cx="4897290" cy="822390"/>
          </a:xfrm>
          <a:prstGeom prst="rect">
            <a:avLst/>
          </a:prstGeom>
        </p:spPr>
      </p:pic>
      <p:pic>
        <p:nvPicPr>
          <p:cNvPr id="27" name="Graphique 26">
            <a:extLst>
              <a:ext uri="{FF2B5EF4-FFF2-40B4-BE49-F238E27FC236}">
                <a16:creationId xmlns:a16="http://schemas.microsoft.com/office/drawing/2014/main" id="{E55DA6F7-CDD7-A6CE-360B-568E38669DA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51217" y="2180748"/>
            <a:ext cx="676275" cy="581025"/>
          </a:xfrm>
          <a:prstGeom prst="rect">
            <a:avLst/>
          </a:prstGeom>
        </p:spPr>
      </p:pic>
      <p:cxnSp>
        <p:nvCxnSpPr>
          <p:cNvPr id="29" name="Connecteur droit 28">
            <a:extLst>
              <a:ext uri="{FF2B5EF4-FFF2-40B4-BE49-F238E27FC236}">
                <a16:creationId xmlns:a16="http://schemas.microsoft.com/office/drawing/2014/main" id="{F78B9BC5-8268-870C-E118-D4F8F2285858}"/>
              </a:ext>
            </a:extLst>
          </p:cNvPr>
          <p:cNvCxnSpPr>
            <a:cxnSpLocks/>
          </p:cNvCxnSpPr>
          <p:nvPr userDrawn="1"/>
        </p:nvCxnSpPr>
        <p:spPr>
          <a:xfrm flipH="1">
            <a:off x="1135123" y="3376329"/>
            <a:ext cx="34230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Ellipse 29">
            <a:extLst>
              <a:ext uri="{FF2B5EF4-FFF2-40B4-BE49-F238E27FC236}">
                <a16:creationId xmlns:a16="http://schemas.microsoft.com/office/drawing/2014/main" id="{83A5A7E4-E96A-0F09-D71F-18B0F1AEF927}"/>
              </a:ext>
            </a:extLst>
          </p:cNvPr>
          <p:cNvSpPr/>
          <p:nvPr userDrawn="1"/>
        </p:nvSpPr>
        <p:spPr>
          <a:xfrm>
            <a:off x="5951707" y="4713689"/>
            <a:ext cx="468000" cy="46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re 1">
            <a:extLst>
              <a:ext uri="{FF2B5EF4-FFF2-40B4-BE49-F238E27FC236}">
                <a16:creationId xmlns:a16="http://schemas.microsoft.com/office/drawing/2014/main" id="{352E4D92-1557-069B-3D40-F7B8F14498A1}"/>
              </a:ext>
            </a:extLst>
          </p:cNvPr>
          <p:cNvSpPr>
            <a:spLocks noGrp="1"/>
          </p:cNvSpPr>
          <p:nvPr>
            <p:ph type="title"/>
          </p:nvPr>
        </p:nvSpPr>
        <p:spPr>
          <a:xfrm>
            <a:off x="1135123" y="1574099"/>
            <a:ext cx="3507898" cy="1802228"/>
          </a:xfrm>
        </p:spPr>
        <p:txBody>
          <a:bodyPr>
            <a:normAutofit/>
          </a:bodyPr>
          <a:lstStyle/>
          <a:p>
            <a:r>
              <a:rPr lang="fr-FR" noProof="0">
                <a:solidFill>
                  <a:schemeClr val="bg1"/>
                </a:solidFill>
                <a:latin typeface="Roboto Medium" panose="02000000000000000000" pitchFamily="2" charset="0"/>
                <a:ea typeface="Roboto Medium" panose="02000000000000000000" pitchFamily="2" charset="0"/>
              </a:rPr>
              <a:t>Modifiez le style du titre</a:t>
            </a:r>
            <a:endParaRPr lang="fr-BE" noProof="0">
              <a:solidFill>
                <a:schemeClr val="bg1"/>
              </a:solidFill>
              <a:latin typeface="Roboto Medium" panose="02000000000000000000" pitchFamily="2" charset="0"/>
              <a:ea typeface="Roboto Medium" panose="02000000000000000000" pitchFamily="2" charset="0"/>
            </a:endParaRPr>
          </a:p>
        </p:txBody>
      </p:sp>
      <p:sp>
        <p:nvSpPr>
          <p:cNvPr id="4" name="Espace réservé du texte 3">
            <a:extLst>
              <a:ext uri="{FF2B5EF4-FFF2-40B4-BE49-F238E27FC236}">
                <a16:creationId xmlns:a16="http://schemas.microsoft.com/office/drawing/2014/main" id="{3A8076CE-40B7-E305-05F7-D35B3AA31D35}"/>
              </a:ext>
            </a:extLst>
          </p:cNvPr>
          <p:cNvSpPr>
            <a:spLocks noGrp="1"/>
          </p:cNvSpPr>
          <p:nvPr>
            <p:ph type="body" sz="quarter" idx="14" hasCustomPrompt="1"/>
          </p:nvPr>
        </p:nvSpPr>
        <p:spPr>
          <a:xfrm>
            <a:off x="3339006" y="6199194"/>
            <a:ext cx="1628775" cy="585788"/>
          </a:xfrm>
        </p:spPr>
        <p:txBody>
          <a:bodyPr anchor="ctr">
            <a:normAutofit/>
          </a:bodyPr>
          <a:lstStyle>
            <a:lvl1pPr marL="0" indent="0" algn="l">
              <a:buNone/>
              <a:defRPr sz="1800">
                <a:solidFill>
                  <a:schemeClr val="bg1"/>
                </a:solidFill>
              </a:defRPr>
            </a:lvl1pPr>
          </a:lstStyle>
          <a:p>
            <a:pPr lvl="0"/>
            <a:r>
              <a:rPr lang="nl-BE"/>
              <a:t>Date</a:t>
            </a:r>
            <a:endParaRPr lang="fr-BE"/>
          </a:p>
        </p:txBody>
      </p:sp>
      <p:pic>
        <p:nvPicPr>
          <p:cNvPr id="23" name="Graphique 22">
            <a:extLst>
              <a:ext uri="{FF2B5EF4-FFF2-40B4-BE49-F238E27FC236}">
                <a16:creationId xmlns:a16="http://schemas.microsoft.com/office/drawing/2014/main" id="{F40F7D98-C388-37CC-9628-B41A86D5D68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0281480">
            <a:off x="-488921" y="4183261"/>
            <a:ext cx="12936674" cy="1575223"/>
          </a:xfrm>
          <a:prstGeom prst="rect">
            <a:avLst/>
          </a:prstGeom>
        </p:spPr>
      </p:pic>
      <p:sp>
        <p:nvSpPr>
          <p:cNvPr id="26" name="Ellipse 25">
            <a:extLst>
              <a:ext uri="{FF2B5EF4-FFF2-40B4-BE49-F238E27FC236}">
                <a16:creationId xmlns:a16="http://schemas.microsoft.com/office/drawing/2014/main" id="{E608876D-9151-8176-877B-E97E371F96E8}"/>
              </a:ext>
            </a:extLst>
          </p:cNvPr>
          <p:cNvSpPr/>
          <p:nvPr userDrawn="1"/>
        </p:nvSpPr>
        <p:spPr>
          <a:xfrm>
            <a:off x="1387523" y="4887741"/>
            <a:ext cx="468000" cy="468000"/>
          </a:xfrm>
          <a:prstGeom prst="ellipse">
            <a:avLst/>
          </a:prstGeom>
          <a:solidFill>
            <a:srgbClr val="21B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e 23">
            <a:extLst>
              <a:ext uri="{FF2B5EF4-FFF2-40B4-BE49-F238E27FC236}">
                <a16:creationId xmlns:a16="http://schemas.microsoft.com/office/drawing/2014/main" id="{80328CB4-1449-AA3F-47A2-299007760984}"/>
              </a:ext>
            </a:extLst>
          </p:cNvPr>
          <p:cNvSpPr/>
          <p:nvPr userDrawn="1"/>
        </p:nvSpPr>
        <p:spPr>
          <a:xfrm>
            <a:off x="10949530" y="4330793"/>
            <a:ext cx="468000" cy="46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que 24">
            <a:extLst>
              <a:ext uri="{FF2B5EF4-FFF2-40B4-BE49-F238E27FC236}">
                <a16:creationId xmlns:a16="http://schemas.microsoft.com/office/drawing/2014/main" id="{9A7961BE-8D00-A20E-2321-6B23EF30181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064468" y="4416195"/>
            <a:ext cx="270282" cy="302716"/>
          </a:xfrm>
          <a:prstGeom prst="rect">
            <a:avLst/>
          </a:prstGeom>
        </p:spPr>
      </p:pic>
    </p:spTree>
    <p:extLst>
      <p:ext uri="{BB962C8B-B14F-4D97-AF65-F5344CB8AC3E}">
        <p14:creationId xmlns:p14="http://schemas.microsoft.com/office/powerpoint/2010/main" val="2582952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
    <p:bg>
      <p:bgPr>
        <a:solidFill>
          <a:srgbClr val="1B3E73"/>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57F3BA9-2555-A305-9787-7C02DA03612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5596" y="5835195"/>
            <a:ext cx="4096199" cy="687864"/>
          </a:xfrm>
          <a:prstGeom prst="rect">
            <a:avLst/>
          </a:prstGeom>
        </p:spPr>
      </p:pic>
      <p:pic>
        <p:nvPicPr>
          <p:cNvPr id="7" name="Graphique 6">
            <a:extLst>
              <a:ext uri="{FF2B5EF4-FFF2-40B4-BE49-F238E27FC236}">
                <a16:creationId xmlns:a16="http://schemas.microsoft.com/office/drawing/2014/main" id="{A14B92E7-2B67-7DE8-E4F1-398C304165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20998027">
            <a:off x="-303759" y="4031551"/>
            <a:ext cx="12936674" cy="1575223"/>
          </a:xfrm>
          <a:prstGeom prst="rect">
            <a:avLst/>
          </a:prstGeom>
        </p:spPr>
      </p:pic>
      <p:sp>
        <p:nvSpPr>
          <p:cNvPr id="8" name="Ellipse 7">
            <a:extLst>
              <a:ext uri="{FF2B5EF4-FFF2-40B4-BE49-F238E27FC236}">
                <a16:creationId xmlns:a16="http://schemas.microsoft.com/office/drawing/2014/main" id="{471EEA64-3E00-C3E2-D1D5-24BB0998CD72}"/>
              </a:ext>
            </a:extLst>
          </p:cNvPr>
          <p:cNvSpPr/>
          <p:nvPr userDrawn="1"/>
        </p:nvSpPr>
        <p:spPr>
          <a:xfrm>
            <a:off x="1735512" y="4630589"/>
            <a:ext cx="468000" cy="468000"/>
          </a:xfrm>
          <a:prstGeom prst="ellipse">
            <a:avLst/>
          </a:prstGeom>
          <a:solidFill>
            <a:srgbClr val="21B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78BCE226-614F-8B46-40A5-7698BE11A6C2}"/>
              </a:ext>
            </a:extLst>
          </p:cNvPr>
          <p:cNvSpPr/>
          <p:nvPr userDrawn="1"/>
        </p:nvSpPr>
        <p:spPr>
          <a:xfrm>
            <a:off x="10471728" y="4197440"/>
            <a:ext cx="468000" cy="46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que 9">
            <a:extLst>
              <a:ext uri="{FF2B5EF4-FFF2-40B4-BE49-F238E27FC236}">
                <a16:creationId xmlns:a16="http://schemas.microsoft.com/office/drawing/2014/main" id="{AB58C8A5-7A72-4158-3395-C27656E3854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370847" y="6179127"/>
            <a:ext cx="395557" cy="293110"/>
          </a:xfrm>
          <a:prstGeom prst="rect">
            <a:avLst/>
          </a:prstGeom>
        </p:spPr>
      </p:pic>
      <p:pic>
        <p:nvPicPr>
          <p:cNvPr id="11" name="Graphique 10">
            <a:extLst>
              <a:ext uri="{FF2B5EF4-FFF2-40B4-BE49-F238E27FC236}">
                <a16:creationId xmlns:a16="http://schemas.microsoft.com/office/drawing/2014/main" id="{3038972A-D117-BF63-ACF7-F933BB6CA21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560725" y="4274505"/>
            <a:ext cx="302972" cy="340844"/>
          </a:xfrm>
          <a:prstGeom prst="rect">
            <a:avLst/>
          </a:prstGeom>
        </p:spPr>
      </p:pic>
      <p:sp>
        <p:nvSpPr>
          <p:cNvPr id="12" name="Ellipse 11">
            <a:extLst>
              <a:ext uri="{FF2B5EF4-FFF2-40B4-BE49-F238E27FC236}">
                <a16:creationId xmlns:a16="http://schemas.microsoft.com/office/drawing/2014/main" id="{936738BD-6078-5AD7-0859-2F824CAB2681}"/>
              </a:ext>
            </a:extLst>
          </p:cNvPr>
          <p:cNvSpPr/>
          <p:nvPr userDrawn="1"/>
        </p:nvSpPr>
        <p:spPr>
          <a:xfrm>
            <a:off x="5922958" y="4646211"/>
            <a:ext cx="468000" cy="46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14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334A4E-580A-68F9-84B2-637B77262C2C}"/>
              </a:ext>
            </a:extLst>
          </p:cNvPr>
          <p:cNvSpPr/>
          <p:nvPr userDrawn="1"/>
        </p:nvSpPr>
        <p:spPr>
          <a:xfrm>
            <a:off x="0" y="0"/>
            <a:ext cx="12192000" cy="1260000"/>
          </a:xfrm>
          <a:prstGeom prst="rect">
            <a:avLst/>
          </a:prstGeom>
          <a:solidFill>
            <a:srgbClr val="1B3E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ce réservé du numéro de diapositive 6">
            <a:extLst>
              <a:ext uri="{FF2B5EF4-FFF2-40B4-BE49-F238E27FC236}">
                <a16:creationId xmlns:a16="http://schemas.microsoft.com/office/drawing/2014/main" id="{B1E09DF3-ED2A-DB56-DB45-C93FDE437CCD}"/>
              </a:ext>
            </a:extLst>
          </p:cNvPr>
          <p:cNvSpPr>
            <a:spLocks noGrp="1"/>
          </p:cNvSpPr>
          <p:nvPr>
            <p:ph type="sldNum" sz="quarter" idx="12"/>
          </p:nvPr>
        </p:nvSpPr>
        <p:spPr/>
        <p:txBody>
          <a:bodyPr/>
          <a:lstStyle/>
          <a:p>
            <a:fld id="{CA0E88BE-2C9C-4321-92BF-372CFEABD74D}" type="slidenum">
              <a:rPr lang="en-US" smtClean="0"/>
              <a:t>‹#›</a:t>
            </a:fld>
            <a:endParaRPr lang="en-US"/>
          </a:p>
        </p:txBody>
      </p:sp>
      <p:sp>
        <p:nvSpPr>
          <p:cNvPr id="10" name="Espace réservé du contenu 2">
            <a:extLst>
              <a:ext uri="{FF2B5EF4-FFF2-40B4-BE49-F238E27FC236}">
                <a16:creationId xmlns:a16="http://schemas.microsoft.com/office/drawing/2014/main" id="{9766C7DB-7134-0835-BA11-D2912DEEAF90}"/>
              </a:ext>
            </a:extLst>
          </p:cNvPr>
          <p:cNvSpPr>
            <a:spLocks noGrp="1"/>
          </p:cNvSpPr>
          <p:nvPr>
            <p:ph sz="half" idx="1" hasCustomPrompt="1"/>
          </p:nvPr>
        </p:nvSpPr>
        <p:spPr>
          <a:xfrm>
            <a:off x="740541" y="1825627"/>
            <a:ext cx="10760237" cy="508864"/>
          </a:xfrm>
        </p:spPr>
        <p:txBody>
          <a:bodyPr>
            <a:normAutofit/>
          </a:bodyPr>
          <a:lstStyle>
            <a:lvl1pPr>
              <a:defRPr/>
            </a:lvl1pPr>
          </a:lstStyle>
          <a:p>
            <a:pPr marL="0" indent="0">
              <a:buNone/>
            </a:pPr>
            <a:r>
              <a:rPr lang="en-US" noProof="0">
                <a:solidFill>
                  <a:srgbClr val="21B0E6"/>
                </a:solidFill>
                <a:latin typeface="Roboto "/>
                <a:ea typeface="Roboto Medium" panose="02000000000000000000" pitchFamily="2" charset="0"/>
                <a:cs typeface="Open Sans Semibold" panose="020B0706030804020204" pitchFamily="34" charset="0"/>
              </a:rPr>
              <a:t>Texte </a:t>
            </a:r>
            <a:endParaRPr lang="fr-BE" noProof="0">
              <a:solidFill>
                <a:srgbClr val="21B0E6"/>
              </a:solidFill>
              <a:latin typeface="Roboto "/>
              <a:ea typeface="Roboto Medium" panose="02000000000000000000" pitchFamily="2" charset="0"/>
              <a:cs typeface="Open Sans Semibold" panose="020B0706030804020204" pitchFamily="34" charset="0"/>
            </a:endParaRPr>
          </a:p>
        </p:txBody>
      </p:sp>
      <p:pic>
        <p:nvPicPr>
          <p:cNvPr id="12" name="Graphique 11">
            <a:extLst>
              <a:ext uri="{FF2B5EF4-FFF2-40B4-BE49-F238E27FC236}">
                <a16:creationId xmlns:a16="http://schemas.microsoft.com/office/drawing/2014/main" id="{433FA73B-1618-3C65-5AEB-10F110159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95308">
            <a:off x="-531667" y="-749235"/>
            <a:ext cx="12936674" cy="1575223"/>
          </a:xfrm>
          <a:prstGeom prst="rect">
            <a:avLst/>
          </a:prstGeom>
        </p:spPr>
      </p:pic>
      <p:sp>
        <p:nvSpPr>
          <p:cNvPr id="13" name="Ellipse 12">
            <a:extLst>
              <a:ext uri="{FF2B5EF4-FFF2-40B4-BE49-F238E27FC236}">
                <a16:creationId xmlns:a16="http://schemas.microsoft.com/office/drawing/2014/main" id="{60E78891-301C-116E-6E83-B269BDD921C8}"/>
              </a:ext>
            </a:extLst>
          </p:cNvPr>
          <p:cNvSpPr/>
          <p:nvPr userDrawn="1"/>
        </p:nvSpPr>
        <p:spPr>
          <a:xfrm rot="163371">
            <a:off x="10583717" y="486000"/>
            <a:ext cx="468000" cy="468000"/>
          </a:xfrm>
          <a:prstGeom prst="ellipse">
            <a:avLst/>
          </a:prstGeom>
          <a:solidFill>
            <a:srgbClr val="21B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space réservé du contenu 2">
            <a:extLst>
              <a:ext uri="{FF2B5EF4-FFF2-40B4-BE49-F238E27FC236}">
                <a16:creationId xmlns:a16="http://schemas.microsoft.com/office/drawing/2014/main" id="{4E4291AF-FC4A-2377-F45A-47D435A7B933}"/>
              </a:ext>
            </a:extLst>
          </p:cNvPr>
          <p:cNvSpPr>
            <a:spLocks noGrp="1"/>
          </p:cNvSpPr>
          <p:nvPr>
            <p:ph sz="half" idx="16" hasCustomPrompt="1"/>
          </p:nvPr>
        </p:nvSpPr>
        <p:spPr>
          <a:xfrm>
            <a:off x="740542" y="2544284"/>
            <a:ext cx="3094608" cy="3399308"/>
          </a:xfrm>
          <a:solidFill>
            <a:schemeClr val="bg1">
              <a:lumMod val="95000"/>
            </a:schemeClr>
          </a:solidFill>
        </p:spPr>
        <p:txBody>
          <a:bodyPr>
            <a:normAutofit/>
          </a:bodyPr>
          <a:lstStyle>
            <a:lvl1pPr>
              <a:defRPr/>
            </a:lvl1pPr>
          </a:lstStyle>
          <a:p>
            <a:pPr marL="0" indent="0">
              <a:buNone/>
            </a:pPr>
            <a:r>
              <a:rPr lang="en-US" sz="2000" noProof="0">
                <a:solidFill>
                  <a:srgbClr val="202020"/>
                </a:solidFill>
                <a:latin typeface="Open Sans" panose="020B0606030504020204" pitchFamily="34" charset="0"/>
                <a:ea typeface="Open Sans" panose="020B0606030504020204" pitchFamily="34" charset="0"/>
                <a:cs typeface="Open Sans" panose="020B0606030504020204" pitchFamily="34" charset="0"/>
              </a:rPr>
              <a:t>Texte</a:t>
            </a:r>
            <a:endParaRPr lang="fr-BE" sz="2000" noProof="0">
              <a:solidFill>
                <a:srgbClr val="2020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Espace réservé du contenu 2">
            <a:extLst>
              <a:ext uri="{FF2B5EF4-FFF2-40B4-BE49-F238E27FC236}">
                <a16:creationId xmlns:a16="http://schemas.microsoft.com/office/drawing/2014/main" id="{274B3F6F-E060-FAC6-F47E-864EA38F3D16}"/>
              </a:ext>
            </a:extLst>
          </p:cNvPr>
          <p:cNvSpPr>
            <a:spLocks noGrp="1"/>
          </p:cNvSpPr>
          <p:nvPr>
            <p:ph sz="half" idx="17" hasCustomPrompt="1"/>
          </p:nvPr>
        </p:nvSpPr>
        <p:spPr>
          <a:xfrm>
            <a:off x="4571964" y="2544284"/>
            <a:ext cx="3096000" cy="3399308"/>
          </a:xfrm>
          <a:solidFill>
            <a:schemeClr val="bg1">
              <a:lumMod val="95000"/>
            </a:schemeClr>
          </a:solidFill>
        </p:spPr>
        <p:txBody>
          <a:bodyPr>
            <a:normAutofit/>
          </a:bodyPr>
          <a:lstStyle>
            <a:lvl1pPr>
              <a:defRPr/>
            </a:lvl1pPr>
          </a:lstStyle>
          <a:p>
            <a:pPr marL="0" indent="0">
              <a:buNone/>
            </a:pPr>
            <a:r>
              <a:rPr lang="en-US" sz="2000" noProof="0">
                <a:solidFill>
                  <a:srgbClr val="202020"/>
                </a:solidFill>
                <a:latin typeface="Open Sans" panose="020B0606030504020204" pitchFamily="34" charset="0"/>
                <a:ea typeface="Open Sans" panose="020B0606030504020204" pitchFamily="34" charset="0"/>
                <a:cs typeface="Open Sans" panose="020B0606030504020204" pitchFamily="34" charset="0"/>
              </a:rPr>
              <a:t>Texte</a:t>
            </a:r>
            <a:endParaRPr lang="fr-BE" sz="2000" noProof="0">
              <a:solidFill>
                <a:srgbClr val="2020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Espace réservé du contenu 2">
            <a:extLst>
              <a:ext uri="{FF2B5EF4-FFF2-40B4-BE49-F238E27FC236}">
                <a16:creationId xmlns:a16="http://schemas.microsoft.com/office/drawing/2014/main" id="{D1E2697A-862F-8391-714D-CC92C040C125}"/>
              </a:ext>
            </a:extLst>
          </p:cNvPr>
          <p:cNvSpPr>
            <a:spLocks noGrp="1"/>
          </p:cNvSpPr>
          <p:nvPr>
            <p:ph sz="half" idx="18" hasCustomPrompt="1"/>
          </p:nvPr>
        </p:nvSpPr>
        <p:spPr>
          <a:xfrm>
            <a:off x="8404779" y="2544284"/>
            <a:ext cx="3096000" cy="3399308"/>
          </a:xfrm>
          <a:solidFill>
            <a:schemeClr val="bg1">
              <a:lumMod val="95000"/>
            </a:schemeClr>
          </a:solidFill>
        </p:spPr>
        <p:txBody>
          <a:bodyPr>
            <a:normAutofit/>
          </a:bodyPr>
          <a:lstStyle>
            <a:lvl1pPr>
              <a:defRPr/>
            </a:lvl1pPr>
          </a:lstStyle>
          <a:p>
            <a:pPr marL="0" indent="0">
              <a:buNone/>
            </a:pPr>
            <a:r>
              <a:rPr lang="en-US" sz="2000" noProof="0">
                <a:solidFill>
                  <a:srgbClr val="202020"/>
                </a:solidFill>
                <a:latin typeface="Open Sans" panose="020B0606030504020204" pitchFamily="34" charset="0"/>
                <a:ea typeface="Open Sans" panose="020B0606030504020204" pitchFamily="34" charset="0"/>
                <a:cs typeface="Open Sans" panose="020B0606030504020204" pitchFamily="34" charset="0"/>
              </a:rPr>
              <a:t>Texte</a:t>
            </a:r>
            <a:endParaRPr lang="fr-BE" sz="2000" noProof="0">
              <a:solidFill>
                <a:srgbClr val="2020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re 1">
            <a:extLst>
              <a:ext uri="{FF2B5EF4-FFF2-40B4-BE49-F238E27FC236}">
                <a16:creationId xmlns:a16="http://schemas.microsoft.com/office/drawing/2014/main" id="{7165EFBF-66BA-49A0-5578-91E13E32C607}"/>
              </a:ext>
            </a:extLst>
          </p:cNvPr>
          <p:cNvSpPr>
            <a:spLocks noGrp="1"/>
          </p:cNvSpPr>
          <p:nvPr>
            <p:ph type="title"/>
          </p:nvPr>
        </p:nvSpPr>
        <p:spPr>
          <a:xfrm>
            <a:off x="743563" y="92652"/>
            <a:ext cx="9661066" cy="1074875"/>
          </a:xfrm>
        </p:spPr>
        <p:txBody>
          <a:bodyPr/>
          <a:lstStyle/>
          <a:p>
            <a:r>
              <a:rPr lang="fr-FR" noProof="0">
                <a:solidFill>
                  <a:schemeClr val="bg1"/>
                </a:solidFill>
                <a:latin typeface="Roboto Medium" panose="02000000000000000000" pitchFamily="2" charset="0"/>
                <a:ea typeface="Roboto Medium" panose="02000000000000000000" pitchFamily="2" charset="0"/>
              </a:rPr>
              <a:t>Modifiez le style du titre</a:t>
            </a:r>
            <a:endParaRPr lang="fr-BE" noProof="0">
              <a:solidFill>
                <a:schemeClr val="bg1"/>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08817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B3FDB8D1-1E2A-0535-71D8-70328B268ABE}"/>
              </a:ext>
            </a:extLst>
          </p:cNvPr>
          <p:cNvSpPr>
            <a:spLocks noGrp="1"/>
          </p:cNvSpPr>
          <p:nvPr>
            <p:ph type="sldNum" sz="quarter" idx="12"/>
          </p:nvPr>
        </p:nvSpPr>
        <p:spPr/>
        <p:txBody>
          <a:bodyPr/>
          <a:lstStyle/>
          <a:p>
            <a:fld id="{CA0E88BE-2C9C-4321-92BF-372CFEABD74D}" type="slidenum">
              <a:rPr lang="en-US" smtClean="0"/>
              <a:t>‹#›</a:t>
            </a:fld>
            <a:endParaRPr lang="en-US"/>
          </a:p>
        </p:txBody>
      </p:sp>
    </p:spTree>
    <p:extLst>
      <p:ext uri="{BB962C8B-B14F-4D97-AF65-F5344CB8AC3E}">
        <p14:creationId xmlns:p14="http://schemas.microsoft.com/office/powerpoint/2010/main" val="2270814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2">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6752F2A-4CFE-91DA-F724-185BB4C6F1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6975" r="16755"/>
          <a:stretch/>
        </p:blipFill>
        <p:spPr>
          <a:xfrm>
            <a:off x="6395723" y="-1956"/>
            <a:ext cx="5791937" cy="6859956"/>
          </a:xfrm>
          <a:prstGeom prst="rect">
            <a:avLst/>
          </a:prstGeom>
        </p:spPr>
      </p:pic>
      <p:sp>
        <p:nvSpPr>
          <p:cNvPr id="20" name="Rectangle 19">
            <a:extLst>
              <a:ext uri="{FF2B5EF4-FFF2-40B4-BE49-F238E27FC236}">
                <a16:creationId xmlns:a16="http://schemas.microsoft.com/office/drawing/2014/main" id="{88AAD475-A6F8-2040-1D14-3728784C1EDA}"/>
              </a:ext>
            </a:extLst>
          </p:cNvPr>
          <p:cNvSpPr/>
          <p:nvPr userDrawn="1"/>
        </p:nvSpPr>
        <p:spPr>
          <a:xfrm>
            <a:off x="0" y="-1"/>
            <a:ext cx="7103942" cy="6857999"/>
          </a:xfrm>
          <a:prstGeom prst="rect">
            <a:avLst/>
          </a:prstGeom>
          <a:solidFill>
            <a:srgbClr val="1B3E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Image 20">
            <a:extLst>
              <a:ext uri="{FF2B5EF4-FFF2-40B4-BE49-F238E27FC236}">
                <a16:creationId xmlns:a16="http://schemas.microsoft.com/office/drawing/2014/main" id="{93D7D0AB-EA9A-2C93-1997-C9E88E2E255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2019" y="375854"/>
            <a:ext cx="4897290" cy="822390"/>
          </a:xfrm>
          <a:prstGeom prst="rect">
            <a:avLst/>
          </a:prstGeom>
        </p:spPr>
      </p:pic>
      <p:sp>
        <p:nvSpPr>
          <p:cNvPr id="22" name="Rectangle 21">
            <a:extLst>
              <a:ext uri="{FF2B5EF4-FFF2-40B4-BE49-F238E27FC236}">
                <a16:creationId xmlns:a16="http://schemas.microsoft.com/office/drawing/2014/main" id="{5B3E5E72-178D-4647-3D9D-43618AD73AEC}"/>
              </a:ext>
            </a:extLst>
          </p:cNvPr>
          <p:cNvSpPr/>
          <p:nvPr userDrawn="1"/>
        </p:nvSpPr>
        <p:spPr>
          <a:xfrm>
            <a:off x="0" y="0"/>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re 1">
            <a:extLst>
              <a:ext uri="{FF2B5EF4-FFF2-40B4-BE49-F238E27FC236}">
                <a16:creationId xmlns:a16="http://schemas.microsoft.com/office/drawing/2014/main" id="{352E4D92-1557-069B-3D40-F7B8F14498A1}"/>
              </a:ext>
            </a:extLst>
          </p:cNvPr>
          <p:cNvSpPr>
            <a:spLocks noGrp="1"/>
          </p:cNvSpPr>
          <p:nvPr>
            <p:ph type="title"/>
          </p:nvPr>
        </p:nvSpPr>
        <p:spPr>
          <a:xfrm>
            <a:off x="1092839" y="1196338"/>
            <a:ext cx="4643021" cy="1738328"/>
          </a:xfrm>
        </p:spPr>
        <p:txBody>
          <a:bodyPr>
            <a:normAutofit/>
          </a:bodyPr>
          <a:lstStyle/>
          <a:p>
            <a:r>
              <a:rPr lang="fr-FR">
                <a:solidFill>
                  <a:schemeClr val="bg1"/>
                </a:solidFill>
                <a:latin typeface="Roboto Medium" panose="02000000000000000000" pitchFamily="2" charset="0"/>
                <a:ea typeface="Roboto Medium" panose="02000000000000000000" pitchFamily="2" charset="0"/>
              </a:rPr>
              <a:t>Modifiez le style du titre</a:t>
            </a:r>
            <a:endParaRPr lang="en-US">
              <a:solidFill>
                <a:schemeClr val="bg1"/>
              </a:solidFill>
              <a:latin typeface="Roboto Medium" panose="02000000000000000000" pitchFamily="2" charset="0"/>
              <a:ea typeface="Roboto Medium" panose="02000000000000000000" pitchFamily="2" charset="0"/>
            </a:endParaRPr>
          </a:p>
        </p:txBody>
      </p:sp>
      <p:sp>
        <p:nvSpPr>
          <p:cNvPr id="9" name="Ellipse 8">
            <a:extLst>
              <a:ext uri="{FF2B5EF4-FFF2-40B4-BE49-F238E27FC236}">
                <a16:creationId xmlns:a16="http://schemas.microsoft.com/office/drawing/2014/main" id="{57F150F5-8E94-BB6A-E90F-20946B0757F3}"/>
              </a:ext>
            </a:extLst>
          </p:cNvPr>
          <p:cNvSpPr/>
          <p:nvPr userDrawn="1"/>
        </p:nvSpPr>
        <p:spPr>
          <a:xfrm>
            <a:off x="5839266" y="4926539"/>
            <a:ext cx="468000" cy="46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que 2">
            <a:extLst>
              <a:ext uri="{FF2B5EF4-FFF2-40B4-BE49-F238E27FC236}">
                <a16:creationId xmlns:a16="http://schemas.microsoft.com/office/drawing/2014/main" id="{748FD69E-54E2-46A0-2F50-F259BDA2A2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27724" y="5020329"/>
            <a:ext cx="285751" cy="285751"/>
          </a:xfrm>
          <a:prstGeom prst="rect">
            <a:avLst/>
          </a:prstGeom>
        </p:spPr>
      </p:pic>
      <p:pic>
        <p:nvPicPr>
          <p:cNvPr id="7" name="Graphique 6">
            <a:extLst>
              <a:ext uri="{FF2B5EF4-FFF2-40B4-BE49-F238E27FC236}">
                <a16:creationId xmlns:a16="http://schemas.microsoft.com/office/drawing/2014/main" id="{B31753AA-730F-AC25-8D8E-3201617DDA6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1369023">
            <a:off x="-372338" y="4293485"/>
            <a:ext cx="12936674" cy="1575223"/>
          </a:xfrm>
          <a:prstGeom prst="rect">
            <a:avLst/>
          </a:prstGeom>
        </p:spPr>
      </p:pic>
      <p:sp>
        <p:nvSpPr>
          <p:cNvPr id="8" name="Ellipse 7">
            <a:extLst>
              <a:ext uri="{FF2B5EF4-FFF2-40B4-BE49-F238E27FC236}">
                <a16:creationId xmlns:a16="http://schemas.microsoft.com/office/drawing/2014/main" id="{E3D5E544-BCEC-6760-B789-CB478811B7E1}"/>
              </a:ext>
            </a:extLst>
          </p:cNvPr>
          <p:cNvSpPr/>
          <p:nvPr userDrawn="1"/>
        </p:nvSpPr>
        <p:spPr>
          <a:xfrm>
            <a:off x="1689099" y="4439535"/>
            <a:ext cx="468000" cy="468000"/>
          </a:xfrm>
          <a:prstGeom prst="ellipse">
            <a:avLst/>
          </a:prstGeom>
          <a:solidFill>
            <a:srgbClr val="21B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a:extLst>
              <a:ext uri="{FF2B5EF4-FFF2-40B4-BE49-F238E27FC236}">
                <a16:creationId xmlns:a16="http://schemas.microsoft.com/office/drawing/2014/main" id="{D3450D22-E092-EE66-E3EE-A60523AD05F0}"/>
              </a:ext>
            </a:extLst>
          </p:cNvPr>
          <p:cNvSpPr/>
          <p:nvPr userDrawn="1"/>
        </p:nvSpPr>
        <p:spPr>
          <a:xfrm>
            <a:off x="10617200" y="4883626"/>
            <a:ext cx="468000" cy="46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numéro de diapositive 5">
            <a:extLst>
              <a:ext uri="{FF2B5EF4-FFF2-40B4-BE49-F238E27FC236}">
                <a16:creationId xmlns:a16="http://schemas.microsoft.com/office/drawing/2014/main" id="{4D59752F-38DB-16B4-B6F2-885CB11BA012}"/>
              </a:ext>
            </a:extLst>
          </p:cNvPr>
          <p:cNvSpPr>
            <a:spLocks noGrp="1"/>
          </p:cNvSpPr>
          <p:nvPr>
            <p:ph type="sldNum" sz="quarter" idx="12"/>
          </p:nvPr>
        </p:nvSpPr>
        <p:spPr/>
        <p:txBody>
          <a:bodyPr/>
          <a:lstStyle/>
          <a:p>
            <a:fld id="{CA0E88BE-2C9C-4321-92BF-372CFEABD74D}" type="slidenum">
              <a:rPr lang="en-US" smtClean="0"/>
              <a:t>‹#›</a:t>
            </a:fld>
            <a:endParaRPr lang="en-US"/>
          </a:p>
        </p:txBody>
      </p:sp>
      <p:pic>
        <p:nvPicPr>
          <p:cNvPr id="11" name="Graphique 10">
            <a:extLst>
              <a:ext uri="{FF2B5EF4-FFF2-40B4-BE49-F238E27FC236}">
                <a16:creationId xmlns:a16="http://schemas.microsoft.com/office/drawing/2014/main" id="{B88B51D7-D9BD-376B-DDD7-E6CE9D4270B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213475" y="787049"/>
            <a:ext cx="676275" cy="581025"/>
          </a:xfrm>
          <a:prstGeom prst="rect">
            <a:avLst/>
          </a:prstGeom>
        </p:spPr>
      </p:pic>
      <p:cxnSp>
        <p:nvCxnSpPr>
          <p:cNvPr id="12" name="Connecteur droit 11">
            <a:extLst>
              <a:ext uri="{FF2B5EF4-FFF2-40B4-BE49-F238E27FC236}">
                <a16:creationId xmlns:a16="http://schemas.microsoft.com/office/drawing/2014/main" id="{F22A2B66-7190-F1CB-8E94-25FB28570FB9}"/>
              </a:ext>
            </a:extLst>
          </p:cNvPr>
          <p:cNvCxnSpPr>
            <a:cxnSpLocks/>
          </p:cNvCxnSpPr>
          <p:nvPr userDrawn="1"/>
        </p:nvCxnSpPr>
        <p:spPr>
          <a:xfrm flipH="1">
            <a:off x="1164566" y="2807141"/>
            <a:ext cx="462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882676"/>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2">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6752F2A-4CFE-91DA-F724-185BB4C6F1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0922" r="18480"/>
          <a:stretch/>
        </p:blipFill>
        <p:spPr>
          <a:xfrm>
            <a:off x="6982693" y="0"/>
            <a:ext cx="5206110" cy="6857997"/>
          </a:xfrm>
          <a:prstGeom prst="rect">
            <a:avLst/>
          </a:prstGeom>
        </p:spPr>
      </p:pic>
      <p:sp>
        <p:nvSpPr>
          <p:cNvPr id="20" name="Rectangle 19">
            <a:extLst>
              <a:ext uri="{FF2B5EF4-FFF2-40B4-BE49-F238E27FC236}">
                <a16:creationId xmlns:a16="http://schemas.microsoft.com/office/drawing/2014/main" id="{88AAD475-A6F8-2040-1D14-3728784C1EDA}"/>
              </a:ext>
            </a:extLst>
          </p:cNvPr>
          <p:cNvSpPr/>
          <p:nvPr userDrawn="1"/>
        </p:nvSpPr>
        <p:spPr>
          <a:xfrm>
            <a:off x="0" y="-1"/>
            <a:ext cx="7103942" cy="6857999"/>
          </a:xfrm>
          <a:prstGeom prst="rect">
            <a:avLst/>
          </a:prstGeom>
          <a:solidFill>
            <a:srgbClr val="1B3E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Image 20">
            <a:extLst>
              <a:ext uri="{FF2B5EF4-FFF2-40B4-BE49-F238E27FC236}">
                <a16:creationId xmlns:a16="http://schemas.microsoft.com/office/drawing/2014/main" id="{93D7D0AB-EA9A-2C93-1997-C9E88E2E255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2019" y="375854"/>
            <a:ext cx="4897290" cy="822390"/>
          </a:xfrm>
          <a:prstGeom prst="rect">
            <a:avLst/>
          </a:prstGeom>
        </p:spPr>
      </p:pic>
      <p:sp>
        <p:nvSpPr>
          <p:cNvPr id="22" name="Rectangle 21">
            <a:extLst>
              <a:ext uri="{FF2B5EF4-FFF2-40B4-BE49-F238E27FC236}">
                <a16:creationId xmlns:a16="http://schemas.microsoft.com/office/drawing/2014/main" id="{5B3E5E72-178D-4647-3D9D-43618AD73AEC}"/>
              </a:ext>
            </a:extLst>
          </p:cNvPr>
          <p:cNvSpPr/>
          <p:nvPr userDrawn="1"/>
        </p:nvSpPr>
        <p:spPr>
          <a:xfrm>
            <a:off x="0" y="0"/>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57F150F5-8E94-BB6A-E90F-20946B0757F3}"/>
              </a:ext>
            </a:extLst>
          </p:cNvPr>
          <p:cNvSpPr/>
          <p:nvPr userDrawn="1"/>
        </p:nvSpPr>
        <p:spPr>
          <a:xfrm>
            <a:off x="5839266" y="4926539"/>
            <a:ext cx="468000" cy="46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que 6">
            <a:extLst>
              <a:ext uri="{FF2B5EF4-FFF2-40B4-BE49-F238E27FC236}">
                <a16:creationId xmlns:a16="http://schemas.microsoft.com/office/drawing/2014/main" id="{B31753AA-730F-AC25-8D8E-3201617DDA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1369023">
            <a:off x="-372338" y="4293485"/>
            <a:ext cx="12936674" cy="1575223"/>
          </a:xfrm>
          <a:prstGeom prst="rect">
            <a:avLst/>
          </a:prstGeom>
        </p:spPr>
      </p:pic>
      <p:sp>
        <p:nvSpPr>
          <p:cNvPr id="8" name="Ellipse 7">
            <a:extLst>
              <a:ext uri="{FF2B5EF4-FFF2-40B4-BE49-F238E27FC236}">
                <a16:creationId xmlns:a16="http://schemas.microsoft.com/office/drawing/2014/main" id="{E3D5E544-BCEC-6760-B789-CB478811B7E1}"/>
              </a:ext>
            </a:extLst>
          </p:cNvPr>
          <p:cNvSpPr/>
          <p:nvPr userDrawn="1"/>
        </p:nvSpPr>
        <p:spPr>
          <a:xfrm>
            <a:off x="1689099" y="4439535"/>
            <a:ext cx="468000" cy="468000"/>
          </a:xfrm>
          <a:prstGeom prst="ellipse">
            <a:avLst/>
          </a:prstGeom>
          <a:solidFill>
            <a:srgbClr val="21B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a:extLst>
              <a:ext uri="{FF2B5EF4-FFF2-40B4-BE49-F238E27FC236}">
                <a16:creationId xmlns:a16="http://schemas.microsoft.com/office/drawing/2014/main" id="{D3450D22-E092-EE66-E3EE-A60523AD05F0}"/>
              </a:ext>
            </a:extLst>
          </p:cNvPr>
          <p:cNvSpPr/>
          <p:nvPr userDrawn="1"/>
        </p:nvSpPr>
        <p:spPr>
          <a:xfrm>
            <a:off x="10617200" y="4883626"/>
            <a:ext cx="468000" cy="46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numéro de diapositive 5">
            <a:extLst>
              <a:ext uri="{FF2B5EF4-FFF2-40B4-BE49-F238E27FC236}">
                <a16:creationId xmlns:a16="http://schemas.microsoft.com/office/drawing/2014/main" id="{4D59752F-38DB-16B4-B6F2-885CB11BA012}"/>
              </a:ext>
            </a:extLst>
          </p:cNvPr>
          <p:cNvSpPr>
            <a:spLocks noGrp="1"/>
          </p:cNvSpPr>
          <p:nvPr>
            <p:ph type="sldNum" sz="quarter" idx="12"/>
          </p:nvPr>
        </p:nvSpPr>
        <p:spPr/>
        <p:txBody>
          <a:bodyPr/>
          <a:lstStyle/>
          <a:p>
            <a:fld id="{CA0E88BE-2C9C-4321-92BF-372CFEABD74D}" type="slidenum">
              <a:rPr lang="en-US" smtClean="0"/>
              <a:t>‹#›</a:t>
            </a:fld>
            <a:endParaRPr lang="en-US"/>
          </a:p>
        </p:txBody>
      </p:sp>
      <p:pic>
        <p:nvPicPr>
          <p:cNvPr id="17" name="Graphique 16">
            <a:extLst>
              <a:ext uri="{FF2B5EF4-FFF2-40B4-BE49-F238E27FC236}">
                <a16:creationId xmlns:a16="http://schemas.microsoft.com/office/drawing/2014/main" id="{A27A9EBC-EFBA-3732-AF86-5B831FDED7B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02138" y="5035496"/>
            <a:ext cx="331919" cy="268088"/>
          </a:xfrm>
          <a:prstGeom prst="rect">
            <a:avLst/>
          </a:prstGeom>
        </p:spPr>
      </p:pic>
      <p:sp>
        <p:nvSpPr>
          <p:cNvPr id="18" name="Titre 1">
            <a:extLst>
              <a:ext uri="{FF2B5EF4-FFF2-40B4-BE49-F238E27FC236}">
                <a16:creationId xmlns:a16="http://schemas.microsoft.com/office/drawing/2014/main" id="{5C234057-64DC-3AA1-2342-026E81F1F52A}"/>
              </a:ext>
            </a:extLst>
          </p:cNvPr>
          <p:cNvSpPr>
            <a:spLocks noGrp="1"/>
          </p:cNvSpPr>
          <p:nvPr>
            <p:ph type="title"/>
          </p:nvPr>
        </p:nvSpPr>
        <p:spPr>
          <a:xfrm>
            <a:off x="1092839" y="1196338"/>
            <a:ext cx="4643021" cy="1738328"/>
          </a:xfrm>
        </p:spPr>
        <p:txBody>
          <a:bodyPr>
            <a:normAutofit/>
          </a:bodyPr>
          <a:lstStyle/>
          <a:p>
            <a:r>
              <a:rPr lang="fr-FR">
                <a:solidFill>
                  <a:schemeClr val="bg1"/>
                </a:solidFill>
                <a:latin typeface="Roboto Medium" panose="02000000000000000000" pitchFamily="2" charset="0"/>
                <a:ea typeface="Roboto Medium" panose="02000000000000000000" pitchFamily="2" charset="0"/>
              </a:rPr>
              <a:t>Modifiez le style du titre</a:t>
            </a:r>
            <a:endParaRPr lang="en-US">
              <a:solidFill>
                <a:schemeClr val="bg1"/>
              </a:solidFill>
              <a:latin typeface="Roboto Medium" panose="02000000000000000000" pitchFamily="2" charset="0"/>
              <a:ea typeface="Roboto Medium" panose="02000000000000000000" pitchFamily="2" charset="0"/>
            </a:endParaRPr>
          </a:p>
        </p:txBody>
      </p:sp>
      <p:pic>
        <p:nvPicPr>
          <p:cNvPr id="19" name="Graphique 18">
            <a:extLst>
              <a:ext uri="{FF2B5EF4-FFF2-40B4-BE49-F238E27FC236}">
                <a16:creationId xmlns:a16="http://schemas.microsoft.com/office/drawing/2014/main" id="{669B0522-8171-D53C-C3D9-630899D5E98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213475" y="787049"/>
            <a:ext cx="676275" cy="581025"/>
          </a:xfrm>
          <a:prstGeom prst="rect">
            <a:avLst/>
          </a:prstGeom>
        </p:spPr>
      </p:pic>
      <p:cxnSp>
        <p:nvCxnSpPr>
          <p:cNvPr id="23" name="Connecteur droit 22">
            <a:extLst>
              <a:ext uri="{FF2B5EF4-FFF2-40B4-BE49-F238E27FC236}">
                <a16:creationId xmlns:a16="http://schemas.microsoft.com/office/drawing/2014/main" id="{62168F0A-5AB3-25E1-3CB7-CC204EA87B0A}"/>
              </a:ext>
            </a:extLst>
          </p:cNvPr>
          <p:cNvCxnSpPr>
            <a:cxnSpLocks/>
          </p:cNvCxnSpPr>
          <p:nvPr userDrawn="1"/>
        </p:nvCxnSpPr>
        <p:spPr>
          <a:xfrm flipH="1">
            <a:off x="1164566" y="2807141"/>
            <a:ext cx="462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831377"/>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2">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6752F2A-4CFE-91DA-F724-185BB4C6F1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7555" t="12616" r="33041" b="9574"/>
          <a:stretch/>
        </p:blipFill>
        <p:spPr>
          <a:xfrm>
            <a:off x="6982693" y="0"/>
            <a:ext cx="5210442" cy="6857998"/>
          </a:xfrm>
          <a:prstGeom prst="rect">
            <a:avLst/>
          </a:prstGeom>
        </p:spPr>
      </p:pic>
      <p:sp>
        <p:nvSpPr>
          <p:cNvPr id="20" name="Rectangle 19">
            <a:extLst>
              <a:ext uri="{FF2B5EF4-FFF2-40B4-BE49-F238E27FC236}">
                <a16:creationId xmlns:a16="http://schemas.microsoft.com/office/drawing/2014/main" id="{88AAD475-A6F8-2040-1D14-3728784C1EDA}"/>
              </a:ext>
            </a:extLst>
          </p:cNvPr>
          <p:cNvSpPr/>
          <p:nvPr userDrawn="1"/>
        </p:nvSpPr>
        <p:spPr>
          <a:xfrm>
            <a:off x="0" y="-1"/>
            <a:ext cx="7103942" cy="6857999"/>
          </a:xfrm>
          <a:prstGeom prst="rect">
            <a:avLst/>
          </a:prstGeom>
          <a:solidFill>
            <a:srgbClr val="1B3E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Image 20">
            <a:extLst>
              <a:ext uri="{FF2B5EF4-FFF2-40B4-BE49-F238E27FC236}">
                <a16:creationId xmlns:a16="http://schemas.microsoft.com/office/drawing/2014/main" id="{93D7D0AB-EA9A-2C93-1997-C9E88E2E255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2019" y="375854"/>
            <a:ext cx="4897290" cy="822390"/>
          </a:xfrm>
          <a:prstGeom prst="rect">
            <a:avLst/>
          </a:prstGeom>
        </p:spPr>
      </p:pic>
      <p:sp>
        <p:nvSpPr>
          <p:cNvPr id="22" name="Rectangle 21">
            <a:extLst>
              <a:ext uri="{FF2B5EF4-FFF2-40B4-BE49-F238E27FC236}">
                <a16:creationId xmlns:a16="http://schemas.microsoft.com/office/drawing/2014/main" id="{5B3E5E72-178D-4647-3D9D-43618AD73AEC}"/>
              </a:ext>
            </a:extLst>
          </p:cNvPr>
          <p:cNvSpPr/>
          <p:nvPr userDrawn="1"/>
        </p:nvSpPr>
        <p:spPr>
          <a:xfrm>
            <a:off x="0" y="0"/>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a:extLst>
              <a:ext uri="{FF2B5EF4-FFF2-40B4-BE49-F238E27FC236}">
                <a16:creationId xmlns:a16="http://schemas.microsoft.com/office/drawing/2014/main" id="{57F150F5-8E94-BB6A-E90F-20946B0757F3}"/>
              </a:ext>
            </a:extLst>
          </p:cNvPr>
          <p:cNvSpPr/>
          <p:nvPr userDrawn="1"/>
        </p:nvSpPr>
        <p:spPr>
          <a:xfrm>
            <a:off x="5839266" y="4926539"/>
            <a:ext cx="468000" cy="46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que 6">
            <a:extLst>
              <a:ext uri="{FF2B5EF4-FFF2-40B4-BE49-F238E27FC236}">
                <a16:creationId xmlns:a16="http://schemas.microsoft.com/office/drawing/2014/main" id="{B31753AA-730F-AC25-8D8E-3201617DDA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1369023">
            <a:off x="-372338" y="4293485"/>
            <a:ext cx="12936674" cy="1575223"/>
          </a:xfrm>
          <a:prstGeom prst="rect">
            <a:avLst/>
          </a:prstGeom>
        </p:spPr>
      </p:pic>
      <p:sp>
        <p:nvSpPr>
          <p:cNvPr id="8" name="Ellipse 7">
            <a:extLst>
              <a:ext uri="{FF2B5EF4-FFF2-40B4-BE49-F238E27FC236}">
                <a16:creationId xmlns:a16="http://schemas.microsoft.com/office/drawing/2014/main" id="{E3D5E544-BCEC-6760-B789-CB478811B7E1}"/>
              </a:ext>
            </a:extLst>
          </p:cNvPr>
          <p:cNvSpPr/>
          <p:nvPr userDrawn="1"/>
        </p:nvSpPr>
        <p:spPr>
          <a:xfrm>
            <a:off x="1689099" y="4439535"/>
            <a:ext cx="468000" cy="468000"/>
          </a:xfrm>
          <a:prstGeom prst="ellipse">
            <a:avLst/>
          </a:prstGeom>
          <a:solidFill>
            <a:srgbClr val="21B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e 9">
            <a:extLst>
              <a:ext uri="{FF2B5EF4-FFF2-40B4-BE49-F238E27FC236}">
                <a16:creationId xmlns:a16="http://schemas.microsoft.com/office/drawing/2014/main" id="{D3450D22-E092-EE66-E3EE-A60523AD05F0}"/>
              </a:ext>
            </a:extLst>
          </p:cNvPr>
          <p:cNvSpPr/>
          <p:nvPr userDrawn="1"/>
        </p:nvSpPr>
        <p:spPr>
          <a:xfrm>
            <a:off x="10617200" y="4883626"/>
            <a:ext cx="468000" cy="46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numéro de diapositive 5">
            <a:extLst>
              <a:ext uri="{FF2B5EF4-FFF2-40B4-BE49-F238E27FC236}">
                <a16:creationId xmlns:a16="http://schemas.microsoft.com/office/drawing/2014/main" id="{4D59752F-38DB-16B4-B6F2-885CB11BA012}"/>
              </a:ext>
            </a:extLst>
          </p:cNvPr>
          <p:cNvSpPr>
            <a:spLocks noGrp="1"/>
          </p:cNvSpPr>
          <p:nvPr>
            <p:ph type="sldNum" sz="quarter" idx="12"/>
          </p:nvPr>
        </p:nvSpPr>
        <p:spPr/>
        <p:txBody>
          <a:bodyPr/>
          <a:lstStyle/>
          <a:p>
            <a:fld id="{CA0E88BE-2C9C-4321-92BF-372CFEABD74D}" type="slidenum">
              <a:rPr lang="en-US" smtClean="0"/>
              <a:t>‹#›</a:t>
            </a:fld>
            <a:endParaRPr lang="en-US"/>
          </a:p>
        </p:txBody>
      </p:sp>
      <p:pic>
        <p:nvPicPr>
          <p:cNvPr id="4" name="Graphique 3">
            <a:extLst>
              <a:ext uri="{FF2B5EF4-FFF2-40B4-BE49-F238E27FC236}">
                <a16:creationId xmlns:a16="http://schemas.microsoft.com/office/drawing/2014/main" id="{F9250FDC-6F40-2446-9DB6-4EF61F1FE5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55479" y="4998423"/>
            <a:ext cx="270282" cy="302716"/>
          </a:xfrm>
          <a:prstGeom prst="rect">
            <a:avLst/>
          </a:prstGeom>
        </p:spPr>
      </p:pic>
      <p:sp>
        <p:nvSpPr>
          <p:cNvPr id="5" name="Titre 1">
            <a:extLst>
              <a:ext uri="{FF2B5EF4-FFF2-40B4-BE49-F238E27FC236}">
                <a16:creationId xmlns:a16="http://schemas.microsoft.com/office/drawing/2014/main" id="{B7D4439E-C6F0-4EA9-E901-D140FA607EF9}"/>
              </a:ext>
            </a:extLst>
          </p:cNvPr>
          <p:cNvSpPr>
            <a:spLocks noGrp="1"/>
          </p:cNvSpPr>
          <p:nvPr>
            <p:ph type="title"/>
          </p:nvPr>
        </p:nvSpPr>
        <p:spPr>
          <a:xfrm>
            <a:off x="1092839" y="1196338"/>
            <a:ext cx="4643021" cy="1738328"/>
          </a:xfrm>
        </p:spPr>
        <p:txBody>
          <a:bodyPr>
            <a:normAutofit/>
          </a:bodyPr>
          <a:lstStyle/>
          <a:p>
            <a:r>
              <a:rPr lang="fr-FR">
                <a:solidFill>
                  <a:schemeClr val="bg1"/>
                </a:solidFill>
                <a:latin typeface="Roboto Medium" panose="02000000000000000000" pitchFamily="2" charset="0"/>
                <a:ea typeface="Roboto Medium" panose="02000000000000000000" pitchFamily="2" charset="0"/>
              </a:rPr>
              <a:t>Modifiez le style du titre</a:t>
            </a:r>
            <a:endParaRPr lang="en-US">
              <a:solidFill>
                <a:schemeClr val="bg1"/>
              </a:solidFill>
              <a:latin typeface="Roboto Medium" panose="02000000000000000000" pitchFamily="2" charset="0"/>
              <a:ea typeface="Roboto Medium" panose="02000000000000000000" pitchFamily="2" charset="0"/>
            </a:endParaRPr>
          </a:p>
        </p:txBody>
      </p:sp>
      <p:pic>
        <p:nvPicPr>
          <p:cNvPr id="13" name="Graphique 12">
            <a:extLst>
              <a:ext uri="{FF2B5EF4-FFF2-40B4-BE49-F238E27FC236}">
                <a16:creationId xmlns:a16="http://schemas.microsoft.com/office/drawing/2014/main" id="{A1315226-DB56-1DA3-694A-09C6337CA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213475" y="787049"/>
            <a:ext cx="676275" cy="581025"/>
          </a:xfrm>
          <a:prstGeom prst="rect">
            <a:avLst/>
          </a:prstGeom>
        </p:spPr>
      </p:pic>
      <p:cxnSp>
        <p:nvCxnSpPr>
          <p:cNvPr id="14" name="Connecteur droit 13">
            <a:extLst>
              <a:ext uri="{FF2B5EF4-FFF2-40B4-BE49-F238E27FC236}">
                <a16:creationId xmlns:a16="http://schemas.microsoft.com/office/drawing/2014/main" id="{9E23F221-5856-6D06-C747-1FFF625515AA}"/>
              </a:ext>
            </a:extLst>
          </p:cNvPr>
          <p:cNvCxnSpPr>
            <a:cxnSpLocks/>
          </p:cNvCxnSpPr>
          <p:nvPr userDrawn="1"/>
        </p:nvCxnSpPr>
        <p:spPr>
          <a:xfrm flipH="1">
            <a:off x="1164566" y="2807141"/>
            <a:ext cx="46214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779205"/>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7046C2-9EDE-4F26-DF6D-84D4EB307B39}"/>
              </a:ext>
            </a:extLst>
          </p:cNvPr>
          <p:cNvSpPr/>
          <p:nvPr userDrawn="1"/>
        </p:nvSpPr>
        <p:spPr>
          <a:xfrm>
            <a:off x="0" y="0"/>
            <a:ext cx="12192000" cy="1260000"/>
          </a:xfrm>
          <a:prstGeom prst="rect">
            <a:avLst/>
          </a:prstGeom>
          <a:solidFill>
            <a:srgbClr val="1B3E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a:extLst>
              <a:ext uri="{FF2B5EF4-FFF2-40B4-BE49-F238E27FC236}">
                <a16:creationId xmlns:a16="http://schemas.microsoft.com/office/drawing/2014/main" id="{A12827D6-81C5-3D43-BF64-FFFDF90C094D}"/>
              </a:ext>
            </a:extLst>
          </p:cNvPr>
          <p:cNvSpPr>
            <a:spLocks noGrp="1"/>
          </p:cNvSpPr>
          <p:nvPr>
            <p:ph type="sldNum" sz="quarter" idx="12"/>
          </p:nvPr>
        </p:nvSpPr>
        <p:spPr/>
        <p:txBody>
          <a:bodyPr/>
          <a:lstStyle/>
          <a:p>
            <a:fld id="{CA0E88BE-2C9C-4321-92BF-372CFEABD74D}" type="slidenum">
              <a:rPr lang="en-US" smtClean="0"/>
              <a:t>‹#›</a:t>
            </a:fld>
            <a:endParaRPr lang="en-US"/>
          </a:p>
        </p:txBody>
      </p:sp>
      <p:pic>
        <p:nvPicPr>
          <p:cNvPr id="10" name="Graphique 9">
            <a:extLst>
              <a:ext uri="{FF2B5EF4-FFF2-40B4-BE49-F238E27FC236}">
                <a16:creationId xmlns:a16="http://schemas.microsoft.com/office/drawing/2014/main" id="{BE01A612-829C-503D-7371-4776C23D36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95308">
            <a:off x="-531667" y="-749235"/>
            <a:ext cx="12936674" cy="1575223"/>
          </a:xfrm>
          <a:prstGeom prst="rect">
            <a:avLst/>
          </a:prstGeom>
        </p:spPr>
      </p:pic>
      <p:sp>
        <p:nvSpPr>
          <p:cNvPr id="11" name="Ellipse 10">
            <a:extLst>
              <a:ext uri="{FF2B5EF4-FFF2-40B4-BE49-F238E27FC236}">
                <a16:creationId xmlns:a16="http://schemas.microsoft.com/office/drawing/2014/main" id="{7D7B7856-EADB-5ADF-EB4B-9C1906EE88F0}"/>
              </a:ext>
            </a:extLst>
          </p:cNvPr>
          <p:cNvSpPr/>
          <p:nvPr userDrawn="1"/>
        </p:nvSpPr>
        <p:spPr>
          <a:xfrm rot="163371">
            <a:off x="10583717" y="486000"/>
            <a:ext cx="468000" cy="468000"/>
          </a:xfrm>
          <a:prstGeom prst="ellipse">
            <a:avLst/>
          </a:prstGeom>
          <a:solidFill>
            <a:srgbClr val="21B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contenu 2">
            <a:extLst>
              <a:ext uri="{FF2B5EF4-FFF2-40B4-BE49-F238E27FC236}">
                <a16:creationId xmlns:a16="http://schemas.microsoft.com/office/drawing/2014/main" id="{ED3AF4B9-AD50-0FE2-3AE9-5071754D2F65}"/>
              </a:ext>
            </a:extLst>
          </p:cNvPr>
          <p:cNvSpPr>
            <a:spLocks noGrp="1"/>
          </p:cNvSpPr>
          <p:nvPr>
            <p:ph sz="half" idx="16" hasCustomPrompt="1"/>
          </p:nvPr>
        </p:nvSpPr>
        <p:spPr>
          <a:xfrm>
            <a:off x="1433384" y="1935338"/>
            <a:ext cx="6720015" cy="4008254"/>
          </a:xfrm>
          <a:noFill/>
        </p:spPr>
        <p:txBody>
          <a:bodyPr>
            <a:normAutofit/>
          </a:bodyPr>
          <a:lstStyle>
            <a:lvl1pPr marL="228600" indent="-228600">
              <a:defRPr/>
            </a:lvl1pPr>
          </a:lstStyle>
          <a:p>
            <a:pPr marL="0" indent="0">
              <a:buNone/>
            </a:pPr>
            <a:r>
              <a:rPr lang="en-US" sz="2000" noProof="0" err="1">
                <a:solidFill>
                  <a:srgbClr val="202020"/>
                </a:solidFill>
                <a:latin typeface="Open Sans" panose="020B0606030504020204" pitchFamily="34" charset="0"/>
                <a:ea typeface="Open Sans" panose="020B0606030504020204" pitchFamily="34" charset="0"/>
                <a:cs typeface="Open Sans" panose="020B0606030504020204" pitchFamily="34" charset="0"/>
              </a:rPr>
              <a:t>texte</a:t>
            </a:r>
            <a:endParaRPr lang="fr-BE" sz="2000" noProof="0">
              <a:solidFill>
                <a:srgbClr val="2020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8AF0679A-7224-3EE7-5D39-548986EC86D0}"/>
              </a:ext>
            </a:extLst>
          </p:cNvPr>
          <p:cNvSpPr/>
          <p:nvPr userDrawn="1"/>
        </p:nvSpPr>
        <p:spPr>
          <a:xfrm rot="5400000">
            <a:off x="-1020894" y="3685261"/>
            <a:ext cx="4008255" cy="479343"/>
          </a:xfrm>
          <a:prstGeom prst="rect">
            <a:avLst/>
          </a:prstGeom>
          <a:solidFill>
            <a:schemeClr val="tx2"/>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gn="l">
              <a:buFont typeface="Arial" panose="020B0604020202020204" pitchFamily="34" charset="0"/>
              <a:buChar char="•"/>
            </a:pPr>
            <a:endParaRPr lang="fr-BE" err="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 3">
            <a:extLst>
              <a:ext uri="{FF2B5EF4-FFF2-40B4-BE49-F238E27FC236}">
                <a16:creationId xmlns:a16="http://schemas.microsoft.com/office/drawing/2014/main" id="{716BF185-9DF5-3BED-CD49-3C15A94EA27E}"/>
              </a:ext>
            </a:extLst>
          </p:cNvPr>
          <p:cNvPicPr>
            <a:picLocks noChangeAspect="1"/>
          </p:cNvPicPr>
          <p:nvPr userDrawn="1"/>
        </p:nvPicPr>
        <p:blipFill>
          <a:blip r:embed="rId4" cstate="screen">
            <a:extLst>
              <a:ext uri="{28A0092B-C50C-407E-A947-70E740481C1C}">
                <a14:useLocalDpi xmlns:a14="http://schemas.microsoft.com/office/drawing/2010/main"/>
              </a:ext>
            </a:extLst>
          </a:blip>
          <a:srcRect l="2162" r="2162"/>
          <a:stretch/>
        </p:blipFill>
        <p:spPr>
          <a:xfrm>
            <a:off x="8884596" y="1923047"/>
            <a:ext cx="2563840" cy="4020545"/>
          </a:xfrm>
          <a:prstGeom prst="rect">
            <a:avLst/>
          </a:prstGeom>
        </p:spPr>
      </p:pic>
      <p:sp>
        <p:nvSpPr>
          <p:cNvPr id="3" name="Titre 1">
            <a:extLst>
              <a:ext uri="{FF2B5EF4-FFF2-40B4-BE49-F238E27FC236}">
                <a16:creationId xmlns:a16="http://schemas.microsoft.com/office/drawing/2014/main" id="{881FCA4B-7B61-0BEA-6260-0D5F8C0B3415}"/>
              </a:ext>
            </a:extLst>
          </p:cNvPr>
          <p:cNvSpPr>
            <a:spLocks noGrp="1"/>
          </p:cNvSpPr>
          <p:nvPr>
            <p:ph type="title"/>
          </p:nvPr>
        </p:nvSpPr>
        <p:spPr>
          <a:xfrm>
            <a:off x="743563" y="92652"/>
            <a:ext cx="9661066" cy="1074875"/>
          </a:xfrm>
        </p:spPr>
        <p:txBody>
          <a:bodyPr/>
          <a:lstStyle/>
          <a:p>
            <a:r>
              <a:rPr lang="fr-FR" noProof="0">
                <a:solidFill>
                  <a:schemeClr val="bg1"/>
                </a:solidFill>
                <a:latin typeface="Roboto Medium" panose="02000000000000000000" pitchFamily="2" charset="0"/>
                <a:ea typeface="Roboto Medium" panose="02000000000000000000" pitchFamily="2" charset="0"/>
              </a:rPr>
              <a:t>Modifiez le style du titre</a:t>
            </a:r>
            <a:endParaRPr lang="fr-BE" noProof="0">
              <a:solidFill>
                <a:schemeClr val="bg1"/>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12210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ex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7046C2-9EDE-4F26-DF6D-84D4EB307B39}"/>
              </a:ext>
            </a:extLst>
          </p:cNvPr>
          <p:cNvSpPr/>
          <p:nvPr userDrawn="1"/>
        </p:nvSpPr>
        <p:spPr>
          <a:xfrm>
            <a:off x="0" y="0"/>
            <a:ext cx="12192000" cy="1260000"/>
          </a:xfrm>
          <a:prstGeom prst="rect">
            <a:avLst/>
          </a:prstGeom>
          <a:solidFill>
            <a:srgbClr val="1B3E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a:extLst>
              <a:ext uri="{FF2B5EF4-FFF2-40B4-BE49-F238E27FC236}">
                <a16:creationId xmlns:a16="http://schemas.microsoft.com/office/drawing/2014/main" id="{A12827D6-81C5-3D43-BF64-FFFDF90C094D}"/>
              </a:ext>
            </a:extLst>
          </p:cNvPr>
          <p:cNvSpPr>
            <a:spLocks noGrp="1"/>
          </p:cNvSpPr>
          <p:nvPr>
            <p:ph type="sldNum" sz="quarter" idx="12"/>
          </p:nvPr>
        </p:nvSpPr>
        <p:spPr/>
        <p:txBody>
          <a:bodyPr/>
          <a:lstStyle/>
          <a:p>
            <a:fld id="{CA0E88BE-2C9C-4321-92BF-372CFEABD74D}" type="slidenum">
              <a:rPr lang="en-US" smtClean="0"/>
              <a:t>‹#›</a:t>
            </a:fld>
            <a:endParaRPr lang="en-US"/>
          </a:p>
        </p:txBody>
      </p:sp>
      <p:pic>
        <p:nvPicPr>
          <p:cNvPr id="10" name="Graphique 9">
            <a:extLst>
              <a:ext uri="{FF2B5EF4-FFF2-40B4-BE49-F238E27FC236}">
                <a16:creationId xmlns:a16="http://schemas.microsoft.com/office/drawing/2014/main" id="{BE01A612-829C-503D-7371-4776C23D36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95308">
            <a:off x="-531667" y="-749235"/>
            <a:ext cx="12936674" cy="1575223"/>
          </a:xfrm>
          <a:prstGeom prst="rect">
            <a:avLst/>
          </a:prstGeom>
        </p:spPr>
      </p:pic>
      <p:sp>
        <p:nvSpPr>
          <p:cNvPr id="11" name="Ellipse 10">
            <a:extLst>
              <a:ext uri="{FF2B5EF4-FFF2-40B4-BE49-F238E27FC236}">
                <a16:creationId xmlns:a16="http://schemas.microsoft.com/office/drawing/2014/main" id="{7D7B7856-EADB-5ADF-EB4B-9C1906EE88F0}"/>
              </a:ext>
            </a:extLst>
          </p:cNvPr>
          <p:cNvSpPr/>
          <p:nvPr userDrawn="1"/>
        </p:nvSpPr>
        <p:spPr>
          <a:xfrm rot="163371">
            <a:off x="10583717" y="486000"/>
            <a:ext cx="468000" cy="468000"/>
          </a:xfrm>
          <a:prstGeom prst="ellipse">
            <a:avLst/>
          </a:prstGeom>
          <a:solidFill>
            <a:srgbClr val="21B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contenu 2">
            <a:extLst>
              <a:ext uri="{FF2B5EF4-FFF2-40B4-BE49-F238E27FC236}">
                <a16:creationId xmlns:a16="http://schemas.microsoft.com/office/drawing/2014/main" id="{ED3AF4B9-AD50-0FE2-3AE9-5071754D2F65}"/>
              </a:ext>
            </a:extLst>
          </p:cNvPr>
          <p:cNvSpPr>
            <a:spLocks noGrp="1"/>
          </p:cNvSpPr>
          <p:nvPr>
            <p:ph sz="half" idx="16" hasCustomPrompt="1"/>
          </p:nvPr>
        </p:nvSpPr>
        <p:spPr>
          <a:xfrm>
            <a:off x="743564" y="1935338"/>
            <a:ext cx="7409836" cy="4008254"/>
          </a:xfrm>
          <a:noFill/>
        </p:spPr>
        <p:txBody>
          <a:bodyPr>
            <a:normAutofit/>
          </a:bodyPr>
          <a:lstStyle>
            <a:lvl1pPr marL="228600" indent="-228600">
              <a:defRPr/>
            </a:lvl1pPr>
          </a:lstStyle>
          <a:p>
            <a:pPr marL="0" indent="0">
              <a:buNone/>
            </a:pPr>
            <a:r>
              <a:rPr lang="en-US" sz="2000" noProof="0" err="1">
                <a:solidFill>
                  <a:srgbClr val="202020"/>
                </a:solidFill>
                <a:latin typeface="Open Sans" panose="020B0606030504020204" pitchFamily="34" charset="0"/>
                <a:ea typeface="Open Sans" panose="020B0606030504020204" pitchFamily="34" charset="0"/>
                <a:cs typeface="Open Sans" panose="020B0606030504020204" pitchFamily="34" charset="0"/>
              </a:rPr>
              <a:t>texte</a:t>
            </a:r>
            <a:endParaRPr lang="fr-BE" sz="2000" noProof="0">
              <a:solidFill>
                <a:srgbClr val="2020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re 1">
            <a:extLst>
              <a:ext uri="{FF2B5EF4-FFF2-40B4-BE49-F238E27FC236}">
                <a16:creationId xmlns:a16="http://schemas.microsoft.com/office/drawing/2014/main" id="{881FCA4B-7B61-0BEA-6260-0D5F8C0B3415}"/>
              </a:ext>
            </a:extLst>
          </p:cNvPr>
          <p:cNvSpPr>
            <a:spLocks noGrp="1"/>
          </p:cNvSpPr>
          <p:nvPr>
            <p:ph type="title"/>
          </p:nvPr>
        </p:nvSpPr>
        <p:spPr>
          <a:xfrm>
            <a:off x="743563" y="92652"/>
            <a:ext cx="9661066" cy="1074875"/>
          </a:xfrm>
        </p:spPr>
        <p:txBody>
          <a:bodyPr/>
          <a:lstStyle/>
          <a:p>
            <a:r>
              <a:rPr lang="fr-FR" noProof="0">
                <a:solidFill>
                  <a:schemeClr val="bg1"/>
                </a:solidFill>
                <a:latin typeface="Roboto Medium" panose="02000000000000000000" pitchFamily="2" charset="0"/>
                <a:ea typeface="Roboto Medium" panose="02000000000000000000" pitchFamily="2" charset="0"/>
              </a:rPr>
              <a:t>Modifiez le style du titre</a:t>
            </a:r>
            <a:endParaRPr lang="fr-BE" noProof="0">
              <a:solidFill>
                <a:schemeClr val="bg1"/>
              </a:solidFill>
              <a:latin typeface="Roboto Medium" panose="02000000000000000000" pitchFamily="2" charset="0"/>
              <a:ea typeface="Roboto Medium" panose="02000000000000000000" pitchFamily="2" charset="0"/>
            </a:endParaRPr>
          </a:p>
        </p:txBody>
      </p:sp>
      <p:pic>
        <p:nvPicPr>
          <p:cNvPr id="6" name="Espace réservé du contenu 14">
            <a:extLst>
              <a:ext uri="{FF2B5EF4-FFF2-40B4-BE49-F238E27FC236}">
                <a16:creationId xmlns:a16="http://schemas.microsoft.com/office/drawing/2014/main" id="{77A40BA7-FC10-9F75-4064-8FE5C1B405DF}"/>
              </a:ext>
            </a:extLst>
          </p:cNvPr>
          <p:cNvPicPr>
            <a:picLocks noChangeAspect="1"/>
          </p:cNvPicPr>
          <p:nvPr userDrawn="1"/>
        </p:nvPicPr>
        <p:blipFill>
          <a:blip r:embed="rId4" cstate="screen">
            <a:extLst>
              <a:ext uri="{28A0092B-C50C-407E-A947-70E740481C1C}">
                <a14:useLocalDpi xmlns:a14="http://schemas.microsoft.com/office/drawing/2010/main"/>
              </a:ext>
            </a:extLst>
          </a:blip>
          <a:srcRect l="24559" r="24559"/>
          <a:stretch/>
        </p:blipFill>
        <p:spPr>
          <a:xfrm>
            <a:off x="8375649" y="1935338"/>
            <a:ext cx="3060000" cy="4008253"/>
          </a:xfrm>
          <a:prstGeom prst="rect">
            <a:avLst/>
          </a:prstGeom>
          <a:noFill/>
        </p:spPr>
      </p:pic>
    </p:spTree>
    <p:extLst>
      <p:ext uri="{BB962C8B-B14F-4D97-AF65-F5344CB8AC3E}">
        <p14:creationId xmlns:p14="http://schemas.microsoft.com/office/powerpoint/2010/main" val="418738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text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7046C2-9EDE-4F26-DF6D-84D4EB307B39}"/>
              </a:ext>
            </a:extLst>
          </p:cNvPr>
          <p:cNvSpPr/>
          <p:nvPr userDrawn="1"/>
        </p:nvSpPr>
        <p:spPr>
          <a:xfrm>
            <a:off x="0" y="0"/>
            <a:ext cx="12192000" cy="1260000"/>
          </a:xfrm>
          <a:prstGeom prst="rect">
            <a:avLst/>
          </a:prstGeom>
          <a:solidFill>
            <a:srgbClr val="1B3E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a:extLst>
              <a:ext uri="{FF2B5EF4-FFF2-40B4-BE49-F238E27FC236}">
                <a16:creationId xmlns:a16="http://schemas.microsoft.com/office/drawing/2014/main" id="{A12827D6-81C5-3D43-BF64-FFFDF90C094D}"/>
              </a:ext>
            </a:extLst>
          </p:cNvPr>
          <p:cNvSpPr>
            <a:spLocks noGrp="1"/>
          </p:cNvSpPr>
          <p:nvPr>
            <p:ph type="sldNum" sz="quarter" idx="12"/>
          </p:nvPr>
        </p:nvSpPr>
        <p:spPr/>
        <p:txBody>
          <a:bodyPr/>
          <a:lstStyle/>
          <a:p>
            <a:fld id="{CA0E88BE-2C9C-4321-92BF-372CFEABD74D}" type="slidenum">
              <a:rPr lang="en-US" smtClean="0"/>
              <a:t>‹#›</a:t>
            </a:fld>
            <a:endParaRPr lang="en-US"/>
          </a:p>
        </p:txBody>
      </p:sp>
      <p:pic>
        <p:nvPicPr>
          <p:cNvPr id="10" name="Graphique 9">
            <a:extLst>
              <a:ext uri="{FF2B5EF4-FFF2-40B4-BE49-F238E27FC236}">
                <a16:creationId xmlns:a16="http://schemas.microsoft.com/office/drawing/2014/main" id="{BE01A612-829C-503D-7371-4776C23D36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95308">
            <a:off x="-531667" y="-749235"/>
            <a:ext cx="12936674" cy="1575223"/>
          </a:xfrm>
          <a:prstGeom prst="rect">
            <a:avLst/>
          </a:prstGeom>
        </p:spPr>
      </p:pic>
      <p:sp>
        <p:nvSpPr>
          <p:cNvPr id="11" name="Ellipse 10">
            <a:extLst>
              <a:ext uri="{FF2B5EF4-FFF2-40B4-BE49-F238E27FC236}">
                <a16:creationId xmlns:a16="http://schemas.microsoft.com/office/drawing/2014/main" id="{7D7B7856-EADB-5ADF-EB4B-9C1906EE88F0}"/>
              </a:ext>
            </a:extLst>
          </p:cNvPr>
          <p:cNvSpPr/>
          <p:nvPr userDrawn="1"/>
        </p:nvSpPr>
        <p:spPr>
          <a:xfrm rot="163371">
            <a:off x="10583717" y="486000"/>
            <a:ext cx="468000" cy="468000"/>
          </a:xfrm>
          <a:prstGeom prst="ellipse">
            <a:avLst/>
          </a:prstGeom>
          <a:solidFill>
            <a:srgbClr val="21B0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contenu 2">
            <a:extLst>
              <a:ext uri="{FF2B5EF4-FFF2-40B4-BE49-F238E27FC236}">
                <a16:creationId xmlns:a16="http://schemas.microsoft.com/office/drawing/2014/main" id="{ED3AF4B9-AD50-0FE2-3AE9-5071754D2F65}"/>
              </a:ext>
            </a:extLst>
          </p:cNvPr>
          <p:cNvSpPr>
            <a:spLocks noGrp="1"/>
          </p:cNvSpPr>
          <p:nvPr>
            <p:ph sz="half" idx="16" hasCustomPrompt="1"/>
          </p:nvPr>
        </p:nvSpPr>
        <p:spPr>
          <a:xfrm>
            <a:off x="743564" y="1935338"/>
            <a:ext cx="7409836" cy="4008254"/>
          </a:xfrm>
          <a:noFill/>
        </p:spPr>
        <p:txBody>
          <a:bodyPr>
            <a:normAutofit/>
          </a:bodyPr>
          <a:lstStyle>
            <a:lvl1pPr marL="228600" indent="-228600">
              <a:defRPr/>
            </a:lvl1pPr>
          </a:lstStyle>
          <a:p>
            <a:pPr marL="0" indent="0">
              <a:buNone/>
            </a:pPr>
            <a:r>
              <a:rPr lang="en-US" sz="2000" noProof="0" err="1">
                <a:solidFill>
                  <a:srgbClr val="202020"/>
                </a:solidFill>
                <a:latin typeface="Open Sans" panose="020B0606030504020204" pitchFamily="34" charset="0"/>
                <a:ea typeface="Open Sans" panose="020B0606030504020204" pitchFamily="34" charset="0"/>
                <a:cs typeface="Open Sans" panose="020B0606030504020204" pitchFamily="34" charset="0"/>
              </a:rPr>
              <a:t>texte</a:t>
            </a:r>
            <a:endParaRPr lang="fr-BE" sz="2000" noProof="0">
              <a:solidFill>
                <a:srgbClr val="2020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re 1">
            <a:extLst>
              <a:ext uri="{FF2B5EF4-FFF2-40B4-BE49-F238E27FC236}">
                <a16:creationId xmlns:a16="http://schemas.microsoft.com/office/drawing/2014/main" id="{881FCA4B-7B61-0BEA-6260-0D5F8C0B3415}"/>
              </a:ext>
            </a:extLst>
          </p:cNvPr>
          <p:cNvSpPr>
            <a:spLocks noGrp="1"/>
          </p:cNvSpPr>
          <p:nvPr>
            <p:ph type="title"/>
          </p:nvPr>
        </p:nvSpPr>
        <p:spPr>
          <a:xfrm>
            <a:off x="743563" y="92652"/>
            <a:ext cx="9661066" cy="1074875"/>
          </a:xfrm>
        </p:spPr>
        <p:txBody>
          <a:bodyPr/>
          <a:lstStyle/>
          <a:p>
            <a:r>
              <a:rPr lang="fr-FR" noProof="0">
                <a:solidFill>
                  <a:schemeClr val="bg1"/>
                </a:solidFill>
                <a:latin typeface="Roboto Medium" panose="02000000000000000000" pitchFamily="2" charset="0"/>
                <a:ea typeface="Roboto Medium" panose="02000000000000000000" pitchFamily="2" charset="0"/>
              </a:rPr>
              <a:t>Modifiez le style du titre</a:t>
            </a:r>
            <a:endParaRPr lang="fr-BE" noProof="0">
              <a:solidFill>
                <a:schemeClr val="bg1"/>
              </a:solidFill>
              <a:latin typeface="Roboto Medium" panose="02000000000000000000" pitchFamily="2" charset="0"/>
              <a:ea typeface="Roboto Medium" panose="02000000000000000000" pitchFamily="2" charset="0"/>
            </a:endParaRPr>
          </a:p>
        </p:txBody>
      </p:sp>
      <p:pic>
        <p:nvPicPr>
          <p:cNvPr id="6" name="Espace réservé du contenu 14" descr="Une image contenant intérieur, personne, ordinateur, mur&#10;&#10;Description générée automatiquement">
            <a:extLst>
              <a:ext uri="{FF2B5EF4-FFF2-40B4-BE49-F238E27FC236}">
                <a16:creationId xmlns:a16="http://schemas.microsoft.com/office/drawing/2014/main" id="{EE4B477C-7E0D-E353-FF14-F80F7D814A4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 r="49114"/>
          <a:stretch/>
        </p:blipFill>
        <p:spPr>
          <a:xfrm>
            <a:off x="8375649" y="1935338"/>
            <a:ext cx="3060000" cy="4008253"/>
          </a:xfrm>
          <a:prstGeom prst="rect">
            <a:avLst/>
          </a:prstGeom>
          <a:noFill/>
        </p:spPr>
      </p:pic>
    </p:spTree>
    <p:extLst>
      <p:ext uri="{BB962C8B-B14F-4D97-AF65-F5344CB8AC3E}">
        <p14:creationId xmlns:p14="http://schemas.microsoft.com/office/powerpoint/2010/main" val="292291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AE6DF97-1E0D-3190-7447-67948A209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B0E0B734-75B1-5CFE-37DC-FF025CC29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a:extLst>
              <a:ext uri="{FF2B5EF4-FFF2-40B4-BE49-F238E27FC236}">
                <a16:creationId xmlns:a16="http://schemas.microsoft.com/office/drawing/2014/main" id="{CD278AED-85C0-31D4-6C10-DFCD4B60F087}"/>
              </a:ext>
            </a:extLst>
          </p:cNvPr>
          <p:cNvSpPr>
            <a:spLocks noGrp="1"/>
          </p:cNvSpPr>
          <p:nvPr>
            <p:ph type="sldNum" sz="quarter" idx="4"/>
          </p:nvPr>
        </p:nvSpPr>
        <p:spPr>
          <a:xfrm>
            <a:off x="9178771" y="6391862"/>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Medium" panose="02000000000000000000" pitchFamily="2" charset="0"/>
                <a:ea typeface="Roboto Medium" panose="02000000000000000000" pitchFamily="2" charset="0"/>
                <a:cs typeface="Roboto Medium" panose="02000000000000000000" pitchFamily="2" charset="0"/>
              </a:defRPr>
            </a:lvl1pPr>
          </a:lstStyle>
          <a:p>
            <a:fld id="{CA0E88BE-2C9C-4321-92BF-372CFEABD74D}" type="slidenum">
              <a:rPr lang="en-US" smtClean="0"/>
              <a:pPr/>
              <a:t>‹#›</a:t>
            </a:fld>
            <a:endParaRPr lang="en-US"/>
          </a:p>
        </p:txBody>
      </p:sp>
    </p:spTree>
    <p:extLst>
      <p:ext uri="{BB962C8B-B14F-4D97-AF65-F5344CB8AC3E}">
        <p14:creationId xmlns:p14="http://schemas.microsoft.com/office/powerpoint/2010/main" val="88549046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9" r:id="rId3"/>
    <p:sldLayoutId id="2147483658" r:id="rId4"/>
    <p:sldLayoutId id="2147483660" r:id="rId5"/>
    <p:sldLayoutId id="2147483661" r:id="rId6"/>
    <p:sldLayoutId id="2147483654" r:id="rId7"/>
    <p:sldLayoutId id="2147483662" r:id="rId8"/>
    <p:sldLayoutId id="2147483663" r:id="rId9"/>
    <p:sldLayoutId id="2147483664" r:id="rId10"/>
    <p:sldLayoutId id="2147483649" r:id="rId11"/>
    <p:sldLayoutId id="2147483656" r:id="rId12"/>
  </p:sldLayoutIdLst>
  <p:hf hdr="0" ftr="0" dt="0"/>
  <p:txStyles>
    <p:titleStyle>
      <a:lvl1pPr algn="l" defTabSz="914400" rtl="0" eaLnBrk="1" latinLnBrk="0" hangingPunct="1">
        <a:lnSpc>
          <a:spcPct val="90000"/>
        </a:lnSpc>
        <a:spcBef>
          <a:spcPct val="0"/>
        </a:spcBef>
        <a:buNone/>
        <a:defRPr sz="4400" i="0" kern="120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B3E73"/>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3E73"/>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3E73"/>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3E73"/>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b="0" kern="1200" dirty="0" smtClean="0">
          <a:solidFill>
            <a:srgbClr val="1B3E73"/>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E580CB4-2D92-8AC1-A4C4-1AEAC3DBE317}"/>
              </a:ext>
            </a:extLst>
          </p:cNvPr>
          <p:cNvSpPr>
            <a:spLocks noGrp="1"/>
          </p:cNvSpPr>
          <p:nvPr>
            <p:ph type="sldNum" sz="quarter" idx="12"/>
          </p:nvPr>
        </p:nvSpPr>
        <p:spPr/>
        <p:txBody>
          <a:bodyPr/>
          <a:lstStyle/>
          <a:p>
            <a:fld id="{CA0E88BE-2C9C-4321-92BF-372CFEABD74D}" type="slidenum">
              <a:rPr lang="en-US" smtClean="0"/>
              <a:t>1</a:t>
            </a:fld>
            <a:endParaRPr lang="en-US"/>
          </a:p>
        </p:txBody>
      </p:sp>
      <p:sp>
        <p:nvSpPr>
          <p:cNvPr id="3" name="Titre 2">
            <a:extLst>
              <a:ext uri="{FF2B5EF4-FFF2-40B4-BE49-F238E27FC236}">
                <a16:creationId xmlns:a16="http://schemas.microsoft.com/office/drawing/2014/main" id="{237EF8DC-4932-884B-E00F-797F4B0BF548}"/>
              </a:ext>
            </a:extLst>
          </p:cNvPr>
          <p:cNvSpPr>
            <a:spLocks noGrp="1"/>
          </p:cNvSpPr>
          <p:nvPr>
            <p:ph type="title"/>
          </p:nvPr>
        </p:nvSpPr>
        <p:spPr>
          <a:xfrm>
            <a:off x="432620" y="1688628"/>
            <a:ext cx="4748980" cy="1802228"/>
          </a:xfrm>
        </p:spPr>
        <p:txBody>
          <a:bodyPr>
            <a:noAutofit/>
          </a:bodyPr>
          <a:lstStyle/>
          <a:p>
            <a:r>
              <a:rPr lang="fr-BE" sz="2800" b="1">
                <a:latin typeface="Calibri" panose="020F0502020204030204" pitchFamily="34" charset="0"/>
                <a:ea typeface="Calibri" panose="020F0502020204030204" pitchFamily="34" charset="0"/>
                <a:cs typeface="Calibri" panose="020F0502020204030204" pitchFamily="34" charset="0"/>
              </a:rPr>
              <a:t>Taux d’appels et taux de rappels élevés au 0800  </a:t>
            </a:r>
            <a:r>
              <a:rPr lang="fr-BE" sz="2800">
                <a:latin typeface="Calibri" panose="020F0502020204030204" pitchFamily="34" charset="0"/>
                <a:ea typeface="Calibri" panose="020F0502020204030204" pitchFamily="34" charset="0"/>
                <a:cs typeface="Calibri" panose="020F0502020204030204" pitchFamily="34" charset="0"/>
              </a:rPr>
              <a:t>Analyse des causes probables</a:t>
            </a:r>
          </a:p>
        </p:txBody>
      </p:sp>
      <p:sp>
        <p:nvSpPr>
          <p:cNvPr id="4" name="Espace réservé du texte 3">
            <a:extLst>
              <a:ext uri="{FF2B5EF4-FFF2-40B4-BE49-F238E27FC236}">
                <a16:creationId xmlns:a16="http://schemas.microsoft.com/office/drawing/2014/main" id="{C98086A9-AA7A-07EA-8367-0F557404B0CB}"/>
              </a:ext>
            </a:extLst>
          </p:cNvPr>
          <p:cNvSpPr>
            <a:spLocks noGrp="1"/>
          </p:cNvSpPr>
          <p:nvPr>
            <p:ph type="body" sz="quarter" idx="14"/>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16.06.2025</a:t>
            </a:r>
            <a:endParaRPr lang="fr-BE">
              <a:latin typeface="Calibri" panose="020F0502020204030204" pitchFamily="34" charset="0"/>
              <a:ea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63283591-0AD9-108C-B585-653F7DE80C4C}"/>
              </a:ext>
            </a:extLst>
          </p:cNvPr>
          <p:cNvSpPr txBox="1"/>
          <p:nvPr/>
        </p:nvSpPr>
        <p:spPr>
          <a:xfrm>
            <a:off x="1125382" y="3490856"/>
            <a:ext cx="3593054" cy="1339327"/>
          </a:xfrm>
          <a:prstGeom prst="rect">
            <a:avLst/>
          </a:prstGeom>
          <a:noFill/>
        </p:spPr>
        <p:txBody>
          <a:bodyPr wrap="square" rtlCol="0">
            <a:noAutofit/>
          </a:bodyPr>
          <a:lstStyle/>
          <a:p>
            <a:pPr marR="0" algn="l" defTabSz="914400" rtl="0" eaLnBrk="1" fontAlgn="auto" latinLnBrk="0" hangingPunct="1">
              <a:lnSpc>
                <a:spcPct val="100000"/>
              </a:lnSpc>
              <a:spcBef>
                <a:spcPts val="0"/>
              </a:spcBef>
              <a:spcAft>
                <a:spcPts val="0"/>
              </a:spcAft>
              <a:buClrTx/>
              <a:buSzTx/>
              <a:tabLst/>
            </a:pPr>
            <a:r>
              <a:rPr lang="nl-BE" sz="1600" noProof="0">
                <a:solidFill>
                  <a:srgbClr val="21B0E6"/>
                </a:solidFill>
                <a:latin typeface="Calibri" panose="020F0502020204030204" pitchFamily="34" charset="0"/>
                <a:ea typeface="Calibri" panose="020F0502020204030204" pitchFamily="34" charset="0"/>
                <a:cs typeface="Calibri" panose="020F0502020204030204" pitchFamily="34" charset="0"/>
              </a:rPr>
              <a:t>Jean Lacour – Data </a:t>
            </a:r>
            <a:r>
              <a:rPr lang="nl-BE" sz="1600" noProof="0" err="1">
                <a:solidFill>
                  <a:srgbClr val="21B0E6"/>
                </a:solidFill>
                <a:latin typeface="Calibri" panose="020F0502020204030204" pitchFamily="34" charset="0"/>
                <a:ea typeface="Calibri" panose="020F0502020204030204" pitchFamily="34" charset="0"/>
                <a:cs typeface="Calibri" panose="020F0502020204030204" pitchFamily="34" charset="0"/>
              </a:rPr>
              <a:t>Analyste</a:t>
            </a:r>
            <a:endParaRPr lang="nl-BE" sz="1600" noProof="0">
              <a:solidFill>
                <a:srgbClr val="21B0E6"/>
              </a:solidFill>
              <a:latin typeface="Calibri" panose="020F0502020204030204" pitchFamily="34" charset="0"/>
              <a:ea typeface="Calibri" panose="020F0502020204030204" pitchFamily="34" charset="0"/>
              <a:cs typeface="Calibri" panose="020F0502020204030204" pitchFamily="34" charset="0"/>
            </a:endParaRPr>
          </a:p>
          <a:p>
            <a:pPr marR="0" algn="l" defTabSz="914400" rtl="0" eaLnBrk="1" fontAlgn="auto" latinLnBrk="0" hangingPunct="1">
              <a:lnSpc>
                <a:spcPct val="100000"/>
              </a:lnSpc>
              <a:spcBef>
                <a:spcPts val="0"/>
              </a:spcBef>
              <a:spcAft>
                <a:spcPts val="0"/>
              </a:spcAft>
              <a:buClrTx/>
              <a:buSzTx/>
              <a:tabLst/>
            </a:pPr>
            <a:r>
              <a:rPr lang="nl-BE" sz="1600">
                <a:solidFill>
                  <a:srgbClr val="21B0E6"/>
                </a:solidFill>
                <a:latin typeface="Calibri" panose="020F0502020204030204" pitchFamily="34" charset="0"/>
                <a:ea typeface="Calibri" panose="020F0502020204030204" pitchFamily="34" charset="0"/>
                <a:cs typeface="Calibri" panose="020F0502020204030204" pitchFamily="34" charset="0"/>
              </a:rPr>
              <a:t>Data </a:t>
            </a:r>
            <a:r>
              <a:rPr lang="nl-BE" sz="1600" err="1">
                <a:solidFill>
                  <a:srgbClr val="21B0E6"/>
                </a:solidFill>
                <a:latin typeface="Calibri" panose="020F0502020204030204" pitchFamily="34" charset="0"/>
                <a:ea typeface="Calibri" panose="020F0502020204030204" pitchFamily="34" charset="0"/>
                <a:cs typeface="Calibri" panose="020F0502020204030204" pitchFamily="34" charset="0"/>
              </a:rPr>
              <a:t>Cell</a:t>
            </a:r>
            <a:endParaRPr lang="nl-BE" sz="1600">
              <a:solidFill>
                <a:srgbClr val="21B0E6"/>
              </a:solidFill>
              <a:latin typeface="Calibri" panose="020F0502020204030204" pitchFamily="34" charset="0"/>
              <a:ea typeface="Calibri" panose="020F0502020204030204" pitchFamily="34" charset="0"/>
              <a:cs typeface="Calibri" panose="020F0502020204030204" pitchFamily="34" charset="0"/>
            </a:endParaRPr>
          </a:p>
          <a:p>
            <a:pPr marR="0" algn="l" defTabSz="914400" rtl="0" eaLnBrk="1" fontAlgn="auto" latinLnBrk="0" hangingPunct="1">
              <a:lnSpc>
                <a:spcPct val="100000"/>
              </a:lnSpc>
              <a:spcBef>
                <a:spcPts val="0"/>
              </a:spcBef>
              <a:spcAft>
                <a:spcPts val="0"/>
              </a:spcAft>
              <a:buClrTx/>
              <a:buSzTx/>
              <a:tabLst/>
            </a:pPr>
            <a:r>
              <a:rPr lang="nl-BE" sz="1600">
                <a:solidFill>
                  <a:srgbClr val="21B0E6"/>
                </a:solidFill>
                <a:latin typeface="Calibri" panose="020F0502020204030204" pitchFamily="34" charset="0"/>
                <a:ea typeface="Calibri" panose="020F0502020204030204" pitchFamily="34" charset="0"/>
                <a:cs typeface="Calibri" panose="020F0502020204030204" pitchFamily="34" charset="0"/>
              </a:rPr>
              <a:t>DG HAN</a:t>
            </a:r>
            <a:endParaRPr lang="en-US" sz="1600" noProof="0">
              <a:solidFill>
                <a:srgbClr val="21B0E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3194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3A57A42-7E52-7853-E15F-DBD56BD7D383}"/>
              </a:ext>
            </a:extLst>
          </p:cNvPr>
          <p:cNvSpPr>
            <a:spLocks noGrp="1"/>
          </p:cNvSpPr>
          <p:nvPr>
            <p:ph type="sldNum" sz="quarter" idx="12"/>
          </p:nvPr>
        </p:nvSpPr>
        <p:spPr/>
        <p:txBody>
          <a:bodyPr/>
          <a:lstStyle/>
          <a:p>
            <a:fld id="{CA0E88BE-2C9C-4321-92BF-372CFEABD74D}" type="slidenum">
              <a:rPr lang="en-US" smtClean="0"/>
              <a:t>10</a:t>
            </a:fld>
            <a:endParaRPr lang="en-US"/>
          </a:p>
        </p:txBody>
      </p:sp>
      <p:sp>
        <p:nvSpPr>
          <p:cNvPr id="8" name="Titre 3">
            <a:extLst>
              <a:ext uri="{FF2B5EF4-FFF2-40B4-BE49-F238E27FC236}">
                <a16:creationId xmlns:a16="http://schemas.microsoft.com/office/drawing/2014/main" id="{90735893-AFB0-01C6-FD09-9CDCAE8B546C}"/>
              </a:ext>
            </a:extLst>
          </p:cNvPr>
          <p:cNvSpPr>
            <a:spLocks noGrp="1"/>
          </p:cNvSpPr>
          <p:nvPr>
            <p:ph type="title"/>
          </p:nvPr>
        </p:nvSpPr>
        <p:spPr>
          <a:xfrm>
            <a:off x="743563" y="92652"/>
            <a:ext cx="9661066" cy="1074875"/>
          </a:xfrm>
        </p:spPr>
        <p:txBody>
          <a:bodyPr>
            <a:normAutofit/>
          </a:bodyPr>
          <a:lstStyle/>
          <a:p>
            <a:r>
              <a:rPr lang="en-US" err="1">
                <a:latin typeface="Calibri" panose="020F0502020204030204" pitchFamily="34" charset="0"/>
                <a:ea typeface="Calibri" panose="020F0502020204030204" pitchFamily="34" charset="0"/>
                <a:cs typeface="Calibri" panose="020F0502020204030204" pitchFamily="34" charset="0"/>
              </a:rPr>
              <a:t>Résultats</a:t>
            </a:r>
            <a:r>
              <a:rPr lang="en-US">
                <a:latin typeface="Calibri" panose="020F0502020204030204" pitchFamily="34" charset="0"/>
                <a:ea typeface="Calibri" panose="020F0502020204030204" pitchFamily="34" charset="0"/>
                <a:cs typeface="Calibri" panose="020F0502020204030204" pitchFamily="34" charset="0"/>
              </a:rPr>
              <a:t> – </a:t>
            </a:r>
            <a:r>
              <a:rPr lang="en-US" err="1">
                <a:latin typeface="Calibri" panose="020F0502020204030204" pitchFamily="34" charset="0"/>
                <a:ea typeface="Calibri" panose="020F0502020204030204" pitchFamily="34" charset="0"/>
                <a:cs typeface="Calibri" panose="020F0502020204030204" pitchFamily="34" charset="0"/>
              </a:rPr>
              <a:t>Taux</a:t>
            </a:r>
            <a:r>
              <a:rPr lang="en-US">
                <a:latin typeface="Calibri" panose="020F0502020204030204" pitchFamily="34" charset="0"/>
                <a:ea typeface="Calibri" panose="020F0502020204030204" pitchFamily="34" charset="0"/>
                <a:cs typeface="Calibri" panose="020F0502020204030204" pitchFamily="34" charset="0"/>
              </a:rPr>
              <a:t> </a:t>
            </a:r>
            <a:r>
              <a:rPr lang="en-US" err="1">
                <a:latin typeface="Calibri" panose="020F0502020204030204" pitchFamily="34" charset="0"/>
                <a:ea typeface="Calibri" panose="020F0502020204030204" pitchFamily="34" charset="0"/>
                <a:cs typeface="Calibri" panose="020F0502020204030204" pitchFamily="34" charset="0"/>
              </a:rPr>
              <a:t>d’appel</a:t>
            </a:r>
            <a:endParaRPr lang="fr-BE">
              <a:latin typeface="Calibri" panose="020F0502020204030204" pitchFamily="34" charset="0"/>
              <a:ea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AB993F10-186B-C329-F7E9-2681EDEB7DA4}"/>
              </a:ext>
            </a:extLst>
          </p:cNvPr>
          <p:cNvSpPr txBox="1"/>
          <p:nvPr/>
        </p:nvSpPr>
        <p:spPr>
          <a:xfrm>
            <a:off x="0" y="1747472"/>
            <a:ext cx="2407920" cy="911788"/>
          </a:xfrm>
          <a:prstGeom prst="rect">
            <a:avLst/>
          </a:prstGeom>
          <a:noFill/>
        </p:spPr>
        <p:txBody>
          <a:bodyPr wrap="square">
            <a:spAutoFit/>
          </a:bodyPr>
          <a:lstStyle/>
          <a:p>
            <a:pPr>
              <a:lnSpc>
                <a:spcPct val="115000"/>
              </a:lnSpc>
              <a:spcBef>
                <a:spcPts val="800"/>
              </a:spcBef>
              <a:spcAft>
                <a:spcPts val="400"/>
              </a:spcAft>
              <a:buNone/>
            </a:pPr>
            <a:r>
              <a:rPr lang="fr-BE" sz="20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Taux d’appels </a:t>
            </a:r>
          </a:p>
          <a:p>
            <a:pPr>
              <a:lnSpc>
                <a:spcPct val="115000"/>
              </a:lnSpc>
              <a:spcAft>
                <a:spcPts val="800"/>
              </a:spcAft>
            </a:pPr>
            <a:r>
              <a:rPr lang="fr-BE" sz="1200" kern="100">
                <a:effectLst/>
                <a:latin typeface="Aptos" panose="020B0004020202020204" pitchFamily="34" charset="0"/>
                <a:ea typeface="Aptos" panose="020B0004020202020204" pitchFamily="34" charset="0"/>
                <a:cs typeface="Arial" panose="020B0604020202020204" pitchFamily="34" charset="0"/>
              </a:rPr>
              <a:t>Nombre d’appels / Nombre de dossiers DG HAN</a:t>
            </a:r>
          </a:p>
        </p:txBody>
      </p:sp>
      <p:pic>
        <p:nvPicPr>
          <p:cNvPr id="15" name="Image 14" descr="Une image contenant texte, capture d’écran, Police, nombre&#10;&#10;Le contenu généré par l’IA peut être incorrect.">
            <a:extLst>
              <a:ext uri="{FF2B5EF4-FFF2-40B4-BE49-F238E27FC236}">
                <a16:creationId xmlns:a16="http://schemas.microsoft.com/office/drawing/2014/main" id="{6DBDFE5B-EA5E-C891-4B20-5D7425E5E57F}"/>
              </a:ext>
            </a:extLst>
          </p:cNvPr>
          <p:cNvPicPr>
            <a:picLocks noChangeAspect="1"/>
          </p:cNvPicPr>
          <p:nvPr/>
        </p:nvPicPr>
        <p:blipFill>
          <a:blip r:embed="rId3"/>
          <a:srcRect t="8285"/>
          <a:stretch/>
        </p:blipFill>
        <p:spPr>
          <a:xfrm>
            <a:off x="3860800" y="1415645"/>
            <a:ext cx="6300126" cy="4728098"/>
          </a:xfrm>
          <a:prstGeom prst="rect">
            <a:avLst/>
          </a:prstGeom>
        </p:spPr>
      </p:pic>
      <p:pic>
        <p:nvPicPr>
          <p:cNvPr id="23" name="Image 22">
            <a:extLst>
              <a:ext uri="{FF2B5EF4-FFF2-40B4-BE49-F238E27FC236}">
                <a16:creationId xmlns:a16="http://schemas.microsoft.com/office/drawing/2014/main" id="{4AD11D11-B37B-6D52-E18A-86B1796D7768}"/>
              </a:ext>
            </a:extLst>
          </p:cNvPr>
          <p:cNvPicPr>
            <a:picLocks noChangeAspect="1"/>
          </p:cNvPicPr>
          <p:nvPr/>
        </p:nvPicPr>
        <p:blipFill>
          <a:blip r:embed="rId4"/>
          <a:stretch>
            <a:fillRect/>
          </a:stretch>
        </p:blipFill>
        <p:spPr>
          <a:xfrm>
            <a:off x="231699" y="2766178"/>
            <a:ext cx="1956984" cy="1604863"/>
          </a:xfrm>
          <a:prstGeom prst="rect">
            <a:avLst/>
          </a:prstGeom>
        </p:spPr>
      </p:pic>
      <p:sp>
        <p:nvSpPr>
          <p:cNvPr id="25" name="ZoneTexte 24">
            <a:extLst>
              <a:ext uri="{FF2B5EF4-FFF2-40B4-BE49-F238E27FC236}">
                <a16:creationId xmlns:a16="http://schemas.microsoft.com/office/drawing/2014/main" id="{31B59508-E35B-FD52-0C00-D149C7C930EA}"/>
              </a:ext>
            </a:extLst>
          </p:cNvPr>
          <p:cNvSpPr txBox="1"/>
          <p:nvPr/>
        </p:nvSpPr>
        <p:spPr>
          <a:xfrm>
            <a:off x="71120" y="4492966"/>
            <a:ext cx="2336800" cy="1318951"/>
          </a:xfrm>
          <a:prstGeom prst="rect">
            <a:avLst/>
          </a:prstGeom>
          <a:noFill/>
        </p:spPr>
        <p:txBody>
          <a:bodyPr wrap="square">
            <a:spAutoFit/>
          </a:bodyPr>
          <a:lstStyle/>
          <a:p>
            <a:pPr>
              <a:lnSpc>
                <a:spcPct val="115000"/>
              </a:lnSpc>
              <a:spcAft>
                <a:spcPts val="800"/>
              </a:spcAft>
            </a:pPr>
            <a:r>
              <a:rPr lang="fr-BE" sz="1400" kern="100">
                <a:effectLst/>
                <a:latin typeface="Aptos" panose="020B0004020202020204" pitchFamily="34" charset="0"/>
                <a:ea typeface="Aptos" panose="020B0004020202020204" pitchFamily="34" charset="0"/>
                <a:cs typeface="Arial" panose="020B0604020202020204" pitchFamily="34" charset="0"/>
              </a:rPr>
              <a:t>Le modèle obtenu après machine </a:t>
            </a:r>
            <a:r>
              <a:rPr lang="fr-BE" sz="1400" kern="100" err="1">
                <a:effectLst/>
                <a:latin typeface="Aptos" panose="020B0004020202020204" pitchFamily="34" charset="0"/>
                <a:ea typeface="Aptos" panose="020B0004020202020204" pitchFamily="34" charset="0"/>
                <a:cs typeface="Arial" panose="020B0604020202020204" pitchFamily="34" charset="0"/>
              </a:rPr>
              <a:t>learning</a:t>
            </a:r>
            <a:r>
              <a:rPr lang="fr-BE" sz="1400" kern="100">
                <a:effectLst/>
                <a:latin typeface="Aptos" panose="020B0004020202020204" pitchFamily="34" charset="0"/>
                <a:ea typeface="Aptos" panose="020B0004020202020204" pitchFamily="34" charset="0"/>
                <a:cs typeface="Arial" panose="020B0604020202020204" pitchFamily="34" charset="0"/>
              </a:rPr>
              <a:t> permet d’expliquer </a:t>
            </a:r>
            <a:r>
              <a:rPr lang="fr-BE" sz="1400" b="1" kern="100">
                <a:solidFill>
                  <a:srgbClr val="0F4761"/>
                </a:solidFill>
                <a:effectLst/>
                <a:latin typeface="Aptos" panose="020B0004020202020204" pitchFamily="34" charset="0"/>
                <a:ea typeface="Aptos" panose="020B0004020202020204" pitchFamily="34" charset="0"/>
                <a:cs typeface="Arial" panose="020B0604020202020204" pitchFamily="34" charset="0"/>
              </a:rPr>
              <a:t>80%</a:t>
            </a:r>
            <a:r>
              <a:rPr lang="fr-BE" sz="1400" kern="100">
                <a:effectLst/>
                <a:latin typeface="Aptos" panose="020B0004020202020204" pitchFamily="34" charset="0"/>
                <a:ea typeface="Aptos" panose="020B0004020202020204" pitchFamily="34" charset="0"/>
                <a:cs typeface="Arial" panose="020B0604020202020204" pitchFamily="34" charset="0"/>
              </a:rPr>
              <a:t> de la variabilité observée à l’aide des </a:t>
            </a:r>
            <a:r>
              <a:rPr lang="fr-BE" sz="1400" kern="100" err="1">
                <a:effectLst/>
                <a:latin typeface="Aptos" panose="020B0004020202020204" pitchFamily="34" charset="0"/>
                <a:ea typeface="Aptos" panose="020B0004020202020204" pitchFamily="34" charset="0"/>
                <a:cs typeface="Arial" panose="020B0604020202020204" pitchFamily="34" charset="0"/>
              </a:rPr>
              <a:t>features</a:t>
            </a:r>
            <a:r>
              <a:rPr lang="fr-BE" sz="1400" kern="100">
                <a:effectLst/>
                <a:latin typeface="Aptos" panose="020B0004020202020204" pitchFamily="34" charset="0"/>
                <a:ea typeface="Aptos" panose="020B0004020202020204" pitchFamily="34" charset="0"/>
                <a:cs typeface="Arial" panose="020B0604020202020204" pitchFamily="34" charset="0"/>
              </a:rPr>
              <a:t> utilisés</a:t>
            </a:r>
          </a:p>
        </p:txBody>
      </p:sp>
      <p:sp>
        <p:nvSpPr>
          <p:cNvPr id="26" name="Parenthèse ouvrante 25">
            <a:extLst>
              <a:ext uri="{FF2B5EF4-FFF2-40B4-BE49-F238E27FC236}">
                <a16:creationId xmlns:a16="http://schemas.microsoft.com/office/drawing/2014/main" id="{EAD43284-A04C-B490-06DB-A0267506C72F}"/>
              </a:ext>
            </a:extLst>
          </p:cNvPr>
          <p:cNvSpPr/>
          <p:nvPr/>
        </p:nvSpPr>
        <p:spPr>
          <a:xfrm>
            <a:off x="3707937" y="2357120"/>
            <a:ext cx="152863" cy="3454797"/>
          </a:xfrm>
          <a:prstGeom prst="lef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7" name="ZoneTexte 26">
            <a:extLst>
              <a:ext uri="{FF2B5EF4-FFF2-40B4-BE49-F238E27FC236}">
                <a16:creationId xmlns:a16="http://schemas.microsoft.com/office/drawing/2014/main" id="{812B0BB1-532B-D948-19AC-C4835D4042E1}"/>
              </a:ext>
            </a:extLst>
          </p:cNvPr>
          <p:cNvSpPr txBox="1"/>
          <p:nvPr/>
        </p:nvSpPr>
        <p:spPr>
          <a:xfrm rot="16200000">
            <a:off x="1924057" y="3568077"/>
            <a:ext cx="2928464" cy="506549"/>
          </a:xfrm>
          <a:prstGeom prst="rect">
            <a:avLst/>
          </a:prstGeom>
          <a:noFill/>
        </p:spPr>
        <p:txBody>
          <a:bodyPr wrap="square">
            <a:spAutoFit/>
          </a:bodyPr>
          <a:lstStyle/>
          <a:p>
            <a:pPr>
              <a:lnSpc>
                <a:spcPct val="115000"/>
              </a:lnSpc>
              <a:spcBef>
                <a:spcPts val="800"/>
              </a:spcBef>
              <a:spcAft>
                <a:spcPts val="400"/>
              </a:spcAft>
              <a:buNone/>
            </a:pPr>
            <a:r>
              <a:rPr lang="fr-BE" sz="1200" b="1" kern="100" err="1">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Features</a:t>
            </a:r>
            <a:r>
              <a:rPr lang="fr-BE" sz="12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 qui impactent le plus le taux d’appel par ordre d’importance</a:t>
            </a:r>
            <a:endParaRPr lang="fr-BE" sz="900" kern="1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80320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A9363-3037-10D3-7D71-97B5590802C1}"/>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91BFD84-9195-6CB3-A172-F8A4135F14F4}"/>
              </a:ext>
            </a:extLst>
          </p:cNvPr>
          <p:cNvSpPr>
            <a:spLocks noGrp="1"/>
          </p:cNvSpPr>
          <p:nvPr>
            <p:ph type="sldNum" sz="quarter" idx="12"/>
          </p:nvPr>
        </p:nvSpPr>
        <p:spPr>
          <a:xfrm>
            <a:off x="9219411" y="6400223"/>
            <a:ext cx="2743200" cy="365125"/>
          </a:xfrm>
        </p:spPr>
        <p:txBody>
          <a:bodyPr/>
          <a:lstStyle/>
          <a:p>
            <a:fld id="{CA0E88BE-2C9C-4321-92BF-372CFEABD74D}" type="slidenum">
              <a:rPr lang="en-US" smtClean="0"/>
              <a:t>11</a:t>
            </a:fld>
            <a:endParaRPr lang="en-US"/>
          </a:p>
        </p:txBody>
      </p:sp>
      <p:sp>
        <p:nvSpPr>
          <p:cNvPr id="8" name="Titre 3">
            <a:extLst>
              <a:ext uri="{FF2B5EF4-FFF2-40B4-BE49-F238E27FC236}">
                <a16:creationId xmlns:a16="http://schemas.microsoft.com/office/drawing/2014/main" id="{BCF933F4-457D-13DD-0077-EA4FF56F4B3E}"/>
              </a:ext>
            </a:extLst>
          </p:cNvPr>
          <p:cNvSpPr>
            <a:spLocks noGrp="1"/>
          </p:cNvSpPr>
          <p:nvPr>
            <p:ph type="title"/>
          </p:nvPr>
        </p:nvSpPr>
        <p:spPr>
          <a:xfrm>
            <a:off x="743563" y="92652"/>
            <a:ext cx="9661066" cy="1074875"/>
          </a:xfrm>
        </p:spPr>
        <p:txBody>
          <a:bodyPr>
            <a:normAutofit/>
          </a:bodyPr>
          <a:lstStyle/>
          <a:p>
            <a:r>
              <a:rPr lang="en-US" err="1">
                <a:latin typeface="Calibri" panose="020F0502020204030204" pitchFamily="34" charset="0"/>
                <a:ea typeface="Calibri" panose="020F0502020204030204" pitchFamily="34" charset="0"/>
                <a:cs typeface="Calibri" panose="020F0502020204030204" pitchFamily="34" charset="0"/>
              </a:rPr>
              <a:t>Résultats</a:t>
            </a:r>
            <a:r>
              <a:rPr lang="en-US">
                <a:latin typeface="Calibri" panose="020F0502020204030204" pitchFamily="34" charset="0"/>
                <a:ea typeface="Calibri" panose="020F0502020204030204" pitchFamily="34" charset="0"/>
                <a:cs typeface="Calibri" panose="020F0502020204030204" pitchFamily="34" charset="0"/>
              </a:rPr>
              <a:t> – </a:t>
            </a:r>
            <a:r>
              <a:rPr lang="en-US" err="1">
                <a:latin typeface="Calibri" panose="020F0502020204030204" pitchFamily="34" charset="0"/>
                <a:ea typeface="Calibri" panose="020F0502020204030204" pitchFamily="34" charset="0"/>
                <a:cs typeface="Calibri" panose="020F0502020204030204" pitchFamily="34" charset="0"/>
              </a:rPr>
              <a:t>Taux</a:t>
            </a:r>
            <a:r>
              <a:rPr lang="en-US">
                <a:latin typeface="Calibri" panose="020F0502020204030204" pitchFamily="34" charset="0"/>
                <a:ea typeface="Calibri" panose="020F0502020204030204" pitchFamily="34" charset="0"/>
                <a:cs typeface="Calibri" panose="020F0502020204030204" pitchFamily="34" charset="0"/>
              </a:rPr>
              <a:t> de rappel</a:t>
            </a:r>
            <a:endParaRPr lang="fr-BE">
              <a:latin typeface="Calibri" panose="020F0502020204030204" pitchFamily="34" charset="0"/>
              <a:ea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F2469939-32F8-1DDD-865E-E50FFDFC856F}"/>
              </a:ext>
            </a:extLst>
          </p:cNvPr>
          <p:cNvSpPr txBox="1"/>
          <p:nvPr/>
        </p:nvSpPr>
        <p:spPr>
          <a:xfrm>
            <a:off x="0" y="1747472"/>
            <a:ext cx="2407920" cy="911788"/>
          </a:xfrm>
          <a:prstGeom prst="rect">
            <a:avLst/>
          </a:prstGeom>
          <a:noFill/>
        </p:spPr>
        <p:txBody>
          <a:bodyPr wrap="square">
            <a:spAutoFit/>
          </a:bodyPr>
          <a:lstStyle/>
          <a:p>
            <a:pPr>
              <a:lnSpc>
                <a:spcPct val="115000"/>
              </a:lnSpc>
              <a:spcBef>
                <a:spcPts val="800"/>
              </a:spcBef>
              <a:spcAft>
                <a:spcPts val="400"/>
              </a:spcAft>
              <a:buNone/>
            </a:pPr>
            <a:r>
              <a:rPr lang="fr-BE" sz="20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Taux de rappels </a:t>
            </a:r>
          </a:p>
          <a:p>
            <a:pPr>
              <a:lnSpc>
                <a:spcPct val="115000"/>
              </a:lnSpc>
              <a:spcAft>
                <a:spcPts val="800"/>
              </a:spcAft>
            </a:pPr>
            <a:r>
              <a:rPr lang="fr-BE" sz="1200" kern="100">
                <a:effectLst/>
                <a:latin typeface="Aptos" panose="020B0004020202020204" pitchFamily="34" charset="0"/>
                <a:ea typeface="Aptos" panose="020B0004020202020204" pitchFamily="34" charset="0"/>
                <a:cs typeface="Arial" panose="020B0604020202020204" pitchFamily="34" charset="0"/>
              </a:rPr>
              <a:t>Nombre de rappel (endéans 365 jours) / Nombre d’appels </a:t>
            </a:r>
          </a:p>
        </p:txBody>
      </p:sp>
      <p:sp>
        <p:nvSpPr>
          <p:cNvPr id="25" name="ZoneTexte 24">
            <a:extLst>
              <a:ext uri="{FF2B5EF4-FFF2-40B4-BE49-F238E27FC236}">
                <a16:creationId xmlns:a16="http://schemas.microsoft.com/office/drawing/2014/main" id="{32E5631A-2A18-F592-967D-F764844077BB}"/>
              </a:ext>
            </a:extLst>
          </p:cNvPr>
          <p:cNvSpPr txBox="1"/>
          <p:nvPr/>
        </p:nvSpPr>
        <p:spPr>
          <a:xfrm>
            <a:off x="71120" y="4492966"/>
            <a:ext cx="2926080" cy="2412584"/>
          </a:xfrm>
          <a:prstGeom prst="rect">
            <a:avLst/>
          </a:prstGeom>
          <a:noFill/>
        </p:spPr>
        <p:txBody>
          <a:bodyPr wrap="square">
            <a:spAutoFit/>
          </a:bodyPr>
          <a:lstStyle/>
          <a:p>
            <a:pPr>
              <a:lnSpc>
                <a:spcPct val="115000"/>
              </a:lnSpc>
              <a:spcAft>
                <a:spcPts val="800"/>
              </a:spcAft>
            </a:pPr>
            <a:r>
              <a:rPr lang="fr-BE" sz="1400" kern="100">
                <a:effectLst/>
                <a:latin typeface="Aptos" panose="020B0004020202020204" pitchFamily="34" charset="0"/>
                <a:ea typeface="Aptos" panose="020B0004020202020204" pitchFamily="34" charset="0"/>
                <a:cs typeface="Arial" panose="020B0604020202020204" pitchFamily="34" charset="0"/>
              </a:rPr>
              <a:t>Le modèle obtenu après machine </a:t>
            </a:r>
            <a:r>
              <a:rPr lang="fr-BE" sz="1400" kern="100" err="1">
                <a:effectLst/>
                <a:latin typeface="Aptos" panose="020B0004020202020204" pitchFamily="34" charset="0"/>
                <a:ea typeface="Aptos" panose="020B0004020202020204" pitchFamily="34" charset="0"/>
                <a:cs typeface="Arial" panose="020B0604020202020204" pitchFamily="34" charset="0"/>
              </a:rPr>
              <a:t>learning</a:t>
            </a:r>
            <a:r>
              <a:rPr lang="fr-BE" sz="1400" kern="100">
                <a:effectLst/>
                <a:latin typeface="Aptos" panose="020B0004020202020204" pitchFamily="34" charset="0"/>
                <a:ea typeface="Aptos" panose="020B0004020202020204" pitchFamily="34" charset="0"/>
                <a:cs typeface="Arial" panose="020B0604020202020204" pitchFamily="34" charset="0"/>
              </a:rPr>
              <a:t> permet d’expliquer </a:t>
            </a:r>
            <a:r>
              <a:rPr lang="fr-BE" sz="1400" b="1" kern="100">
                <a:solidFill>
                  <a:srgbClr val="0F4761"/>
                </a:solidFill>
                <a:effectLst/>
                <a:latin typeface="Aptos" panose="020B0004020202020204" pitchFamily="34" charset="0"/>
                <a:ea typeface="Aptos" panose="020B0004020202020204" pitchFamily="34" charset="0"/>
                <a:cs typeface="Arial" panose="020B0604020202020204" pitchFamily="34" charset="0"/>
              </a:rPr>
              <a:t>30%</a:t>
            </a:r>
            <a:r>
              <a:rPr lang="fr-BE" sz="1400" kern="100">
                <a:effectLst/>
                <a:latin typeface="Aptos" panose="020B0004020202020204" pitchFamily="34" charset="0"/>
                <a:ea typeface="Aptos" panose="020B0004020202020204" pitchFamily="34" charset="0"/>
                <a:cs typeface="Arial" panose="020B0604020202020204" pitchFamily="34" charset="0"/>
              </a:rPr>
              <a:t> de la variabilité observée à l’aide des </a:t>
            </a:r>
            <a:r>
              <a:rPr lang="fr-BE" sz="1400" kern="100" err="1">
                <a:effectLst/>
                <a:latin typeface="Aptos" panose="020B0004020202020204" pitchFamily="34" charset="0"/>
                <a:ea typeface="Aptos" panose="020B0004020202020204" pitchFamily="34" charset="0"/>
                <a:cs typeface="Arial" panose="020B0604020202020204" pitchFamily="34" charset="0"/>
              </a:rPr>
              <a:t>features</a:t>
            </a:r>
            <a:r>
              <a:rPr lang="fr-BE" sz="1400" kern="100">
                <a:effectLst/>
                <a:latin typeface="Aptos" panose="020B0004020202020204" pitchFamily="34" charset="0"/>
                <a:ea typeface="Aptos" panose="020B0004020202020204" pitchFamily="34" charset="0"/>
                <a:cs typeface="Arial" panose="020B0604020202020204" pitchFamily="34" charset="0"/>
              </a:rPr>
              <a:t> utilisés</a:t>
            </a:r>
          </a:p>
          <a:p>
            <a:pPr>
              <a:lnSpc>
                <a:spcPct val="115000"/>
              </a:lnSpc>
              <a:spcAft>
                <a:spcPts val="800"/>
              </a:spcAft>
            </a:pPr>
            <a:r>
              <a:rPr lang="fr-BE" sz="1400">
                <a:effectLst/>
                <a:latin typeface="Aptos" panose="020B0004020202020204" pitchFamily="34" charset="0"/>
                <a:ea typeface="Aptos" panose="020B0004020202020204" pitchFamily="34" charset="0"/>
                <a:cs typeface="Arial" panose="020B0604020202020204" pitchFamily="34" charset="0"/>
              </a:rPr>
              <a:t>Cela veut dire que l’information utilisée pour essayer de prédire les rappels est pas </a:t>
            </a:r>
            <a:r>
              <a:rPr lang="fr-BE" sz="1400" err="1">
                <a:effectLst/>
                <a:latin typeface="Aptos" panose="020B0004020202020204" pitchFamily="34" charset="0"/>
                <a:ea typeface="Aptos" panose="020B0004020202020204" pitchFamily="34" charset="0"/>
                <a:cs typeface="Arial" panose="020B0604020202020204" pitchFamily="34" charset="0"/>
              </a:rPr>
              <a:t>assezpertinente</a:t>
            </a:r>
            <a:r>
              <a:rPr lang="fr-BE" sz="1400">
                <a:effectLst/>
                <a:latin typeface="Aptos" panose="020B0004020202020204" pitchFamily="34" charset="0"/>
                <a:ea typeface="Aptos" panose="020B0004020202020204" pitchFamily="34" charset="0"/>
                <a:cs typeface="Arial" panose="020B0604020202020204" pitchFamily="34" charset="0"/>
              </a:rPr>
              <a:t> et ou que les rappels présentent une nature plus aléatoire</a:t>
            </a:r>
            <a:endParaRPr lang="fr-BE" sz="1100" kern="100">
              <a:effectLst/>
              <a:latin typeface="Aptos" panose="020B0004020202020204" pitchFamily="34" charset="0"/>
              <a:ea typeface="Aptos" panose="020B0004020202020204" pitchFamily="34" charset="0"/>
              <a:cs typeface="Arial" panose="020B0604020202020204" pitchFamily="34" charset="0"/>
            </a:endParaRPr>
          </a:p>
        </p:txBody>
      </p:sp>
      <p:sp>
        <p:nvSpPr>
          <p:cNvPr id="26" name="Parenthèse ouvrante 25">
            <a:extLst>
              <a:ext uri="{FF2B5EF4-FFF2-40B4-BE49-F238E27FC236}">
                <a16:creationId xmlns:a16="http://schemas.microsoft.com/office/drawing/2014/main" id="{0287B62C-A97A-BF8B-9EFD-C0C3138F3CDE}"/>
              </a:ext>
            </a:extLst>
          </p:cNvPr>
          <p:cNvSpPr/>
          <p:nvPr/>
        </p:nvSpPr>
        <p:spPr>
          <a:xfrm>
            <a:off x="3707937" y="2357120"/>
            <a:ext cx="152863" cy="3454797"/>
          </a:xfrm>
          <a:prstGeom prst="lef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7" name="ZoneTexte 26">
            <a:extLst>
              <a:ext uri="{FF2B5EF4-FFF2-40B4-BE49-F238E27FC236}">
                <a16:creationId xmlns:a16="http://schemas.microsoft.com/office/drawing/2014/main" id="{4EC46F55-C7CD-4F29-5807-9E0A4CEA7C85}"/>
              </a:ext>
            </a:extLst>
          </p:cNvPr>
          <p:cNvSpPr txBox="1"/>
          <p:nvPr/>
        </p:nvSpPr>
        <p:spPr>
          <a:xfrm rot="16200000">
            <a:off x="1924057" y="3568077"/>
            <a:ext cx="2928464" cy="506549"/>
          </a:xfrm>
          <a:prstGeom prst="rect">
            <a:avLst/>
          </a:prstGeom>
          <a:noFill/>
        </p:spPr>
        <p:txBody>
          <a:bodyPr wrap="square">
            <a:spAutoFit/>
          </a:bodyPr>
          <a:lstStyle/>
          <a:p>
            <a:pPr>
              <a:lnSpc>
                <a:spcPct val="115000"/>
              </a:lnSpc>
              <a:spcBef>
                <a:spcPts val="800"/>
              </a:spcBef>
              <a:spcAft>
                <a:spcPts val="400"/>
              </a:spcAft>
              <a:buNone/>
            </a:pPr>
            <a:r>
              <a:rPr lang="fr-BE" sz="1200" b="1" kern="100" err="1">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Features</a:t>
            </a:r>
            <a:r>
              <a:rPr lang="fr-BE" sz="12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 qui impactent le plus le taux d’appel par ordre d’importance</a:t>
            </a:r>
            <a:endParaRPr lang="fr-BE" sz="900" kern="100">
              <a:effectLst/>
              <a:latin typeface="Aptos" panose="020B0004020202020204" pitchFamily="34" charset="0"/>
              <a:ea typeface="Aptos" panose="020B0004020202020204" pitchFamily="34" charset="0"/>
              <a:cs typeface="Arial" panose="020B0604020202020204" pitchFamily="34" charset="0"/>
            </a:endParaRPr>
          </a:p>
        </p:txBody>
      </p:sp>
      <p:grpSp>
        <p:nvGrpSpPr>
          <p:cNvPr id="5" name="Groupe 4">
            <a:extLst>
              <a:ext uri="{FF2B5EF4-FFF2-40B4-BE49-F238E27FC236}">
                <a16:creationId xmlns:a16="http://schemas.microsoft.com/office/drawing/2014/main" id="{1C0661FD-516D-A07B-E6CE-DFB36214D51C}"/>
              </a:ext>
            </a:extLst>
          </p:cNvPr>
          <p:cNvGrpSpPr/>
          <p:nvPr/>
        </p:nvGrpSpPr>
        <p:grpSpPr>
          <a:xfrm>
            <a:off x="197133" y="2679549"/>
            <a:ext cx="2318412" cy="1793127"/>
            <a:chOff x="6388477" y="2063120"/>
            <a:chExt cx="3885450" cy="3077840"/>
          </a:xfrm>
        </p:grpSpPr>
        <p:pic>
          <p:nvPicPr>
            <p:cNvPr id="3" name="Image 2" descr="Une image contenant carte, capture d’écran&#10;&#10;Le contenu généré par l’IA peut être incorrect.">
              <a:extLst>
                <a:ext uri="{FF2B5EF4-FFF2-40B4-BE49-F238E27FC236}">
                  <a16:creationId xmlns:a16="http://schemas.microsoft.com/office/drawing/2014/main" id="{9AD82574-64DE-8410-A72F-ECA003E0D9E2}"/>
                </a:ext>
              </a:extLst>
            </p:cNvPr>
            <p:cNvPicPr>
              <a:picLocks noChangeAspect="1"/>
            </p:cNvPicPr>
            <p:nvPr/>
          </p:nvPicPr>
          <p:blipFill>
            <a:blip r:embed="rId3">
              <a:clrChange>
                <a:clrFrom>
                  <a:srgbClr val="FFFFFF"/>
                </a:clrFrom>
                <a:clrTo>
                  <a:srgbClr val="FFFFFF">
                    <a:alpha val="0"/>
                  </a:srgbClr>
                </a:clrTo>
              </a:clrChange>
            </a:blip>
            <a:srcRect t="16555" b="-294"/>
            <a:stretch/>
          </p:blipFill>
          <p:spPr>
            <a:xfrm>
              <a:off x="6388477" y="2063120"/>
              <a:ext cx="3885450" cy="3077840"/>
            </a:xfrm>
            <a:prstGeom prst="rect">
              <a:avLst/>
            </a:prstGeom>
          </p:spPr>
        </p:pic>
        <p:pic>
          <p:nvPicPr>
            <p:cNvPr id="4" name="Image 3" descr="Une image contenant carte, capture d’écran&#10;&#10;Le contenu généré par l’IA peut être incorrect.">
              <a:extLst>
                <a:ext uri="{FF2B5EF4-FFF2-40B4-BE49-F238E27FC236}">
                  <a16:creationId xmlns:a16="http://schemas.microsoft.com/office/drawing/2014/main" id="{93231A58-F896-7FD5-DB63-76658C8C9370}"/>
                </a:ext>
              </a:extLst>
            </p:cNvPr>
            <p:cNvPicPr>
              <a:picLocks noChangeAspect="1"/>
            </p:cNvPicPr>
            <p:nvPr/>
          </p:nvPicPr>
          <p:blipFill>
            <a:blip r:embed="rId3"/>
            <a:srcRect t="3444" r="67072" b="89588"/>
            <a:stretch/>
          </p:blipFill>
          <p:spPr>
            <a:xfrm>
              <a:off x="6406198" y="4592176"/>
              <a:ext cx="1935164" cy="387339"/>
            </a:xfrm>
            <a:prstGeom prst="rect">
              <a:avLst/>
            </a:prstGeom>
          </p:spPr>
        </p:pic>
      </p:grpSp>
      <p:pic>
        <p:nvPicPr>
          <p:cNvPr id="6" name="Image 5" descr="Une image contenant texte, Police, logiciel, nombre&#10;&#10;Le contenu généré par l’IA peut être incorrect.">
            <a:extLst>
              <a:ext uri="{FF2B5EF4-FFF2-40B4-BE49-F238E27FC236}">
                <a16:creationId xmlns:a16="http://schemas.microsoft.com/office/drawing/2014/main" id="{1EA05251-C892-2333-6884-ADD15E2FFE63}"/>
              </a:ext>
            </a:extLst>
          </p:cNvPr>
          <p:cNvPicPr>
            <a:picLocks noChangeAspect="1"/>
          </p:cNvPicPr>
          <p:nvPr/>
        </p:nvPicPr>
        <p:blipFill>
          <a:blip r:embed="rId4"/>
          <a:srcRect t="9776"/>
          <a:stretch/>
        </p:blipFill>
        <p:spPr>
          <a:xfrm>
            <a:off x="3860799" y="1977658"/>
            <a:ext cx="7637813" cy="4108181"/>
          </a:xfrm>
          <a:prstGeom prst="rect">
            <a:avLst/>
          </a:prstGeom>
        </p:spPr>
      </p:pic>
    </p:spTree>
    <p:extLst>
      <p:ext uri="{BB962C8B-B14F-4D97-AF65-F5344CB8AC3E}">
        <p14:creationId xmlns:p14="http://schemas.microsoft.com/office/powerpoint/2010/main" val="2257310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4C397C0-75EB-EFDA-17DF-7FA45D8E9317}"/>
              </a:ext>
            </a:extLst>
          </p:cNvPr>
          <p:cNvSpPr>
            <a:spLocks noGrp="1"/>
          </p:cNvSpPr>
          <p:nvPr>
            <p:ph type="sldNum" sz="quarter" idx="12"/>
          </p:nvPr>
        </p:nvSpPr>
        <p:spPr/>
        <p:txBody>
          <a:bodyPr/>
          <a:lstStyle/>
          <a:p>
            <a:fld id="{CA0E88BE-2C9C-4321-92BF-372CFEABD74D}" type="slidenum">
              <a:rPr lang="en-US" smtClean="0"/>
              <a:t>12</a:t>
            </a:fld>
            <a:endParaRPr lang="en-US"/>
          </a:p>
        </p:txBody>
      </p:sp>
      <p:sp>
        <p:nvSpPr>
          <p:cNvPr id="8" name="Titre 3">
            <a:extLst>
              <a:ext uri="{FF2B5EF4-FFF2-40B4-BE49-F238E27FC236}">
                <a16:creationId xmlns:a16="http://schemas.microsoft.com/office/drawing/2014/main" id="{E903B4F2-7258-6D7B-E0CB-8142F5C44D81}"/>
              </a:ext>
            </a:extLst>
          </p:cNvPr>
          <p:cNvSpPr>
            <a:spLocks noGrp="1"/>
          </p:cNvSpPr>
          <p:nvPr>
            <p:ph type="title"/>
          </p:nvPr>
        </p:nvSpPr>
        <p:spPr>
          <a:xfrm>
            <a:off x="743563" y="92652"/>
            <a:ext cx="9661066" cy="1074875"/>
          </a:xfrm>
        </p:spPr>
        <p:txBody>
          <a:bodyPr>
            <a:normAutofit/>
          </a:bodyPr>
          <a:lstStyle/>
          <a:p>
            <a:r>
              <a:rPr lang="en-US" err="1">
                <a:latin typeface="Calibri" panose="020F0502020204030204" pitchFamily="34" charset="0"/>
                <a:ea typeface="Calibri" panose="020F0502020204030204" pitchFamily="34" charset="0"/>
                <a:cs typeface="Calibri" panose="020F0502020204030204" pitchFamily="34" charset="0"/>
              </a:rPr>
              <a:t>Résultats</a:t>
            </a:r>
            <a:r>
              <a:rPr lang="en-US">
                <a:latin typeface="Calibri" panose="020F0502020204030204" pitchFamily="34" charset="0"/>
                <a:ea typeface="Calibri" panose="020F0502020204030204" pitchFamily="34" charset="0"/>
                <a:cs typeface="Calibri" panose="020F0502020204030204" pitchFamily="34" charset="0"/>
              </a:rPr>
              <a:t> – </a:t>
            </a:r>
            <a:r>
              <a:rPr lang="en-US" err="1">
                <a:latin typeface="Calibri" panose="020F0502020204030204" pitchFamily="34" charset="0"/>
                <a:ea typeface="Calibri" panose="020F0502020204030204" pitchFamily="34" charset="0"/>
                <a:cs typeface="Calibri" panose="020F0502020204030204" pitchFamily="34" charset="0"/>
              </a:rPr>
              <a:t>Taux</a:t>
            </a:r>
            <a:r>
              <a:rPr lang="en-US">
                <a:latin typeface="Calibri" panose="020F0502020204030204" pitchFamily="34" charset="0"/>
                <a:ea typeface="Calibri" panose="020F0502020204030204" pitchFamily="34" charset="0"/>
                <a:cs typeface="Calibri" panose="020F0502020204030204" pitchFamily="34" charset="0"/>
              </a:rPr>
              <a:t> de rappel</a:t>
            </a:r>
            <a:endParaRPr lang="fr-BE">
              <a:latin typeface="Calibri" panose="020F0502020204030204" pitchFamily="34" charset="0"/>
              <a:ea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21EA4EAE-7A8E-F7DE-595D-1DF2BA10DA97}"/>
              </a:ext>
            </a:extLst>
          </p:cNvPr>
          <p:cNvSpPr txBox="1"/>
          <p:nvPr/>
        </p:nvSpPr>
        <p:spPr>
          <a:xfrm>
            <a:off x="4671060" y="2945010"/>
            <a:ext cx="6517640" cy="1669368"/>
          </a:xfrm>
          <a:prstGeom prst="rect">
            <a:avLst/>
          </a:prstGeom>
          <a:noFill/>
        </p:spPr>
        <p:txBody>
          <a:bodyPr wrap="square">
            <a:spAutoFit/>
          </a:bodyPr>
          <a:lstStyle/>
          <a:p>
            <a:pPr lvl="0">
              <a:lnSpc>
                <a:spcPct val="115000"/>
              </a:lnSpc>
            </a:pPr>
            <a:r>
              <a:rPr lang="fr-BE" sz="1800" kern="100">
                <a:effectLst/>
                <a:latin typeface="Aptos" panose="020B0004020202020204" pitchFamily="34" charset="0"/>
                <a:ea typeface="Aptos" panose="020B0004020202020204" pitchFamily="34" charset="0"/>
                <a:cs typeface="Arial" panose="020B0604020202020204" pitchFamily="34" charset="0"/>
              </a:rPr>
              <a:t>Selon les modèles, </a:t>
            </a:r>
            <a:r>
              <a:rPr lang="fr-BE" sz="1800" b="1" kern="100">
                <a:effectLst/>
                <a:latin typeface="Aptos" panose="020B0004020202020204" pitchFamily="34" charset="0"/>
                <a:ea typeface="Aptos" panose="020B0004020202020204" pitchFamily="34" charset="0"/>
                <a:cs typeface="Arial" panose="020B0604020202020204" pitchFamily="34" charset="0"/>
              </a:rPr>
              <a:t>la durée médicale de la reconnaissance importe plus dans le cas du rappel entre 20 et 180 jours</a:t>
            </a:r>
            <a:r>
              <a:rPr lang="fr-BE" sz="1800" kern="100">
                <a:effectLst/>
                <a:latin typeface="Aptos" panose="020B0004020202020204" pitchFamily="34" charset="0"/>
                <a:ea typeface="Aptos" panose="020B0004020202020204" pitchFamily="34" charset="0"/>
                <a:cs typeface="Arial" panose="020B0604020202020204" pitchFamily="34" charset="0"/>
              </a:rPr>
              <a:t>. </a:t>
            </a:r>
          </a:p>
          <a:p>
            <a:pPr lvl="0">
              <a:lnSpc>
                <a:spcPct val="115000"/>
              </a:lnSpc>
            </a:pPr>
            <a:endParaRPr lang="fr-BE" sz="1800" kern="100">
              <a:effectLst/>
              <a:latin typeface="Aptos" panose="020B0004020202020204" pitchFamily="34" charset="0"/>
              <a:ea typeface="Aptos" panose="020B0004020202020204" pitchFamily="34" charset="0"/>
              <a:cs typeface="Arial" panose="020B0604020202020204" pitchFamily="34" charset="0"/>
            </a:endParaRPr>
          </a:p>
          <a:p>
            <a:pPr lvl="0">
              <a:lnSpc>
                <a:spcPct val="115000"/>
              </a:lnSpc>
              <a:spcAft>
                <a:spcPts val="800"/>
              </a:spcAft>
            </a:pPr>
            <a:r>
              <a:rPr lang="fr-BE" sz="1800" b="1" kern="100">
                <a:effectLst/>
                <a:latin typeface="Aptos" panose="020B0004020202020204" pitchFamily="34" charset="0"/>
                <a:ea typeface="Aptos" panose="020B0004020202020204" pitchFamily="34" charset="0"/>
                <a:cs typeface="Arial" panose="020B0604020202020204" pitchFamily="34" charset="0"/>
              </a:rPr>
              <a:t>Il en va de même pour ce qui est du taux de dossiers ouverts, cela impacte plus le rappel entre 20 et 180 jours. </a:t>
            </a:r>
            <a:endParaRPr lang="fr-BE"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C6AB1CD7-9443-32DB-9F29-7F9AD9E5EE9B}"/>
              </a:ext>
            </a:extLst>
          </p:cNvPr>
          <p:cNvSpPr txBox="1"/>
          <p:nvPr/>
        </p:nvSpPr>
        <p:spPr>
          <a:xfrm>
            <a:off x="387963" y="2131740"/>
            <a:ext cx="3188357" cy="2754024"/>
          </a:xfrm>
          <a:prstGeom prst="rect">
            <a:avLst/>
          </a:prstGeom>
          <a:noFill/>
        </p:spPr>
        <p:txBody>
          <a:bodyPr wrap="square">
            <a:spAutoFit/>
          </a:bodyPr>
          <a:lstStyle/>
          <a:p>
            <a:pPr>
              <a:lnSpc>
                <a:spcPct val="115000"/>
              </a:lnSpc>
              <a:spcAft>
                <a:spcPts val="800"/>
              </a:spcAft>
            </a:pPr>
            <a:r>
              <a:rPr lang="fr-BE" sz="1600" kern="100">
                <a:effectLst/>
                <a:latin typeface="Aptos" panose="020B0004020202020204" pitchFamily="34" charset="0"/>
                <a:ea typeface="Aptos" panose="020B0004020202020204" pitchFamily="34" charset="0"/>
                <a:cs typeface="Arial" panose="020B0604020202020204" pitchFamily="34" charset="0"/>
              </a:rPr>
              <a:t>La méthode a également été utilisée pour essayer de prédire le taux de rappel endéans différentes périodes de temps:</a:t>
            </a:r>
          </a:p>
          <a:p>
            <a:pPr marL="285750" indent="-285750">
              <a:lnSpc>
                <a:spcPct val="115000"/>
              </a:lnSpc>
              <a:spcAft>
                <a:spcPts val="800"/>
              </a:spcAft>
              <a:buFontTx/>
              <a:buChar char="-"/>
            </a:pPr>
            <a:r>
              <a:rPr lang="fr-BE" sz="1600" kern="100">
                <a:latin typeface="Aptos" panose="020B0004020202020204" pitchFamily="34" charset="0"/>
                <a:ea typeface="Aptos" panose="020B0004020202020204" pitchFamily="34" charset="0"/>
                <a:cs typeface="Arial" panose="020B0604020202020204" pitchFamily="34" charset="0"/>
              </a:rPr>
              <a:t>10 jours</a:t>
            </a:r>
          </a:p>
          <a:p>
            <a:pPr marL="171450" indent="-171450">
              <a:lnSpc>
                <a:spcPct val="115000"/>
              </a:lnSpc>
              <a:spcAft>
                <a:spcPts val="800"/>
              </a:spcAft>
              <a:buFontTx/>
              <a:buChar char="-"/>
            </a:pPr>
            <a:r>
              <a:rPr lang="fr-BE" sz="1600" kern="100">
                <a:effectLst/>
                <a:latin typeface="Aptos" panose="020B0004020202020204" pitchFamily="34" charset="0"/>
                <a:ea typeface="Aptos" panose="020B0004020202020204" pitchFamily="34" charset="0"/>
                <a:cs typeface="Arial" panose="020B0604020202020204" pitchFamily="34" charset="0"/>
              </a:rPr>
              <a:t>10-20 jours</a:t>
            </a:r>
          </a:p>
          <a:p>
            <a:pPr marL="171450" indent="-171450">
              <a:lnSpc>
                <a:spcPct val="115000"/>
              </a:lnSpc>
              <a:spcAft>
                <a:spcPts val="800"/>
              </a:spcAft>
              <a:buFontTx/>
              <a:buChar char="-"/>
            </a:pPr>
            <a:r>
              <a:rPr lang="fr-BE" sz="1600" kern="100">
                <a:latin typeface="Aptos" panose="020B0004020202020204" pitchFamily="34" charset="0"/>
                <a:ea typeface="Aptos" panose="020B0004020202020204" pitchFamily="34" charset="0"/>
                <a:cs typeface="Arial" panose="020B0604020202020204" pitchFamily="34" charset="0"/>
              </a:rPr>
              <a:t>20-45 jours</a:t>
            </a:r>
          </a:p>
          <a:p>
            <a:pPr marL="171450" indent="-171450">
              <a:lnSpc>
                <a:spcPct val="115000"/>
              </a:lnSpc>
              <a:spcAft>
                <a:spcPts val="800"/>
              </a:spcAft>
              <a:buFontTx/>
              <a:buChar char="-"/>
            </a:pPr>
            <a:r>
              <a:rPr lang="fr-BE" sz="1600" kern="100">
                <a:effectLst/>
                <a:latin typeface="Aptos" panose="020B0004020202020204" pitchFamily="34" charset="0"/>
                <a:ea typeface="Aptos" panose="020B0004020202020204" pitchFamily="34" charset="0"/>
                <a:cs typeface="Arial" panose="020B0604020202020204" pitchFamily="34" charset="0"/>
              </a:rPr>
              <a:t>45-180 jours</a:t>
            </a:r>
            <a:endParaRPr lang="fr-BE" sz="1200" kern="100">
              <a:effectLst/>
              <a:latin typeface="Aptos" panose="020B0004020202020204" pitchFamily="34" charset="0"/>
              <a:ea typeface="Aptos" panose="020B0004020202020204" pitchFamily="34" charset="0"/>
              <a:cs typeface="Arial" panose="020B0604020202020204" pitchFamily="34" charset="0"/>
            </a:endParaRPr>
          </a:p>
        </p:txBody>
      </p:sp>
      <p:cxnSp>
        <p:nvCxnSpPr>
          <p:cNvPr id="14" name="Connecteur droit avec flèche 13">
            <a:extLst>
              <a:ext uri="{FF2B5EF4-FFF2-40B4-BE49-F238E27FC236}">
                <a16:creationId xmlns:a16="http://schemas.microsoft.com/office/drawing/2014/main" id="{DD306EB2-FB25-A729-3747-4BDFE4407DEF}"/>
              </a:ext>
            </a:extLst>
          </p:cNvPr>
          <p:cNvCxnSpPr/>
          <p:nvPr/>
        </p:nvCxnSpPr>
        <p:spPr>
          <a:xfrm flipV="1">
            <a:off x="3393440" y="3291840"/>
            <a:ext cx="1117600" cy="487854"/>
          </a:xfrm>
          <a:prstGeom prst="straightConnector1">
            <a:avLst/>
          </a:prstGeom>
          <a:ln w="28575">
            <a:solidFill>
              <a:srgbClr val="0F476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9FE554C1-5BC7-85AD-B95A-B1BD6AFA10FD}"/>
              </a:ext>
            </a:extLst>
          </p:cNvPr>
          <p:cNvCxnSpPr>
            <a:cxnSpLocks/>
          </p:cNvCxnSpPr>
          <p:nvPr/>
        </p:nvCxnSpPr>
        <p:spPr>
          <a:xfrm>
            <a:off x="3393440" y="4156702"/>
            <a:ext cx="1117600" cy="117351"/>
          </a:xfrm>
          <a:prstGeom prst="straightConnector1">
            <a:avLst/>
          </a:prstGeom>
          <a:ln w="28575">
            <a:solidFill>
              <a:srgbClr val="0F4761"/>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20D3433D-0E8F-90E1-BB23-1C2737B3902F}"/>
              </a:ext>
            </a:extLst>
          </p:cNvPr>
          <p:cNvSpPr txBox="1"/>
          <p:nvPr/>
        </p:nvSpPr>
        <p:spPr>
          <a:xfrm>
            <a:off x="4671060" y="4885764"/>
            <a:ext cx="6517640" cy="1032270"/>
          </a:xfrm>
          <a:prstGeom prst="rect">
            <a:avLst/>
          </a:prstGeom>
          <a:noFill/>
        </p:spPr>
        <p:txBody>
          <a:bodyPr wrap="square">
            <a:spAutoFit/>
          </a:bodyPr>
          <a:lstStyle/>
          <a:p>
            <a:pPr lvl="0">
              <a:lnSpc>
                <a:spcPct val="115000"/>
              </a:lnSpc>
            </a:pPr>
            <a:r>
              <a:rPr lang="en-US" sz="1800" kern="100">
                <a:effectLst/>
                <a:latin typeface="Aptos" panose="020B0004020202020204" pitchFamily="34" charset="0"/>
                <a:ea typeface="Aptos" panose="020B0004020202020204" pitchFamily="34" charset="0"/>
                <a:cs typeface="Arial" panose="020B0604020202020204" pitchFamily="34" charset="0"/>
              </a:rPr>
              <a:t>Cela </a:t>
            </a:r>
            <a:r>
              <a:rPr lang="en-US" sz="1800" kern="100" err="1">
                <a:effectLst/>
                <a:latin typeface="Aptos" panose="020B0004020202020204" pitchFamily="34" charset="0"/>
                <a:ea typeface="Aptos" panose="020B0004020202020204" pitchFamily="34" charset="0"/>
                <a:cs typeface="Arial" panose="020B0604020202020204" pitchFamily="34" charset="0"/>
              </a:rPr>
              <a:t>suggère</a:t>
            </a:r>
            <a:r>
              <a:rPr lang="en-US" sz="1800" kern="100">
                <a:effectLst/>
                <a:latin typeface="Aptos" panose="020B0004020202020204" pitchFamily="34" charset="0"/>
                <a:ea typeface="Aptos" panose="020B0004020202020204" pitchFamily="34" charset="0"/>
                <a:cs typeface="Arial" panose="020B0604020202020204" pitchFamily="34" charset="0"/>
              </a:rPr>
              <a:t> </a:t>
            </a:r>
            <a:r>
              <a:rPr lang="en-US" kern="100" err="1">
                <a:latin typeface="Aptos" panose="020B0004020202020204" pitchFamily="34" charset="0"/>
                <a:ea typeface="Aptos" panose="020B0004020202020204" pitchFamily="34" charset="0"/>
                <a:cs typeface="Arial" panose="020B0604020202020204" pitchFamily="34" charset="0"/>
              </a:rPr>
              <a:t>l’importance</a:t>
            </a:r>
            <a:r>
              <a:rPr lang="en-US" kern="100">
                <a:latin typeface="Aptos" panose="020B0004020202020204" pitchFamily="34" charset="0"/>
                <a:ea typeface="Aptos" panose="020B0004020202020204" pitchFamily="34" charset="0"/>
                <a:cs typeface="Arial" panose="020B0604020202020204" pitchFamily="34" charset="0"/>
              </a:rPr>
              <a:t> de considerer le temps de manière </a:t>
            </a:r>
            <a:r>
              <a:rPr lang="en-US" kern="100" err="1">
                <a:latin typeface="Aptos" panose="020B0004020202020204" pitchFamily="34" charset="0"/>
                <a:ea typeface="Aptos" panose="020B0004020202020204" pitchFamily="34" charset="0"/>
                <a:cs typeface="Arial" panose="020B0604020202020204" pitchFamily="34" charset="0"/>
              </a:rPr>
              <a:t>dynamique</a:t>
            </a:r>
            <a:r>
              <a:rPr lang="en-US" kern="100">
                <a:latin typeface="Aptos" panose="020B0004020202020204" pitchFamily="34" charset="0"/>
                <a:ea typeface="Aptos" panose="020B0004020202020204" pitchFamily="34" charset="0"/>
                <a:cs typeface="Arial" panose="020B0604020202020204" pitchFamily="34" charset="0"/>
              </a:rPr>
              <a:t> (</a:t>
            </a:r>
            <a:r>
              <a:rPr lang="en-US" kern="100" err="1">
                <a:latin typeface="Aptos" panose="020B0004020202020204" pitchFamily="34" charset="0"/>
                <a:ea typeface="Aptos" panose="020B0004020202020204" pitchFamily="34" charset="0"/>
                <a:cs typeface="Arial" panose="020B0604020202020204" pitchFamily="34" charset="0"/>
              </a:rPr>
              <a:t>ce</a:t>
            </a:r>
            <a:r>
              <a:rPr lang="en-US" kern="100">
                <a:latin typeface="Aptos" panose="020B0004020202020204" pitchFamily="34" charset="0"/>
                <a:ea typeface="Aptos" panose="020B0004020202020204" pitchFamily="34" charset="0"/>
                <a:cs typeface="Arial" panose="020B0604020202020204" pitchFamily="34" charset="0"/>
              </a:rPr>
              <a:t> qui </a:t>
            </a:r>
            <a:r>
              <a:rPr lang="en-US" kern="100" err="1">
                <a:latin typeface="Aptos" panose="020B0004020202020204" pitchFamily="34" charset="0"/>
                <a:ea typeface="Aptos" panose="020B0004020202020204" pitchFamily="34" charset="0"/>
                <a:cs typeface="Arial" panose="020B0604020202020204" pitchFamily="34" charset="0"/>
              </a:rPr>
              <a:t>n’est</a:t>
            </a:r>
            <a:r>
              <a:rPr lang="en-US" kern="100">
                <a:latin typeface="Aptos" panose="020B0004020202020204" pitchFamily="34" charset="0"/>
                <a:ea typeface="Aptos" panose="020B0004020202020204" pitchFamily="34" charset="0"/>
                <a:cs typeface="Arial" panose="020B0604020202020204" pitchFamily="34" charset="0"/>
              </a:rPr>
              <a:t> pas </a:t>
            </a:r>
            <a:r>
              <a:rPr lang="en-US" kern="100" err="1">
                <a:latin typeface="Aptos" panose="020B0004020202020204" pitchFamily="34" charset="0"/>
                <a:ea typeface="Aptos" panose="020B0004020202020204" pitchFamily="34" charset="0"/>
                <a:cs typeface="Arial" panose="020B0604020202020204" pitchFamily="34" charset="0"/>
              </a:rPr>
              <a:t>idéalement</a:t>
            </a:r>
            <a:r>
              <a:rPr lang="en-US" kern="100">
                <a:latin typeface="Aptos" panose="020B0004020202020204" pitchFamily="34" charset="0"/>
                <a:ea typeface="Aptos" panose="020B0004020202020204" pitchFamily="34" charset="0"/>
                <a:cs typeface="Arial" panose="020B0604020202020204" pitchFamily="34" charset="0"/>
              </a:rPr>
              <a:t> </a:t>
            </a:r>
            <a:r>
              <a:rPr lang="en-US" kern="100" err="1">
                <a:latin typeface="Aptos" panose="020B0004020202020204" pitchFamily="34" charset="0"/>
                <a:ea typeface="Aptos" panose="020B0004020202020204" pitchFamily="34" charset="0"/>
                <a:cs typeface="Arial" panose="020B0604020202020204" pitchFamily="34" charset="0"/>
              </a:rPr>
              <a:t>considérée</a:t>
            </a:r>
            <a:r>
              <a:rPr lang="en-US" kern="100">
                <a:latin typeface="Aptos" panose="020B0004020202020204" pitchFamily="34" charset="0"/>
                <a:ea typeface="Aptos" panose="020B0004020202020204" pitchFamily="34" charset="0"/>
                <a:cs typeface="Arial" panose="020B0604020202020204" pitchFamily="34" charset="0"/>
              </a:rPr>
              <a:t> dans la </a:t>
            </a:r>
            <a:r>
              <a:rPr lang="en-US" kern="100" err="1">
                <a:latin typeface="Aptos" panose="020B0004020202020204" pitchFamily="34" charset="0"/>
                <a:ea typeface="Aptos" panose="020B0004020202020204" pitchFamily="34" charset="0"/>
                <a:cs typeface="Arial" panose="020B0604020202020204" pitchFamily="34" charset="0"/>
              </a:rPr>
              <a:t>méthode</a:t>
            </a:r>
            <a:r>
              <a:rPr lang="en-US" kern="100">
                <a:latin typeface="Aptos" panose="020B0004020202020204" pitchFamily="34" charset="0"/>
                <a:ea typeface="Aptos" panose="020B0004020202020204" pitchFamily="34" charset="0"/>
                <a:cs typeface="Arial" panose="020B0604020202020204" pitchFamily="34" charset="0"/>
              </a:rPr>
              <a:t>). </a:t>
            </a:r>
            <a:endParaRPr lang="fr-BE" sz="1800" kern="1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98454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B6C714C-DE38-BE8B-0731-72AE721F2E24}"/>
              </a:ext>
            </a:extLst>
          </p:cNvPr>
          <p:cNvSpPr>
            <a:spLocks noGrp="1"/>
          </p:cNvSpPr>
          <p:nvPr>
            <p:ph type="sldNum" sz="quarter" idx="12"/>
          </p:nvPr>
        </p:nvSpPr>
        <p:spPr/>
        <p:txBody>
          <a:bodyPr/>
          <a:lstStyle/>
          <a:p>
            <a:fld id="{CA0E88BE-2C9C-4321-92BF-372CFEABD74D}" type="slidenum">
              <a:rPr lang="en-US" smtClean="0"/>
              <a:t>13</a:t>
            </a:fld>
            <a:endParaRPr lang="en-US"/>
          </a:p>
        </p:txBody>
      </p:sp>
      <p:sp>
        <p:nvSpPr>
          <p:cNvPr id="7" name="Titre 6">
            <a:extLst>
              <a:ext uri="{FF2B5EF4-FFF2-40B4-BE49-F238E27FC236}">
                <a16:creationId xmlns:a16="http://schemas.microsoft.com/office/drawing/2014/main" id="{1C0E6911-570E-4FDF-6004-3CAE281FD8D9}"/>
              </a:ext>
            </a:extLst>
          </p:cNvPr>
          <p:cNvSpPr>
            <a:spLocks noGrp="1"/>
          </p:cNvSpPr>
          <p:nvPr>
            <p:ph type="title"/>
          </p:nvPr>
        </p:nvSpPr>
        <p:spPr/>
        <p:txBody>
          <a:bodyPr/>
          <a:lstStyle/>
          <a:p>
            <a:r>
              <a:rPr lang="en-US"/>
              <a:t>Conclusion</a:t>
            </a:r>
            <a:endParaRPr lang="fr-BE"/>
          </a:p>
        </p:txBody>
      </p:sp>
      <p:sp>
        <p:nvSpPr>
          <p:cNvPr id="9" name="ZoneTexte 8">
            <a:extLst>
              <a:ext uri="{FF2B5EF4-FFF2-40B4-BE49-F238E27FC236}">
                <a16:creationId xmlns:a16="http://schemas.microsoft.com/office/drawing/2014/main" id="{B30E9AC2-F278-4B99-A8BE-AA5F30358EAE}"/>
              </a:ext>
            </a:extLst>
          </p:cNvPr>
          <p:cNvSpPr txBox="1"/>
          <p:nvPr/>
        </p:nvSpPr>
        <p:spPr>
          <a:xfrm>
            <a:off x="1444471" y="1283212"/>
            <a:ext cx="9105900" cy="3035383"/>
          </a:xfrm>
          <a:prstGeom prst="rect">
            <a:avLst/>
          </a:prstGeom>
          <a:noFill/>
        </p:spPr>
        <p:txBody>
          <a:bodyPr wrap="square">
            <a:spAutoFit/>
          </a:bodyPr>
          <a:lstStyle/>
          <a:p>
            <a:pPr>
              <a:lnSpc>
                <a:spcPct val="115000"/>
              </a:lnSpc>
              <a:spcAft>
                <a:spcPts val="800"/>
              </a:spcAft>
            </a:pPr>
            <a:r>
              <a:rPr lang="fr-BE" sz="1800" kern="100">
                <a:effectLst/>
                <a:latin typeface="Aptos" panose="020B0004020202020204" pitchFamily="34" charset="0"/>
                <a:ea typeface="Aptos" panose="020B0004020202020204" pitchFamily="34" charset="0"/>
                <a:cs typeface="Arial" panose="020B0604020202020204" pitchFamily="34" charset="0"/>
              </a:rPr>
              <a:t>La méthode permet de modéliser de manière fiable et statistiquement significative les variations</a:t>
            </a:r>
            <a:r>
              <a:rPr lang="fr-BE" sz="1800" b="1" kern="100">
                <a:effectLst/>
                <a:latin typeface="Aptos" panose="020B0004020202020204" pitchFamily="34" charset="0"/>
                <a:ea typeface="Aptos" panose="020B0004020202020204" pitchFamily="34" charset="0"/>
                <a:cs typeface="Arial" panose="020B0604020202020204" pitchFamily="34" charset="0"/>
              </a:rPr>
              <a:t> </a:t>
            </a:r>
            <a:r>
              <a:rPr lang="fr-BE" sz="1800" b="1" kern="100">
                <a:solidFill>
                  <a:srgbClr val="0F4761"/>
                </a:solidFill>
                <a:effectLst/>
                <a:latin typeface="Aptos" panose="020B0004020202020204" pitchFamily="34" charset="0"/>
                <a:ea typeface="Aptos" panose="020B0004020202020204" pitchFamily="34" charset="0"/>
                <a:cs typeface="Arial" panose="020B0604020202020204" pitchFamily="34" charset="0"/>
              </a:rPr>
              <a:t>de taux d’appels observées de  commune à commune</a:t>
            </a:r>
            <a:r>
              <a:rPr lang="fr-BE" sz="1800" kern="100">
                <a:effectLst/>
                <a:latin typeface="Aptos" panose="020B0004020202020204" pitchFamily="34" charset="0"/>
                <a:ea typeface="Aptos" panose="020B0004020202020204" pitchFamily="34" charset="0"/>
                <a:cs typeface="Arial" panose="020B0604020202020204" pitchFamily="34" charset="0"/>
              </a:rPr>
              <a:t>. Les résultats de cette méthode permettent de mettre en évidence de manière très vraisemblable </a:t>
            </a:r>
            <a:r>
              <a:rPr lang="fr-BE" kern="100">
                <a:latin typeface="Aptos" panose="020B0004020202020204" pitchFamily="34" charset="0"/>
                <a:ea typeface="Aptos" panose="020B0004020202020204" pitchFamily="34" charset="0"/>
                <a:cs typeface="Arial" panose="020B0604020202020204" pitchFamily="34" charset="0"/>
              </a:rPr>
              <a:t>un lien de causalité avec</a:t>
            </a:r>
            <a:r>
              <a:rPr lang="fr-BE" sz="1800" kern="100">
                <a:effectLst/>
                <a:latin typeface="Aptos" panose="020B0004020202020204" pitchFamily="34" charset="0"/>
                <a:ea typeface="Aptos" panose="020B0004020202020204" pitchFamily="34" charset="0"/>
                <a:cs typeface="Arial" panose="020B0604020202020204" pitchFamily="34" charset="0"/>
              </a:rPr>
              <a:t>:</a:t>
            </a:r>
          </a:p>
          <a:p>
            <a:pPr marL="285750" indent="-285750">
              <a:lnSpc>
                <a:spcPct val="115000"/>
              </a:lnSpc>
              <a:spcAft>
                <a:spcPts val="800"/>
              </a:spcAft>
              <a:buFontTx/>
              <a:buChar char="-"/>
            </a:pPr>
            <a:r>
              <a:rPr lang="fr-BE" b="1" kern="100">
                <a:solidFill>
                  <a:srgbClr val="0F4761"/>
                </a:solidFill>
                <a:latin typeface="Aptos" panose="020B0004020202020204" pitchFamily="34" charset="0"/>
                <a:ea typeface="Aptos" panose="020B0004020202020204" pitchFamily="34" charset="0"/>
                <a:cs typeface="Arial" panose="020B0604020202020204" pitchFamily="34" charset="0"/>
              </a:rPr>
              <a:t>d</a:t>
            </a:r>
            <a:r>
              <a:rPr lang="fr-BE" sz="1800" b="1" kern="100">
                <a:solidFill>
                  <a:srgbClr val="0F4761"/>
                </a:solidFill>
                <a:effectLst/>
                <a:latin typeface="Aptos" panose="020B0004020202020204" pitchFamily="34" charset="0"/>
                <a:ea typeface="Aptos" panose="020B0004020202020204" pitchFamily="34" charset="0"/>
                <a:cs typeface="Arial" panose="020B0604020202020204" pitchFamily="34" charset="0"/>
              </a:rPr>
              <a:t>es paramètres contextuels (type de dossier, type de contact) ,</a:t>
            </a:r>
          </a:p>
          <a:p>
            <a:pPr marL="285750" indent="-285750">
              <a:lnSpc>
                <a:spcPct val="115000"/>
              </a:lnSpc>
              <a:spcAft>
                <a:spcPts val="800"/>
              </a:spcAft>
              <a:buFontTx/>
              <a:buChar char="-"/>
            </a:pPr>
            <a:r>
              <a:rPr lang="fr-BE" b="1" kern="100">
                <a:solidFill>
                  <a:srgbClr val="0F4761"/>
                </a:solidFill>
                <a:latin typeface="Aptos" panose="020B0004020202020204" pitchFamily="34" charset="0"/>
                <a:ea typeface="Aptos" panose="020B0004020202020204" pitchFamily="34" charset="0"/>
                <a:cs typeface="Arial" panose="020B0604020202020204" pitchFamily="34" charset="0"/>
              </a:rPr>
              <a:t>des paramètres </a:t>
            </a:r>
            <a:r>
              <a:rPr lang="fr-BE" sz="1800" b="1" kern="100">
                <a:solidFill>
                  <a:srgbClr val="0F4761"/>
                </a:solidFill>
                <a:effectLst/>
                <a:latin typeface="Aptos" panose="020B0004020202020204" pitchFamily="34" charset="0"/>
                <a:ea typeface="Aptos" panose="020B0004020202020204" pitchFamily="34" charset="0"/>
                <a:cs typeface="Arial" panose="020B0604020202020204" pitchFamily="34" charset="0"/>
              </a:rPr>
              <a:t>opérationnels (durée de traitement),</a:t>
            </a:r>
          </a:p>
          <a:p>
            <a:pPr marL="285750" indent="-285750">
              <a:lnSpc>
                <a:spcPct val="115000"/>
              </a:lnSpc>
              <a:spcAft>
                <a:spcPts val="800"/>
              </a:spcAft>
              <a:buFontTx/>
              <a:buChar char="-"/>
            </a:pPr>
            <a:r>
              <a:rPr lang="fr-BE" b="1" kern="100">
                <a:solidFill>
                  <a:srgbClr val="0F4761"/>
                </a:solidFill>
                <a:latin typeface="Aptos" panose="020B0004020202020204" pitchFamily="34" charset="0"/>
                <a:ea typeface="Aptos" panose="020B0004020202020204" pitchFamily="34" charset="0"/>
                <a:cs typeface="Arial" panose="020B0604020202020204" pitchFamily="34" charset="0"/>
              </a:rPr>
              <a:t>e</a:t>
            </a:r>
            <a:r>
              <a:rPr lang="fr-BE" sz="1800" b="1" kern="100">
                <a:solidFill>
                  <a:srgbClr val="0F4761"/>
                </a:solidFill>
                <a:effectLst/>
                <a:latin typeface="Aptos" panose="020B0004020202020204" pitchFamily="34" charset="0"/>
                <a:ea typeface="Aptos" panose="020B0004020202020204" pitchFamily="34" charset="0"/>
                <a:cs typeface="Arial" panose="020B0604020202020204" pitchFamily="34" charset="0"/>
              </a:rPr>
              <a:t>t des paramètres  socio-économiques (pauvreté et isolement)</a:t>
            </a:r>
          </a:p>
          <a:p>
            <a:pPr>
              <a:lnSpc>
                <a:spcPct val="115000"/>
              </a:lnSpc>
              <a:spcAft>
                <a:spcPts val="800"/>
              </a:spcAft>
            </a:pPr>
            <a:endParaRPr lang="fr-BE" sz="1800" b="1" kern="100">
              <a:solidFill>
                <a:srgbClr val="0F4761"/>
              </a:solidFill>
              <a:effectLst/>
              <a:latin typeface="Aptos" panose="020B0004020202020204" pitchFamily="34" charset="0"/>
              <a:ea typeface="Aptos" panose="020B00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E412D2F2-050A-EF85-8AD6-2BC2A8F2D37D}"/>
              </a:ext>
            </a:extLst>
          </p:cNvPr>
          <p:cNvSpPr txBox="1"/>
          <p:nvPr/>
        </p:nvSpPr>
        <p:spPr>
          <a:xfrm>
            <a:off x="1370330" y="4198761"/>
            <a:ext cx="9451340" cy="2193101"/>
          </a:xfrm>
          <a:prstGeom prst="rect">
            <a:avLst/>
          </a:prstGeom>
          <a:noFill/>
        </p:spPr>
        <p:txBody>
          <a:bodyPr wrap="square">
            <a:spAutoFit/>
          </a:bodyPr>
          <a:lstStyle/>
          <a:p>
            <a:pPr>
              <a:lnSpc>
                <a:spcPct val="115000"/>
              </a:lnSpc>
              <a:spcAft>
                <a:spcPts val="800"/>
              </a:spcAft>
            </a:pPr>
            <a:r>
              <a:rPr lang="fr-BE" sz="1800" b="1" kern="100">
                <a:solidFill>
                  <a:srgbClr val="0F4761"/>
                </a:solidFill>
                <a:effectLst/>
                <a:latin typeface="Aptos" panose="020B0004020202020204" pitchFamily="34" charset="0"/>
                <a:ea typeface="Aptos" panose="020B0004020202020204" pitchFamily="34" charset="0"/>
                <a:cs typeface="Arial" panose="020B0604020202020204" pitchFamily="34" charset="0"/>
              </a:rPr>
              <a:t>Concernant les rappels</a:t>
            </a:r>
            <a:r>
              <a:rPr lang="fr-BE" sz="1800" kern="100">
                <a:effectLst/>
                <a:latin typeface="Aptos" panose="020B0004020202020204" pitchFamily="34" charset="0"/>
                <a:ea typeface="Aptos" panose="020B0004020202020204" pitchFamily="34" charset="0"/>
                <a:cs typeface="Arial" panose="020B0604020202020204" pitchFamily="34" charset="0"/>
              </a:rPr>
              <a:t>, la méthode montre des résultats de prédiction moins probants, ce qui suggère une mauvaise adéquation de la méthode pour prédire le rappel et ou un caractère plus chaotique du rappel, néanmoins, la méthode permet tout de même d’identifier les </a:t>
            </a:r>
            <a:r>
              <a:rPr lang="fr-BE" sz="1800" kern="100" err="1">
                <a:effectLst/>
                <a:latin typeface="Aptos" panose="020B0004020202020204" pitchFamily="34" charset="0"/>
                <a:ea typeface="Aptos" panose="020B0004020202020204" pitchFamily="34" charset="0"/>
                <a:cs typeface="Arial" panose="020B0604020202020204" pitchFamily="34" charset="0"/>
              </a:rPr>
              <a:t>features</a:t>
            </a:r>
            <a:r>
              <a:rPr lang="fr-BE" sz="1800" kern="100">
                <a:effectLst/>
                <a:latin typeface="Aptos" panose="020B0004020202020204" pitchFamily="34" charset="0"/>
                <a:ea typeface="Aptos" panose="020B0004020202020204" pitchFamily="34" charset="0"/>
                <a:cs typeface="Arial" panose="020B0604020202020204" pitchFamily="34" charset="0"/>
              </a:rPr>
              <a:t> qui ont le plus d’impact sur le taux de rappel:</a:t>
            </a:r>
          </a:p>
          <a:p>
            <a:pPr marL="285750" indent="-285750">
              <a:lnSpc>
                <a:spcPct val="115000"/>
              </a:lnSpc>
              <a:spcAft>
                <a:spcPts val="800"/>
              </a:spcAft>
              <a:buFontTx/>
              <a:buChar char="-"/>
            </a:pPr>
            <a:r>
              <a:rPr lang="fr-BE" sz="1800" b="1" kern="100">
                <a:solidFill>
                  <a:srgbClr val="0F4761"/>
                </a:solidFill>
                <a:effectLst/>
                <a:latin typeface="Aptos" panose="020B0004020202020204" pitchFamily="34" charset="0"/>
                <a:ea typeface="Aptos" panose="020B0004020202020204" pitchFamily="34" charset="0"/>
                <a:cs typeface="Arial" panose="020B0604020202020204" pitchFamily="34" charset="0"/>
              </a:rPr>
              <a:t>les bénéficiaires ayant seulement une ARR (reconnaissance avec peu points)</a:t>
            </a:r>
          </a:p>
          <a:p>
            <a:pPr marL="285750" indent="-285750">
              <a:lnSpc>
                <a:spcPct val="115000"/>
              </a:lnSpc>
              <a:spcAft>
                <a:spcPts val="800"/>
              </a:spcAft>
              <a:buFontTx/>
              <a:buChar char="-"/>
            </a:pPr>
            <a:r>
              <a:rPr lang="fr-BE" sz="1800" b="1" kern="100">
                <a:solidFill>
                  <a:srgbClr val="0F4761"/>
                </a:solidFill>
                <a:effectLst/>
                <a:latin typeface="Aptos" panose="020B0004020202020204" pitchFamily="34" charset="0"/>
                <a:ea typeface="Aptos" panose="020B0004020202020204" pitchFamily="34" charset="0"/>
                <a:cs typeface="Arial" panose="020B0604020202020204" pitchFamily="34" charset="0"/>
              </a:rPr>
              <a:t>et les facteurs sociaux comme l’isolement et la pauvreté </a:t>
            </a:r>
          </a:p>
        </p:txBody>
      </p:sp>
    </p:spTree>
    <p:extLst>
      <p:ext uri="{BB962C8B-B14F-4D97-AF65-F5344CB8AC3E}">
        <p14:creationId xmlns:p14="http://schemas.microsoft.com/office/powerpoint/2010/main" val="2816692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60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6481F11-B3BC-9149-66C6-89036AABA53A}"/>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Introduction</a:t>
            </a:r>
            <a:endParaRPr lang="fr-BE">
              <a:latin typeface="Calibri" panose="020F0502020204030204" pitchFamily="34" charset="0"/>
              <a:ea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B5A9298B-27C8-A970-31DD-2D88BB0EA8D1}"/>
              </a:ext>
            </a:extLst>
          </p:cNvPr>
          <p:cNvSpPr txBox="1"/>
          <p:nvPr/>
        </p:nvSpPr>
        <p:spPr>
          <a:xfrm>
            <a:off x="-324792" y="2112792"/>
            <a:ext cx="5496560" cy="3405228"/>
          </a:xfrm>
          <a:prstGeom prst="rect">
            <a:avLst/>
          </a:prstGeom>
          <a:noFill/>
        </p:spPr>
        <p:txBody>
          <a:bodyPr wrap="square">
            <a:spAutoFit/>
          </a:bodyPr>
          <a:lstStyle/>
          <a:p>
            <a:pPr marL="548640" marR="548640" algn="just">
              <a:lnSpc>
                <a:spcPct val="115000"/>
              </a:lnSpc>
              <a:spcBef>
                <a:spcPts val="1800"/>
              </a:spcBef>
              <a:spcAft>
                <a:spcPts val="1800"/>
              </a:spcAft>
            </a:pPr>
            <a:r>
              <a:rPr lang="fr-BE" sz="1800" b="1" i="1" kern="100">
                <a:solidFill>
                  <a:srgbClr val="0F4761"/>
                </a:solidFill>
                <a:effectLst/>
                <a:latin typeface="Aptos" panose="020B0004020202020204" pitchFamily="34" charset="0"/>
                <a:ea typeface="Aptos" panose="020B0004020202020204" pitchFamily="34" charset="0"/>
                <a:cs typeface="Arial" panose="020B0604020202020204" pitchFamily="34" charset="0"/>
              </a:rPr>
              <a:t>Question du CSNPH:</a:t>
            </a:r>
          </a:p>
          <a:p>
            <a:pPr marL="548640" marR="548640" algn="just">
              <a:lnSpc>
                <a:spcPct val="115000"/>
              </a:lnSpc>
              <a:spcBef>
                <a:spcPts val="1800"/>
              </a:spcBef>
              <a:spcAft>
                <a:spcPts val="1800"/>
              </a:spcAft>
            </a:pPr>
            <a:r>
              <a:rPr lang="fr-BE" sz="1800" i="1" kern="100">
                <a:solidFill>
                  <a:srgbClr val="A6A6A6"/>
                </a:solidFill>
                <a:effectLst/>
                <a:latin typeface="Aptos" panose="020B0004020202020204" pitchFamily="34" charset="0"/>
                <a:ea typeface="Aptos" panose="020B0004020202020204" pitchFamily="34" charset="0"/>
                <a:cs typeface="Arial" panose="020B0604020202020204" pitchFamily="34" charset="0"/>
              </a:rPr>
              <a:t>D’un mois à l’autre, le nombre d’appels peut être tellement variable... Ce que je constate aussi de fois en fois, c’est que certaines personnes appellent plusieurs fois . A-t-on idée de leur profil ? du type de dossiers ? Beaucoup de professionnels ? les personnes qui téléphonent écrivent-elles par ailleurs ? </a:t>
            </a:r>
            <a:endParaRPr lang="fr-BE" sz="2000" i="1" kern="100">
              <a:solidFill>
                <a:srgbClr val="0F4761"/>
              </a:solidFill>
              <a:effectLst/>
              <a:latin typeface="Aptos" panose="020B0004020202020204" pitchFamily="34" charset="0"/>
              <a:ea typeface="Aptos" panose="020B00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6450421-62EC-CBA2-A59F-12CABC12A16B}"/>
              </a:ext>
            </a:extLst>
          </p:cNvPr>
          <p:cNvSpPr/>
          <p:nvPr/>
        </p:nvSpPr>
        <p:spPr>
          <a:xfrm>
            <a:off x="5740400" y="2286000"/>
            <a:ext cx="5289755" cy="40538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2000">
                <a:solidFill>
                  <a:schemeClr val="tx1"/>
                </a:solidFill>
                <a:latin typeface="Aptos" panose="020B0004020202020204" pitchFamily="34" charset="0"/>
                <a:ea typeface="Open Sans" panose="020B0606030504020204" pitchFamily="34" charset="0"/>
                <a:cs typeface="Open Sans" panose="020B0606030504020204" pitchFamily="34" charset="0"/>
              </a:rPr>
              <a:t>Part des rappels dans le volume </a:t>
            </a:r>
            <a:r>
              <a:rPr lang="en-US" sz="2000" err="1">
                <a:solidFill>
                  <a:schemeClr val="tx1"/>
                </a:solidFill>
                <a:latin typeface="Aptos" panose="020B0004020202020204" pitchFamily="34" charset="0"/>
                <a:ea typeface="Open Sans" panose="020B0606030504020204" pitchFamily="34" charset="0"/>
                <a:cs typeface="Open Sans" panose="020B0606030504020204" pitchFamily="34" charset="0"/>
              </a:rPr>
              <a:t>d’appel</a:t>
            </a:r>
            <a:endParaRPr lang="en-US" sz="2000">
              <a:solidFill>
                <a:schemeClr val="tx1"/>
              </a:solidFill>
              <a:latin typeface="Aptos" panose="020B0004020202020204" pitchFamily="34" charset="0"/>
              <a:ea typeface="Open Sans" panose="020B0606030504020204" pitchFamily="34" charset="0"/>
              <a:cs typeface="Open Sans" panose="020B0606030504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endParaRPr lang="en-US" sz="2000" noProof="0">
              <a:solidFill>
                <a:schemeClr val="tx1"/>
              </a:solidFill>
              <a:latin typeface="Aptos" panose="020B0004020202020204" pitchFamily="34" charset="0"/>
              <a:ea typeface="Open Sans" panose="020B0606030504020204" pitchFamily="34" charset="0"/>
              <a:cs typeface="Open Sans" panose="020B0606030504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2000">
                <a:solidFill>
                  <a:schemeClr val="tx1"/>
                </a:solidFill>
                <a:latin typeface="Aptos" panose="020B0004020202020204" pitchFamily="34" charset="0"/>
                <a:ea typeface="Open Sans" panose="020B0606030504020204" pitchFamily="34" charset="0"/>
                <a:cs typeface="Open Sans" panose="020B0606030504020204" pitchFamily="34" charset="0"/>
              </a:rPr>
              <a:t>Identification des </a:t>
            </a:r>
            <a:r>
              <a:rPr lang="en-US" sz="2000" err="1">
                <a:solidFill>
                  <a:schemeClr val="tx1"/>
                </a:solidFill>
                <a:latin typeface="Aptos" panose="020B0004020202020204" pitchFamily="34" charset="0"/>
                <a:ea typeface="Open Sans" panose="020B0606030504020204" pitchFamily="34" charset="0"/>
                <a:cs typeface="Open Sans" panose="020B0606030504020204" pitchFamily="34" charset="0"/>
              </a:rPr>
              <a:t>appels</a:t>
            </a:r>
            <a:r>
              <a:rPr lang="en-US" sz="2000">
                <a:solidFill>
                  <a:schemeClr val="tx1"/>
                </a:solidFill>
                <a:latin typeface="Aptos" panose="020B0004020202020204" pitchFamily="34" charset="0"/>
                <a:ea typeface="Open Sans" panose="020B0606030504020204" pitchFamily="34" charset="0"/>
                <a:cs typeface="Open Sans" panose="020B0606030504020204" pitchFamily="34" charset="0"/>
              </a:rPr>
              <a:t>: pro / particulier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endParaRPr lang="en-US" sz="2000" noProof="0">
              <a:solidFill>
                <a:schemeClr val="tx1"/>
              </a:solidFill>
              <a:latin typeface="Aptos" panose="020B0004020202020204" pitchFamily="34" charset="0"/>
              <a:ea typeface="Open Sans" panose="020B0606030504020204" pitchFamily="34" charset="0"/>
              <a:cs typeface="Open Sans" panose="020B0606030504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2000" noProof="0">
                <a:solidFill>
                  <a:schemeClr val="tx1"/>
                </a:solidFill>
                <a:latin typeface="Aptos" panose="020B0004020202020204" pitchFamily="34" charset="0"/>
                <a:ea typeface="Open Sans" panose="020B0606030504020204" pitchFamily="34" charset="0"/>
                <a:cs typeface="Open Sans" panose="020B0606030504020204" pitchFamily="34" charset="0"/>
              </a:rPr>
              <a:t>Raisons de rappel</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endParaRPr lang="en-US" sz="2000">
              <a:solidFill>
                <a:schemeClr val="tx1"/>
              </a:solidFill>
              <a:latin typeface="Aptos" panose="020B0004020202020204" pitchFamily="34" charset="0"/>
              <a:ea typeface="Open Sans" panose="020B0606030504020204" pitchFamily="34" charset="0"/>
              <a:cs typeface="Open Sans" panose="020B0606030504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2000" noProof="0" err="1">
                <a:solidFill>
                  <a:schemeClr val="tx1"/>
                </a:solidFill>
                <a:latin typeface="Aptos" panose="020B0004020202020204" pitchFamily="34" charset="0"/>
                <a:ea typeface="Open Sans" panose="020B0606030504020204" pitchFamily="34" charset="0"/>
                <a:cs typeface="Open Sans" panose="020B0606030504020204" pitchFamily="34" charset="0"/>
              </a:rPr>
              <a:t>Perméabilité</a:t>
            </a:r>
            <a:r>
              <a:rPr lang="en-US" sz="2000" noProof="0">
                <a:solidFill>
                  <a:schemeClr val="tx1"/>
                </a:solidFill>
                <a:latin typeface="Aptos" panose="020B0004020202020204" pitchFamily="34" charset="0"/>
                <a:ea typeface="Open Sans" panose="020B0606030504020204" pitchFamily="34" charset="0"/>
                <a:cs typeface="Open Sans" panose="020B0606030504020204" pitchFamily="34" charset="0"/>
              </a:rPr>
              <a:t> 0800 -&gt; </a:t>
            </a:r>
            <a:r>
              <a:rPr lang="en-US" sz="2000" noProof="0" err="1">
                <a:solidFill>
                  <a:schemeClr val="tx1"/>
                </a:solidFill>
                <a:latin typeface="Aptos" panose="020B0004020202020204" pitchFamily="34" charset="0"/>
                <a:ea typeface="Open Sans" panose="020B0606030504020204" pitchFamily="34" charset="0"/>
                <a:cs typeface="Open Sans" panose="020B0606030504020204" pitchFamily="34" charset="0"/>
              </a:rPr>
              <a:t>formulaires</a:t>
            </a:r>
            <a:r>
              <a:rPr lang="en-US" sz="2000" noProof="0">
                <a:solidFill>
                  <a:schemeClr val="tx1"/>
                </a:solidFill>
                <a:latin typeface="Aptos" panose="020B0004020202020204" pitchFamily="34" charset="0"/>
                <a:ea typeface="Open Sans" panose="020B0606030504020204" pitchFamily="34" charset="0"/>
                <a:cs typeface="Open Sans" panose="020B0606030504020204" pitchFamily="34" charset="0"/>
              </a:rPr>
              <a:t> web</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endParaRPr lang="en-US" sz="2000">
              <a:solidFill>
                <a:schemeClr val="tx1"/>
              </a:solidFill>
              <a:latin typeface="Aptos" panose="020B0004020202020204" pitchFamily="34" charset="0"/>
              <a:ea typeface="Open Sans" panose="020B0606030504020204" pitchFamily="34" charset="0"/>
              <a:cs typeface="Open Sans" panose="020B0606030504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2000" noProof="0" err="1">
                <a:solidFill>
                  <a:schemeClr val="tx1"/>
                </a:solidFill>
                <a:latin typeface="Aptos" panose="020B0004020202020204" pitchFamily="34" charset="0"/>
                <a:ea typeface="Open Sans" panose="020B0606030504020204" pitchFamily="34" charset="0"/>
                <a:cs typeface="Open Sans" panose="020B0606030504020204" pitchFamily="34" charset="0"/>
              </a:rPr>
              <a:t>Analyse</a:t>
            </a:r>
            <a:r>
              <a:rPr lang="en-US" sz="2000" noProof="0">
                <a:solidFill>
                  <a:schemeClr val="tx1"/>
                </a:solidFill>
                <a:latin typeface="Aptos" panose="020B0004020202020204" pitchFamily="34" charset="0"/>
                <a:ea typeface="Open Sans" panose="020B0606030504020204" pitchFamily="34" charset="0"/>
                <a:cs typeface="Open Sans" panose="020B0606030504020204" pitchFamily="34" charset="0"/>
              </a:rPr>
              <a:t> des </a:t>
            </a:r>
            <a:r>
              <a:rPr lang="en-US" sz="2000" noProof="0" err="1">
                <a:solidFill>
                  <a:schemeClr val="tx1"/>
                </a:solidFill>
                <a:latin typeface="Aptos" panose="020B0004020202020204" pitchFamily="34" charset="0"/>
                <a:ea typeface="Open Sans" panose="020B0606030504020204" pitchFamily="34" charset="0"/>
                <a:cs typeface="Open Sans" panose="020B0606030504020204" pitchFamily="34" charset="0"/>
              </a:rPr>
              <a:t>profils</a:t>
            </a:r>
            <a:r>
              <a:rPr lang="en-US" sz="2000" noProof="0">
                <a:solidFill>
                  <a:schemeClr val="tx1"/>
                </a:solidFill>
                <a:latin typeface="Aptos" panose="020B0004020202020204" pitchFamily="34" charset="0"/>
                <a:ea typeface="Open Sans" panose="020B0606030504020204" pitchFamily="34" charset="0"/>
                <a:cs typeface="Open Sans" panose="020B0606030504020204" pitchFamily="34" charset="0"/>
              </a:rPr>
              <a:t> des </a:t>
            </a:r>
            <a:r>
              <a:rPr lang="en-US" sz="2000" noProof="0" err="1">
                <a:solidFill>
                  <a:schemeClr val="tx1"/>
                </a:solidFill>
                <a:latin typeface="Aptos" panose="020B0004020202020204" pitchFamily="34" charset="0"/>
                <a:ea typeface="Open Sans" panose="020B0606030504020204" pitchFamily="34" charset="0"/>
                <a:cs typeface="Open Sans" panose="020B0606030504020204" pitchFamily="34" charset="0"/>
              </a:rPr>
              <a:t>personnes</a:t>
            </a:r>
            <a:r>
              <a:rPr lang="en-US" sz="2000" noProof="0">
                <a:solidFill>
                  <a:schemeClr val="tx1"/>
                </a:solidFill>
                <a:latin typeface="Aptos" panose="020B0004020202020204" pitchFamily="34" charset="0"/>
                <a:ea typeface="Open Sans" panose="020B0606030504020204" pitchFamily="34" charset="0"/>
                <a:cs typeface="Open Sans" panose="020B0606030504020204" pitchFamily="34" charset="0"/>
              </a:rPr>
              <a:t> qui </a:t>
            </a:r>
            <a:r>
              <a:rPr lang="en-US" sz="2000" noProof="0" err="1">
                <a:solidFill>
                  <a:schemeClr val="tx1"/>
                </a:solidFill>
                <a:latin typeface="Aptos" panose="020B0004020202020204" pitchFamily="34" charset="0"/>
                <a:ea typeface="Open Sans" panose="020B0606030504020204" pitchFamily="34" charset="0"/>
                <a:cs typeface="Open Sans" panose="020B0606030504020204" pitchFamily="34" charset="0"/>
              </a:rPr>
              <a:t>appelent</a:t>
            </a:r>
            <a:r>
              <a:rPr lang="en-US" sz="2000" noProof="0">
                <a:solidFill>
                  <a:schemeClr val="tx1"/>
                </a:solidFill>
                <a:latin typeface="Aptos" panose="020B0004020202020204" pitchFamily="34" charset="0"/>
                <a:ea typeface="Open Sans" panose="020B0606030504020204" pitchFamily="34" charset="0"/>
                <a:cs typeface="Open Sans" panose="020B0606030504020204" pitchFamily="34" charset="0"/>
              </a:rPr>
              <a:t> et </a:t>
            </a:r>
            <a:r>
              <a:rPr lang="en-US" sz="2000" noProof="0" err="1">
                <a:solidFill>
                  <a:schemeClr val="tx1"/>
                </a:solidFill>
                <a:latin typeface="Aptos" panose="020B0004020202020204" pitchFamily="34" charset="0"/>
                <a:ea typeface="Open Sans" panose="020B0606030504020204" pitchFamily="34" charset="0"/>
                <a:cs typeface="Open Sans" panose="020B0606030504020204" pitchFamily="34" charset="0"/>
              </a:rPr>
              <a:t>rappelent</a:t>
            </a:r>
            <a:r>
              <a:rPr lang="en-US" sz="2000" noProof="0">
                <a:solidFill>
                  <a:schemeClr val="tx1"/>
                </a:solidFill>
                <a:latin typeface="Aptos" panose="020B0004020202020204" pitchFamily="34" charset="0"/>
                <a:ea typeface="Open Sans" panose="020B0606030504020204" pitchFamily="34" charset="0"/>
                <a:cs typeface="Open Sans" panose="020B0606030504020204" pitchFamily="34" charset="0"/>
              </a:rPr>
              <a:t> </a:t>
            </a:r>
          </a:p>
          <a:p>
            <a:pPr marL="742950" lvl="1" indent="-285750">
              <a:buFont typeface="Arial" panose="020B0604020202020204" pitchFamily="34" charset="0"/>
              <a:buChar char="•"/>
            </a:pPr>
            <a:r>
              <a:rPr lang="en-US" sz="2000">
                <a:solidFill>
                  <a:schemeClr val="tx1"/>
                </a:solidFill>
                <a:latin typeface="Aptos" panose="020B0004020202020204" pitchFamily="34" charset="0"/>
                <a:ea typeface="Open Sans" panose="020B0606030504020204" pitchFamily="34" charset="0"/>
                <a:cs typeface="Open Sans" panose="020B0606030504020204" pitchFamily="34" charset="0"/>
              </a:rPr>
              <a:t>Méthodogie Machine Learning</a:t>
            </a:r>
          </a:p>
          <a:p>
            <a:pPr marL="742950" lvl="1" indent="-285750">
              <a:buFont typeface="Arial" panose="020B0604020202020204" pitchFamily="34" charset="0"/>
              <a:buChar char="•"/>
            </a:pPr>
            <a:r>
              <a:rPr lang="en-US" sz="2000" noProof="0" err="1">
                <a:solidFill>
                  <a:schemeClr val="tx1"/>
                </a:solidFill>
                <a:latin typeface="Aptos" panose="020B0004020202020204" pitchFamily="34" charset="0"/>
                <a:ea typeface="Open Sans" panose="020B0606030504020204" pitchFamily="34" charset="0"/>
                <a:cs typeface="Open Sans" panose="020B0606030504020204" pitchFamily="34" charset="0"/>
              </a:rPr>
              <a:t>Résultats</a:t>
            </a:r>
            <a:endParaRPr lang="en-US" sz="2000" noProof="0">
              <a:solidFill>
                <a:schemeClr val="tx1"/>
              </a:solidFill>
              <a:latin typeface="Aptos" panose="020B0004020202020204" pitchFamily="34" charset="0"/>
              <a:ea typeface="Open Sans" panose="020B0606030504020204" pitchFamily="34" charset="0"/>
              <a:cs typeface="Open Sans" panose="020B0606030504020204" pitchFamily="34" charset="0"/>
            </a:endParaRPr>
          </a:p>
        </p:txBody>
      </p:sp>
      <p:cxnSp>
        <p:nvCxnSpPr>
          <p:cNvPr id="3" name="Connecteur droit 2">
            <a:extLst>
              <a:ext uri="{FF2B5EF4-FFF2-40B4-BE49-F238E27FC236}">
                <a16:creationId xmlns:a16="http://schemas.microsoft.com/office/drawing/2014/main" id="{0756C5F5-92DF-6469-150F-BA7CBD2E660C}"/>
              </a:ext>
            </a:extLst>
          </p:cNvPr>
          <p:cNvCxnSpPr/>
          <p:nvPr/>
        </p:nvCxnSpPr>
        <p:spPr>
          <a:xfrm>
            <a:off x="5171768" y="1602658"/>
            <a:ext cx="0" cy="4425496"/>
          </a:xfrm>
          <a:prstGeom prst="line">
            <a:avLst/>
          </a:prstGeom>
          <a:ln w="28575">
            <a:solidFill>
              <a:srgbClr val="0F476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C6832436-4D31-CD23-9ED3-7A0A15FAF3B4}"/>
              </a:ext>
            </a:extLst>
          </p:cNvPr>
          <p:cNvSpPr txBox="1"/>
          <p:nvPr/>
        </p:nvSpPr>
        <p:spPr>
          <a:xfrm>
            <a:off x="5665536" y="1683957"/>
            <a:ext cx="4655574" cy="496098"/>
          </a:xfrm>
          <a:prstGeom prst="rect">
            <a:avLst/>
          </a:prstGeom>
          <a:noFill/>
        </p:spPr>
        <p:txBody>
          <a:bodyPr wrap="square">
            <a:spAutoFit/>
          </a:bodyPr>
          <a:lstStyle/>
          <a:p>
            <a:pPr>
              <a:lnSpc>
                <a:spcPct val="115000"/>
              </a:lnSpc>
              <a:spcBef>
                <a:spcPts val="800"/>
              </a:spcBef>
              <a:spcAft>
                <a:spcPts val="400"/>
              </a:spcAft>
              <a:buNone/>
            </a:pPr>
            <a:r>
              <a:rPr lang="fr-BE" sz="24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Sommaire</a:t>
            </a:r>
          </a:p>
        </p:txBody>
      </p:sp>
    </p:spTree>
    <p:extLst>
      <p:ext uri="{BB962C8B-B14F-4D97-AF65-F5344CB8AC3E}">
        <p14:creationId xmlns:p14="http://schemas.microsoft.com/office/powerpoint/2010/main" val="88237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ACB25-DDFE-DC9C-351C-DFEFBF089540}"/>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BBA02B1B-15CC-8C02-63C1-CC93171F98ED}"/>
              </a:ext>
            </a:extLst>
          </p:cNvPr>
          <p:cNvPicPr>
            <a:picLocks noChangeAspect="1"/>
          </p:cNvPicPr>
          <p:nvPr/>
        </p:nvPicPr>
        <p:blipFill>
          <a:blip r:embed="rId3"/>
          <a:stretch>
            <a:fillRect/>
          </a:stretch>
        </p:blipFill>
        <p:spPr>
          <a:xfrm>
            <a:off x="4077253" y="2300331"/>
            <a:ext cx="8085435" cy="3750013"/>
          </a:xfrm>
          <a:prstGeom prst="rect">
            <a:avLst/>
          </a:prstGeom>
        </p:spPr>
      </p:pic>
      <p:sp>
        <p:nvSpPr>
          <p:cNvPr id="2" name="Espace réservé du numéro de diapositive 1">
            <a:extLst>
              <a:ext uri="{FF2B5EF4-FFF2-40B4-BE49-F238E27FC236}">
                <a16:creationId xmlns:a16="http://schemas.microsoft.com/office/drawing/2014/main" id="{B8E3A1C9-C181-DBFA-DD99-3CA6F1072197}"/>
              </a:ext>
            </a:extLst>
          </p:cNvPr>
          <p:cNvSpPr>
            <a:spLocks noGrp="1"/>
          </p:cNvSpPr>
          <p:nvPr>
            <p:ph type="sldNum" sz="quarter" idx="12"/>
          </p:nvPr>
        </p:nvSpPr>
        <p:spPr/>
        <p:txBody>
          <a:bodyPr/>
          <a:lstStyle/>
          <a:p>
            <a:fld id="{CA0E88BE-2C9C-4321-92BF-372CFEABD74D}" type="slidenum">
              <a:rPr lang="en-US" smtClean="0"/>
              <a:t>3</a:t>
            </a:fld>
            <a:endParaRPr lang="en-US"/>
          </a:p>
        </p:txBody>
      </p:sp>
      <p:sp>
        <p:nvSpPr>
          <p:cNvPr id="10" name="Rectangle 9">
            <a:extLst>
              <a:ext uri="{FF2B5EF4-FFF2-40B4-BE49-F238E27FC236}">
                <a16:creationId xmlns:a16="http://schemas.microsoft.com/office/drawing/2014/main" id="{AE5C52DB-1871-EC7E-08E1-BD6BAE4C591B}"/>
              </a:ext>
            </a:extLst>
          </p:cNvPr>
          <p:cNvSpPr/>
          <p:nvPr/>
        </p:nvSpPr>
        <p:spPr>
          <a:xfrm>
            <a:off x="55855" y="1381451"/>
            <a:ext cx="3577630" cy="3750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lgn="l">
              <a:lnSpc>
                <a:spcPct val="150000"/>
              </a:lnSpc>
              <a:buFont typeface="Arial" panose="020B0604020202020204" pitchFamily="34" charset="0"/>
              <a:buChar char="•"/>
            </a:pPr>
            <a:r>
              <a:rPr lang="en-US" sz="1600">
                <a:solidFill>
                  <a:schemeClr val="tx1"/>
                </a:solidFill>
                <a:latin typeface="Aptos" panose="020B0004020202020204" pitchFamily="34" charset="0"/>
                <a:ea typeface="Calibri" panose="020F0502020204030204" pitchFamily="34" charset="0"/>
                <a:cs typeface="Calibri" panose="020F0502020204030204" pitchFamily="34" charset="0"/>
              </a:rPr>
              <a:t>Seuls les </a:t>
            </a:r>
            <a:r>
              <a:rPr lang="en-US" sz="1600" err="1">
                <a:solidFill>
                  <a:schemeClr val="tx1"/>
                </a:solidFill>
                <a:latin typeface="Aptos" panose="020B0004020202020204" pitchFamily="34" charset="0"/>
                <a:ea typeface="Calibri" panose="020F0502020204030204" pitchFamily="34" charset="0"/>
                <a:cs typeface="Calibri" panose="020F0502020204030204" pitchFamily="34" charset="0"/>
              </a:rPr>
              <a:t>appels</a:t>
            </a:r>
            <a:r>
              <a:rPr lang="en-US" sz="1600">
                <a:solidFill>
                  <a:schemeClr val="tx1"/>
                </a:solidFill>
                <a:latin typeface="Aptos" panose="020B0004020202020204" pitchFamily="34" charset="0"/>
                <a:ea typeface="Calibri" panose="020F0502020204030204" pitchFamily="34" charset="0"/>
                <a:cs typeface="Calibri" panose="020F0502020204030204" pitchFamily="34" charset="0"/>
              </a:rPr>
              <a:t> avec agent (</a:t>
            </a:r>
            <a:r>
              <a:rPr lang="en-US" sz="1600" err="1">
                <a:solidFill>
                  <a:schemeClr val="tx1"/>
                </a:solidFill>
                <a:latin typeface="Aptos" panose="020B0004020202020204" pitchFamily="34" charset="0"/>
                <a:ea typeface="Calibri" panose="020F0502020204030204" pitchFamily="34" charset="0"/>
                <a:cs typeface="Calibri" panose="020F0502020204030204" pitchFamily="34" charset="0"/>
              </a:rPr>
              <a:t>appels</a:t>
            </a:r>
            <a:r>
              <a:rPr lang="en-US" sz="1600">
                <a:solidFill>
                  <a:schemeClr val="tx1"/>
                </a:solidFill>
                <a:latin typeface="Aptos" panose="020B0004020202020204" pitchFamily="34" charset="0"/>
                <a:ea typeface="Calibri" panose="020F0502020204030204" pitchFamily="34" charset="0"/>
                <a:cs typeface="Calibri" panose="020F0502020204030204" pitchFamily="34" charset="0"/>
              </a:rPr>
              <a:t> </a:t>
            </a:r>
            <a:r>
              <a:rPr lang="en-US" sz="1600" err="1">
                <a:solidFill>
                  <a:schemeClr val="tx1"/>
                </a:solidFill>
                <a:latin typeface="Aptos" panose="020B0004020202020204" pitchFamily="34" charset="0"/>
                <a:ea typeface="Calibri" panose="020F0502020204030204" pitchFamily="34" charset="0"/>
                <a:cs typeface="Calibri" panose="020F0502020204030204" pitchFamily="34" charset="0"/>
              </a:rPr>
              <a:t>vers</a:t>
            </a:r>
            <a:r>
              <a:rPr lang="en-US" sz="1600">
                <a:solidFill>
                  <a:schemeClr val="tx1"/>
                </a:solidFill>
                <a:latin typeface="Aptos" panose="020B0004020202020204" pitchFamily="34" charset="0"/>
                <a:ea typeface="Calibri" panose="020F0502020204030204" pitchFamily="34" charset="0"/>
                <a:cs typeface="Calibri" panose="020F0502020204030204" pitchFamily="34" charset="0"/>
              </a:rPr>
              <a:t> IVR </a:t>
            </a:r>
            <a:r>
              <a:rPr lang="en-US" sz="1600" err="1">
                <a:solidFill>
                  <a:schemeClr val="tx1"/>
                </a:solidFill>
                <a:latin typeface="Aptos" panose="020B0004020202020204" pitchFamily="34" charset="0"/>
                <a:ea typeface="Calibri" panose="020F0502020204030204" pitchFamily="34" charset="0"/>
                <a:cs typeface="Calibri" panose="020F0502020204030204" pitchFamily="34" charset="0"/>
              </a:rPr>
              <a:t>sont</a:t>
            </a:r>
            <a:r>
              <a:rPr lang="en-US" sz="1600">
                <a:solidFill>
                  <a:schemeClr val="tx1"/>
                </a:solidFill>
                <a:latin typeface="Aptos" panose="020B0004020202020204" pitchFamily="34" charset="0"/>
                <a:ea typeface="Calibri" panose="020F0502020204030204" pitchFamily="34" charset="0"/>
                <a:cs typeface="Calibri" panose="020F0502020204030204" pitchFamily="34" charset="0"/>
              </a:rPr>
              <a:t> </a:t>
            </a:r>
            <a:r>
              <a:rPr lang="en-US" sz="1600" err="1">
                <a:solidFill>
                  <a:schemeClr val="tx1"/>
                </a:solidFill>
                <a:latin typeface="Aptos" panose="020B0004020202020204" pitchFamily="34" charset="0"/>
                <a:ea typeface="Calibri" panose="020F0502020204030204" pitchFamily="34" charset="0"/>
                <a:cs typeface="Calibri" panose="020F0502020204030204" pitchFamily="34" charset="0"/>
              </a:rPr>
              <a:t>ignorés</a:t>
            </a:r>
            <a:r>
              <a:rPr lang="en-US" sz="1600">
                <a:solidFill>
                  <a:schemeClr val="tx1"/>
                </a:solidFill>
                <a:latin typeface="Aptos" panose="020B0004020202020204" pitchFamily="34" charset="0"/>
                <a:ea typeface="Calibri" panose="020F0502020204030204" pitchFamily="34" charset="0"/>
                <a:cs typeface="Calibri" panose="020F0502020204030204" pitchFamily="34" charset="0"/>
              </a:rPr>
              <a:t>) </a:t>
            </a:r>
            <a:r>
              <a:rPr lang="en-US" sz="1600" err="1">
                <a:solidFill>
                  <a:schemeClr val="tx1"/>
                </a:solidFill>
                <a:latin typeface="Aptos" panose="020B0004020202020204" pitchFamily="34" charset="0"/>
                <a:ea typeface="Calibri" panose="020F0502020204030204" pitchFamily="34" charset="0"/>
                <a:cs typeface="Calibri" panose="020F0502020204030204" pitchFamily="34" charset="0"/>
              </a:rPr>
              <a:t>sont</a:t>
            </a:r>
            <a:r>
              <a:rPr lang="en-US" sz="1600">
                <a:solidFill>
                  <a:schemeClr val="tx1"/>
                </a:solidFill>
                <a:latin typeface="Aptos" panose="020B0004020202020204" pitchFamily="34" charset="0"/>
                <a:ea typeface="Calibri" panose="020F0502020204030204" pitchFamily="34" charset="0"/>
                <a:cs typeface="Calibri" panose="020F0502020204030204" pitchFamily="34" charset="0"/>
              </a:rPr>
              <a:t> </a:t>
            </a:r>
            <a:r>
              <a:rPr lang="en-US" sz="1600" err="1">
                <a:solidFill>
                  <a:schemeClr val="tx1"/>
                </a:solidFill>
                <a:latin typeface="Aptos" panose="020B0004020202020204" pitchFamily="34" charset="0"/>
                <a:ea typeface="Calibri" panose="020F0502020204030204" pitchFamily="34" charset="0"/>
                <a:cs typeface="Calibri" panose="020F0502020204030204" pitchFamily="34" charset="0"/>
              </a:rPr>
              <a:t>considérés</a:t>
            </a:r>
            <a:r>
              <a:rPr lang="en-US" sz="1600">
                <a:solidFill>
                  <a:schemeClr val="tx1"/>
                </a:solidFill>
                <a:latin typeface="Aptos" panose="020B0004020202020204" pitchFamily="34" charset="0"/>
                <a:ea typeface="Calibri" panose="020F0502020204030204" pitchFamily="34" charset="0"/>
                <a:cs typeface="Calibri" panose="020F0502020204030204" pitchFamily="34" charset="0"/>
              </a:rPr>
              <a:t> dans </a:t>
            </a:r>
            <a:r>
              <a:rPr lang="en-US" sz="1600" err="1">
                <a:solidFill>
                  <a:schemeClr val="tx1"/>
                </a:solidFill>
                <a:latin typeface="Aptos" panose="020B0004020202020204" pitchFamily="34" charset="0"/>
                <a:ea typeface="Calibri" panose="020F0502020204030204" pitchFamily="34" charset="0"/>
                <a:cs typeface="Calibri" panose="020F0502020204030204" pitchFamily="34" charset="0"/>
              </a:rPr>
              <a:t>cette</a:t>
            </a:r>
            <a:r>
              <a:rPr lang="en-US" sz="1600">
                <a:solidFill>
                  <a:schemeClr val="tx1"/>
                </a:solidFill>
                <a:latin typeface="Aptos" panose="020B0004020202020204" pitchFamily="34" charset="0"/>
                <a:ea typeface="Calibri" panose="020F0502020204030204" pitchFamily="34" charset="0"/>
                <a:cs typeface="Calibri" panose="020F0502020204030204" pitchFamily="34" charset="0"/>
              </a:rPr>
              <a:t> </a:t>
            </a:r>
            <a:r>
              <a:rPr lang="en-US" sz="1600" err="1">
                <a:solidFill>
                  <a:schemeClr val="tx1"/>
                </a:solidFill>
                <a:latin typeface="Aptos" panose="020B0004020202020204" pitchFamily="34" charset="0"/>
                <a:ea typeface="Calibri" panose="020F0502020204030204" pitchFamily="34" charset="0"/>
                <a:cs typeface="Calibri" panose="020F0502020204030204" pitchFamily="34" charset="0"/>
              </a:rPr>
              <a:t>analyse</a:t>
            </a:r>
            <a:endParaRPr lang="en-US" sz="1600">
              <a:solidFill>
                <a:schemeClr val="tx1"/>
              </a:solidFill>
              <a:latin typeface="Aptos" panose="020B0004020202020204" pitchFamily="34" charset="0"/>
              <a:ea typeface="Calibri" panose="020F0502020204030204" pitchFamily="34" charset="0"/>
              <a:cs typeface="Calibri" panose="020F0502020204030204" pitchFamily="34" charset="0"/>
            </a:endParaRPr>
          </a:p>
          <a:p>
            <a:pPr marL="342900" indent="-342900" algn="l">
              <a:lnSpc>
                <a:spcPct val="150000"/>
              </a:lnSpc>
              <a:buFont typeface="Arial" panose="020B0604020202020204" pitchFamily="34" charset="0"/>
              <a:buChar char="•"/>
            </a:pPr>
            <a:r>
              <a:rPr lang="fr-BE" sz="1600">
                <a:solidFill>
                  <a:schemeClr val="tx1"/>
                </a:solidFill>
                <a:latin typeface="Aptos" panose="020B0004020202020204" pitchFamily="34" charset="0"/>
                <a:ea typeface="Calibri" panose="020F0502020204030204" pitchFamily="34" charset="0"/>
                <a:cs typeface="Calibri" panose="020F0502020204030204" pitchFamily="34" charset="0"/>
              </a:rPr>
              <a:t>un  appel est </a:t>
            </a:r>
            <a:r>
              <a:rPr lang="fr-BE" sz="1600" b="1">
                <a:solidFill>
                  <a:srgbClr val="0F4761"/>
                </a:solidFill>
                <a:latin typeface="Aptos" panose="020B0004020202020204" pitchFamily="34" charset="0"/>
                <a:ea typeface="Calibri" panose="020F0502020204030204" pitchFamily="34" charset="0"/>
                <a:cs typeface="Calibri" panose="020F0502020204030204" pitchFamily="34" charset="0"/>
              </a:rPr>
              <a:t>identifié comme un rappel </a:t>
            </a:r>
            <a:r>
              <a:rPr lang="fr-BE" sz="1600">
                <a:solidFill>
                  <a:schemeClr val="tx1"/>
                </a:solidFill>
                <a:latin typeface="Aptos" panose="020B0004020202020204" pitchFamily="34" charset="0"/>
                <a:ea typeface="Calibri" panose="020F0502020204030204" pitchFamily="34" charset="0"/>
                <a:cs typeface="Calibri" panose="020F0502020204030204" pitchFamily="34" charset="0"/>
              </a:rPr>
              <a:t>quand une personne qui a eu un agent au téléphone a déjà eu un agent au téléphone au préalable  </a:t>
            </a:r>
            <a:r>
              <a:rPr lang="fr-BE" sz="1600" b="1">
                <a:solidFill>
                  <a:srgbClr val="0F4761"/>
                </a:solidFill>
                <a:latin typeface="Aptos" panose="020B0004020202020204" pitchFamily="34" charset="0"/>
                <a:ea typeface="Calibri" panose="020F0502020204030204" pitchFamily="34" charset="0"/>
                <a:cs typeface="Calibri" panose="020F0502020204030204" pitchFamily="34" charset="0"/>
              </a:rPr>
              <a:t>dans une période de temps définie</a:t>
            </a:r>
          </a:p>
          <a:p>
            <a:pPr marL="342900" indent="-342900" algn="l">
              <a:lnSpc>
                <a:spcPct val="150000"/>
              </a:lnSpc>
              <a:buFont typeface="Arial" panose="020B0604020202020204" pitchFamily="34" charset="0"/>
              <a:buChar char="•"/>
            </a:pPr>
            <a:r>
              <a:rPr lang="fr-BE" sz="1600" b="1">
                <a:solidFill>
                  <a:srgbClr val="0F4761"/>
                </a:solidFill>
                <a:latin typeface="Aptos" panose="020B0004020202020204" pitchFamily="34" charset="0"/>
                <a:ea typeface="Calibri" panose="020F0502020204030204" pitchFamily="34" charset="0"/>
                <a:cs typeface="Calibri" panose="020F0502020204030204" pitchFamily="34" charset="0"/>
              </a:rPr>
              <a:t>On distingue les personnes par leur numéro de téléphone</a:t>
            </a:r>
          </a:p>
          <a:p>
            <a:pPr marL="342900" indent="-342900" algn="l">
              <a:lnSpc>
                <a:spcPct val="150000"/>
              </a:lnSpc>
              <a:buFont typeface="Arial" panose="020B0604020202020204" pitchFamily="34" charset="0"/>
              <a:buChar char="•"/>
            </a:pPr>
            <a:r>
              <a:rPr lang="fr-BE" sz="1600">
                <a:solidFill>
                  <a:schemeClr val="tx1"/>
                </a:solidFill>
                <a:latin typeface="Aptos" panose="020B0004020202020204" pitchFamily="34" charset="0"/>
                <a:ea typeface="Calibri" panose="020F0502020204030204" pitchFamily="34" charset="0"/>
                <a:cs typeface="Calibri" panose="020F0502020204030204" pitchFamily="34" charset="0"/>
              </a:rPr>
              <a:t>Les données disponibles pour 2024 ont été utilisées</a:t>
            </a:r>
            <a:endParaRPr lang="en-US" sz="1600">
              <a:solidFill>
                <a:schemeClr val="tx1"/>
              </a:solidFill>
              <a:latin typeface="Aptos" panose="020B0004020202020204" pitchFamily="34" charset="0"/>
              <a:ea typeface="Calibri" panose="020F0502020204030204" pitchFamily="34" charset="0"/>
              <a:cs typeface="Calibri" panose="020F0502020204030204" pitchFamily="34" charset="0"/>
            </a:endParaRPr>
          </a:p>
        </p:txBody>
      </p:sp>
      <p:sp>
        <p:nvSpPr>
          <p:cNvPr id="13" name="Parenthèse ouvrante 12">
            <a:extLst>
              <a:ext uri="{FF2B5EF4-FFF2-40B4-BE49-F238E27FC236}">
                <a16:creationId xmlns:a16="http://schemas.microsoft.com/office/drawing/2014/main" id="{BAFE1587-E5A9-7404-FC67-63C19B869DDC}"/>
              </a:ext>
            </a:extLst>
          </p:cNvPr>
          <p:cNvSpPr/>
          <p:nvPr/>
        </p:nvSpPr>
        <p:spPr>
          <a:xfrm rot="5400000">
            <a:off x="9525180" y="107927"/>
            <a:ext cx="158898" cy="4466825"/>
          </a:xfrm>
          <a:prstGeom prst="leftBracket">
            <a:avLst/>
          </a:prstGeom>
          <a:ln>
            <a:solidFill>
              <a:srgbClr val="12239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4" name="Rectangle 13">
            <a:extLst>
              <a:ext uri="{FF2B5EF4-FFF2-40B4-BE49-F238E27FC236}">
                <a16:creationId xmlns:a16="http://schemas.microsoft.com/office/drawing/2014/main" id="{87788595-A380-3DE4-EA2B-41D3A62044A6}"/>
              </a:ext>
            </a:extLst>
          </p:cNvPr>
          <p:cNvSpPr/>
          <p:nvPr/>
        </p:nvSpPr>
        <p:spPr>
          <a:xfrm>
            <a:off x="7719639" y="1381451"/>
            <a:ext cx="3469476" cy="8787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r>
              <a:rPr lang="en-US" sz="3200" b="1">
                <a:solidFill>
                  <a:srgbClr val="12239E"/>
                </a:solidFill>
                <a:latin typeface="Calibri" panose="020F0502020204030204" pitchFamily="34" charset="0"/>
                <a:ea typeface="Calibri" panose="020F0502020204030204" pitchFamily="34" charset="0"/>
                <a:cs typeface="Calibri" panose="020F0502020204030204" pitchFamily="34" charset="0"/>
              </a:rPr>
              <a:t>58% </a:t>
            </a:r>
            <a:r>
              <a:rPr lang="en-US">
                <a:solidFill>
                  <a:srgbClr val="12239E"/>
                </a:solidFill>
                <a:latin typeface="Calibri" panose="020F0502020204030204" pitchFamily="34" charset="0"/>
                <a:ea typeface="Calibri" panose="020F0502020204030204" pitchFamily="34" charset="0"/>
                <a:cs typeface="Calibri" panose="020F0502020204030204" pitchFamily="34" charset="0"/>
              </a:rPr>
              <a:t>des </a:t>
            </a:r>
            <a:r>
              <a:rPr lang="en-US" err="1">
                <a:solidFill>
                  <a:srgbClr val="12239E"/>
                </a:solidFill>
                <a:latin typeface="Calibri" panose="020F0502020204030204" pitchFamily="34" charset="0"/>
                <a:ea typeface="Calibri" panose="020F0502020204030204" pitchFamily="34" charset="0"/>
                <a:cs typeface="Calibri" panose="020F0502020204030204" pitchFamily="34" charset="0"/>
              </a:rPr>
              <a:t>appels</a:t>
            </a:r>
            <a:r>
              <a:rPr lang="en-US">
                <a:solidFill>
                  <a:srgbClr val="12239E"/>
                </a:solidFill>
                <a:latin typeface="Calibri" panose="020F0502020204030204" pitchFamily="34" charset="0"/>
                <a:ea typeface="Calibri" panose="020F0502020204030204" pitchFamily="34" charset="0"/>
                <a:cs typeface="Calibri" panose="020F0502020204030204" pitchFamily="34" charset="0"/>
              </a:rPr>
              <a:t> avec agent </a:t>
            </a:r>
            <a:r>
              <a:rPr lang="en-US" err="1">
                <a:solidFill>
                  <a:srgbClr val="12239E"/>
                </a:solidFill>
                <a:latin typeface="Calibri" panose="020F0502020204030204" pitchFamily="34" charset="0"/>
                <a:ea typeface="Calibri" panose="020F0502020204030204" pitchFamily="34" charset="0"/>
                <a:cs typeface="Calibri" panose="020F0502020204030204" pitchFamily="34" charset="0"/>
              </a:rPr>
              <a:t>sont</a:t>
            </a:r>
            <a:r>
              <a:rPr lang="en-US">
                <a:solidFill>
                  <a:srgbClr val="12239E"/>
                </a:solidFill>
                <a:latin typeface="Calibri" panose="020F0502020204030204" pitchFamily="34" charset="0"/>
                <a:ea typeface="Calibri" panose="020F0502020204030204" pitchFamily="34" charset="0"/>
                <a:cs typeface="Calibri" panose="020F0502020204030204" pitchFamily="34" charset="0"/>
              </a:rPr>
              <a:t> </a:t>
            </a:r>
            <a:r>
              <a:rPr lang="en-US" err="1">
                <a:solidFill>
                  <a:srgbClr val="12239E"/>
                </a:solidFill>
                <a:latin typeface="Calibri" panose="020F0502020204030204" pitchFamily="34" charset="0"/>
                <a:ea typeface="Calibri" panose="020F0502020204030204" pitchFamily="34" charset="0"/>
                <a:cs typeface="Calibri" panose="020F0502020204030204" pitchFamily="34" charset="0"/>
              </a:rPr>
              <a:t>identifiés</a:t>
            </a:r>
            <a:r>
              <a:rPr lang="en-US">
                <a:solidFill>
                  <a:srgbClr val="12239E"/>
                </a:solidFill>
                <a:latin typeface="Calibri" panose="020F0502020204030204" pitchFamily="34" charset="0"/>
                <a:ea typeface="Calibri" panose="020F0502020204030204" pitchFamily="34" charset="0"/>
                <a:cs typeface="Calibri" panose="020F0502020204030204" pitchFamily="34" charset="0"/>
              </a:rPr>
              <a:t> </a:t>
            </a:r>
            <a:r>
              <a:rPr lang="en-US" err="1">
                <a:solidFill>
                  <a:srgbClr val="12239E"/>
                </a:solidFill>
                <a:latin typeface="Calibri" panose="020F0502020204030204" pitchFamily="34" charset="0"/>
                <a:ea typeface="Calibri" panose="020F0502020204030204" pitchFamily="34" charset="0"/>
                <a:cs typeface="Calibri" panose="020F0502020204030204" pitchFamily="34" charset="0"/>
              </a:rPr>
              <a:t>comme</a:t>
            </a:r>
            <a:r>
              <a:rPr lang="en-US">
                <a:solidFill>
                  <a:srgbClr val="12239E"/>
                </a:solidFill>
                <a:latin typeface="Calibri" panose="020F0502020204030204" pitchFamily="34" charset="0"/>
                <a:ea typeface="Calibri" panose="020F0502020204030204" pitchFamily="34" charset="0"/>
                <a:cs typeface="Calibri" panose="020F0502020204030204" pitchFamily="34" charset="0"/>
              </a:rPr>
              <a:t> des rappels</a:t>
            </a:r>
          </a:p>
        </p:txBody>
      </p:sp>
      <p:sp>
        <p:nvSpPr>
          <p:cNvPr id="16" name="Parenthèse ouvrante 15">
            <a:extLst>
              <a:ext uri="{FF2B5EF4-FFF2-40B4-BE49-F238E27FC236}">
                <a16:creationId xmlns:a16="http://schemas.microsoft.com/office/drawing/2014/main" id="{F62264B8-8679-E74A-CABA-D201CB02ED93}"/>
              </a:ext>
            </a:extLst>
          </p:cNvPr>
          <p:cNvSpPr/>
          <p:nvPr/>
        </p:nvSpPr>
        <p:spPr>
          <a:xfrm rot="5400000">
            <a:off x="5597114" y="734497"/>
            <a:ext cx="158896" cy="3198618"/>
          </a:xfrm>
          <a:prstGeom prst="leftBracket">
            <a:avLst/>
          </a:prstGeom>
          <a:ln w="12700">
            <a:solidFill>
              <a:srgbClr val="E044A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7" name="Rectangle 16">
            <a:extLst>
              <a:ext uri="{FF2B5EF4-FFF2-40B4-BE49-F238E27FC236}">
                <a16:creationId xmlns:a16="http://schemas.microsoft.com/office/drawing/2014/main" id="{05B7CB1E-BFE9-71E4-8C4D-9199EB6673AD}"/>
              </a:ext>
            </a:extLst>
          </p:cNvPr>
          <p:cNvSpPr/>
          <p:nvPr/>
        </p:nvSpPr>
        <p:spPr>
          <a:xfrm>
            <a:off x="4298013" y="1352616"/>
            <a:ext cx="3015523" cy="8787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r>
              <a:rPr lang="en-US" sz="3200" b="1">
                <a:solidFill>
                  <a:srgbClr val="E044A7"/>
                </a:solidFill>
                <a:latin typeface="Calibri" panose="020F0502020204030204" pitchFamily="34" charset="0"/>
                <a:ea typeface="Calibri" panose="020F0502020204030204" pitchFamily="34" charset="0"/>
                <a:cs typeface="Calibri" panose="020F0502020204030204" pitchFamily="34" charset="0"/>
              </a:rPr>
              <a:t>42% </a:t>
            </a:r>
            <a:r>
              <a:rPr lang="en-US">
                <a:solidFill>
                  <a:srgbClr val="E044A7"/>
                </a:solidFill>
                <a:latin typeface="Calibri" panose="020F0502020204030204" pitchFamily="34" charset="0"/>
                <a:ea typeface="Calibri" panose="020F0502020204030204" pitchFamily="34" charset="0"/>
                <a:cs typeface="Calibri" panose="020F0502020204030204" pitchFamily="34" charset="0"/>
              </a:rPr>
              <a:t>des </a:t>
            </a:r>
            <a:r>
              <a:rPr lang="en-US" err="1">
                <a:solidFill>
                  <a:srgbClr val="E044A7"/>
                </a:solidFill>
                <a:latin typeface="Calibri" panose="020F0502020204030204" pitchFamily="34" charset="0"/>
                <a:ea typeface="Calibri" panose="020F0502020204030204" pitchFamily="34" charset="0"/>
                <a:cs typeface="Calibri" panose="020F0502020204030204" pitchFamily="34" charset="0"/>
              </a:rPr>
              <a:t>appels</a:t>
            </a:r>
            <a:r>
              <a:rPr lang="en-US">
                <a:solidFill>
                  <a:srgbClr val="E044A7"/>
                </a:solidFill>
                <a:latin typeface="Calibri" panose="020F0502020204030204" pitchFamily="34" charset="0"/>
                <a:ea typeface="Calibri" panose="020F0502020204030204" pitchFamily="34" charset="0"/>
                <a:cs typeface="Calibri" panose="020F0502020204030204" pitchFamily="34" charset="0"/>
              </a:rPr>
              <a:t> avec agent ne </a:t>
            </a:r>
            <a:r>
              <a:rPr lang="en-US" err="1">
                <a:solidFill>
                  <a:srgbClr val="E044A7"/>
                </a:solidFill>
                <a:latin typeface="Calibri" panose="020F0502020204030204" pitchFamily="34" charset="0"/>
                <a:ea typeface="Calibri" panose="020F0502020204030204" pitchFamily="34" charset="0"/>
                <a:cs typeface="Calibri" panose="020F0502020204030204" pitchFamily="34" charset="0"/>
              </a:rPr>
              <a:t>sont</a:t>
            </a:r>
            <a:r>
              <a:rPr lang="en-US">
                <a:solidFill>
                  <a:srgbClr val="E044A7"/>
                </a:solidFill>
                <a:latin typeface="Calibri" panose="020F0502020204030204" pitchFamily="34" charset="0"/>
                <a:ea typeface="Calibri" panose="020F0502020204030204" pitchFamily="34" charset="0"/>
                <a:cs typeface="Calibri" panose="020F0502020204030204" pitchFamily="34" charset="0"/>
              </a:rPr>
              <a:t> pas des rappels</a:t>
            </a:r>
          </a:p>
        </p:txBody>
      </p:sp>
      <p:sp>
        <p:nvSpPr>
          <p:cNvPr id="5" name="Titre 3">
            <a:extLst>
              <a:ext uri="{FF2B5EF4-FFF2-40B4-BE49-F238E27FC236}">
                <a16:creationId xmlns:a16="http://schemas.microsoft.com/office/drawing/2014/main" id="{BBDC6FB5-182F-68E3-12D3-7F8CF0144410}"/>
              </a:ext>
            </a:extLst>
          </p:cNvPr>
          <p:cNvSpPr>
            <a:spLocks noGrp="1"/>
          </p:cNvSpPr>
          <p:nvPr>
            <p:ph type="title"/>
          </p:nvPr>
        </p:nvSpPr>
        <p:spPr>
          <a:xfrm>
            <a:off x="743563" y="92652"/>
            <a:ext cx="9661066" cy="1074875"/>
          </a:xfrm>
        </p:spPr>
        <p:txBody>
          <a:bodyPr>
            <a:normAutofit fontScale="90000"/>
          </a:bodyPr>
          <a:lstStyle/>
          <a:p>
            <a:r>
              <a:rPr lang="en-US" err="1">
                <a:latin typeface="Calibri" panose="020F0502020204030204" pitchFamily="34" charset="0"/>
                <a:ea typeface="Calibri" panose="020F0502020204030204" pitchFamily="34" charset="0"/>
                <a:cs typeface="Calibri" panose="020F0502020204030204" pitchFamily="34" charset="0"/>
              </a:rPr>
              <a:t>Décomposition</a:t>
            </a:r>
            <a:r>
              <a:rPr lang="en-US">
                <a:latin typeface="Calibri" panose="020F0502020204030204" pitchFamily="34" charset="0"/>
                <a:ea typeface="Calibri" panose="020F0502020204030204" pitchFamily="34" charset="0"/>
                <a:cs typeface="Calibri" panose="020F0502020204030204" pitchFamily="34" charset="0"/>
              </a:rPr>
              <a:t> du volume </a:t>
            </a:r>
            <a:r>
              <a:rPr lang="en-US" err="1">
                <a:latin typeface="Calibri" panose="020F0502020204030204" pitchFamily="34" charset="0"/>
                <a:ea typeface="Calibri" panose="020F0502020204030204" pitchFamily="34" charset="0"/>
                <a:cs typeface="Calibri" panose="020F0502020204030204" pitchFamily="34" charset="0"/>
              </a:rPr>
              <a:t>d’appel</a:t>
            </a:r>
            <a:r>
              <a:rPr lang="en-US">
                <a:latin typeface="Calibri" panose="020F0502020204030204" pitchFamily="34" charset="0"/>
                <a:ea typeface="Calibri" panose="020F0502020204030204" pitchFamily="34" charset="0"/>
                <a:cs typeface="Calibri" panose="020F0502020204030204" pitchFamily="34" charset="0"/>
              </a:rPr>
              <a:t> avec agent</a:t>
            </a:r>
            <a:endParaRPr lang="fr-BE">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827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702FFD6-B048-9C7E-33F8-E95498C76579}"/>
              </a:ext>
            </a:extLst>
          </p:cNvPr>
          <p:cNvSpPr>
            <a:spLocks noGrp="1"/>
          </p:cNvSpPr>
          <p:nvPr>
            <p:ph type="sldNum" sz="quarter" idx="12"/>
          </p:nvPr>
        </p:nvSpPr>
        <p:spPr/>
        <p:txBody>
          <a:bodyPr/>
          <a:lstStyle/>
          <a:p>
            <a:fld id="{CA0E88BE-2C9C-4321-92BF-372CFEABD74D}" type="slidenum">
              <a:rPr lang="en-US" smtClean="0"/>
              <a:t>4</a:t>
            </a:fld>
            <a:endParaRPr lang="en-US"/>
          </a:p>
        </p:txBody>
      </p:sp>
      <p:pic>
        <p:nvPicPr>
          <p:cNvPr id="8" name="Image 7" descr="Une image contenant texte, capture d’écran, Police, nombre&#10;&#10;Le contenu généré par l’IA peut être incorrect.">
            <a:extLst>
              <a:ext uri="{FF2B5EF4-FFF2-40B4-BE49-F238E27FC236}">
                <a16:creationId xmlns:a16="http://schemas.microsoft.com/office/drawing/2014/main" id="{BF2EB3D4-65F8-4B77-031A-5DF012857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24" y="2067897"/>
            <a:ext cx="6964324" cy="3092450"/>
          </a:xfrm>
          <a:prstGeom prst="rect">
            <a:avLst/>
          </a:prstGeom>
        </p:spPr>
      </p:pic>
      <p:sp>
        <p:nvSpPr>
          <p:cNvPr id="9" name="Titre 3">
            <a:extLst>
              <a:ext uri="{FF2B5EF4-FFF2-40B4-BE49-F238E27FC236}">
                <a16:creationId xmlns:a16="http://schemas.microsoft.com/office/drawing/2014/main" id="{54D9E587-6F13-8978-7C9F-C447CC286219}"/>
              </a:ext>
            </a:extLst>
          </p:cNvPr>
          <p:cNvSpPr>
            <a:spLocks noGrp="1"/>
          </p:cNvSpPr>
          <p:nvPr>
            <p:ph type="title"/>
          </p:nvPr>
        </p:nvSpPr>
        <p:spPr>
          <a:xfrm>
            <a:off x="743563" y="92652"/>
            <a:ext cx="9661066" cy="1074875"/>
          </a:xfrm>
        </p:spPr>
        <p:txBody>
          <a:bodyPr>
            <a:normAutofit/>
          </a:bodyPr>
          <a:lstStyle/>
          <a:p>
            <a:r>
              <a:rPr lang="en-US">
                <a:latin typeface="Calibri" panose="020F0502020204030204" pitchFamily="34" charset="0"/>
                <a:ea typeface="Calibri" panose="020F0502020204030204" pitchFamily="34" charset="0"/>
                <a:cs typeface="Calibri" panose="020F0502020204030204" pitchFamily="34" charset="0"/>
              </a:rPr>
              <a:t>Identification des </a:t>
            </a:r>
            <a:r>
              <a:rPr lang="en-US" err="1">
                <a:latin typeface="Calibri" panose="020F0502020204030204" pitchFamily="34" charset="0"/>
                <a:ea typeface="Calibri" panose="020F0502020204030204" pitchFamily="34" charset="0"/>
                <a:cs typeface="Calibri" panose="020F0502020204030204" pitchFamily="34" charset="0"/>
              </a:rPr>
              <a:t>appelants</a:t>
            </a:r>
            <a:endParaRPr lang="fr-BE">
              <a:latin typeface="Calibri" panose="020F0502020204030204" pitchFamily="34" charset="0"/>
              <a:ea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E6E42D3A-0DB3-C9F7-27C0-54B16D46F9B4}"/>
              </a:ext>
            </a:extLst>
          </p:cNvPr>
          <p:cNvSpPr txBox="1"/>
          <p:nvPr/>
        </p:nvSpPr>
        <p:spPr>
          <a:xfrm>
            <a:off x="7587625" y="3693643"/>
            <a:ext cx="3730932" cy="1569660"/>
          </a:xfrm>
          <a:prstGeom prst="rect">
            <a:avLst/>
          </a:prstGeom>
          <a:noFill/>
        </p:spPr>
        <p:txBody>
          <a:bodyPr wrap="square">
            <a:spAutoFit/>
          </a:bodyPr>
          <a:lstStyle/>
          <a:p>
            <a:r>
              <a:rPr lang="fr-BE" sz="1600" b="1" dirty="0">
                <a:effectLst/>
                <a:latin typeface="Calibri" panose="020F0502020204030204" pitchFamily="34" charset="0"/>
                <a:ea typeface="Calibri" panose="020F0502020204030204" pitchFamily="34" charset="0"/>
                <a:cs typeface="Calibri" panose="020F0502020204030204" pitchFamily="34" charset="0"/>
              </a:rPr>
              <a:t>Les professionnels </a:t>
            </a:r>
            <a:r>
              <a:rPr lang="fr-BE" sz="1600" dirty="0">
                <a:effectLst/>
                <a:latin typeface="Calibri" panose="020F0502020204030204" pitchFamily="34" charset="0"/>
                <a:ea typeface="Calibri" panose="020F0502020204030204" pitchFamily="34" charset="0"/>
                <a:cs typeface="Calibri" panose="020F0502020204030204" pitchFamily="34" charset="0"/>
              </a:rPr>
              <a:t>sont identifiés quand, pour un numéro de téléphone, plusieurs codes postaux différents sont utilisés. Sur cette base on estime que </a:t>
            </a:r>
            <a:r>
              <a:rPr lang="fr-BE" sz="1600" b="1" dirty="0">
                <a:effectLst/>
                <a:latin typeface="Calibri" panose="020F0502020204030204" pitchFamily="34" charset="0"/>
                <a:ea typeface="Calibri" panose="020F0502020204030204" pitchFamily="34" charset="0"/>
                <a:cs typeface="Calibri" panose="020F0502020204030204" pitchFamily="34" charset="0"/>
              </a:rPr>
              <a:t>6%</a:t>
            </a:r>
            <a:r>
              <a:rPr lang="fr-BE" sz="1600" dirty="0">
                <a:effectLst/>
                <a:latin typeface="Calibri" panose="020F0502020204030204" pitchFamily="34" charset="0"/>
                <a:ea typeface="Calibri" panose="020F0502020204030204" pitchFamily="34" charset="0"/>
                <a:cs typeface="Calibri" panose="020F0502020204030204" pitchFamily="34" charset="0"/>
              </a:rPr>
              <a:t> des appels avec agent sont des appels par professionnels. </a:t>
            </a:r>
            <a:endParaRPr lang="fr-BE"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F2391721-8EE3-A87E-5E90-EC481247BDFB}"/>
              </a:ext>
            </a:extLst>
          </p:cNvPr>
          <p:cNvSpPr txBox="1"/>
          <p:nvPr/>
        </p:nvSpPr>
        <p:spPr>
          <a:xfrm>
            <a:off x="7587625" y="3019588"/>
            <a:ext cx="3730932" cy="584775"/>
          </a:xfrm>
          <a:prstGeom prst="rect">
            <a:avLst/>
          </a:prstGeom>
          <a:noFill/>
        </p:spPr>
        <p:txBody>
          <a:bodyPr wrap="square">
            <a:spAutoFit/>
          </a:bodyPr>
          <a:lstStyle/>
          <a:p>
            <a:r>
              <a:rPr lang="fr-BE" sz="1600" b="1">
                <a:effectLst/>
                <a:latin typeface="Calibri" panose="020F0502020204030204" pitchFamily="34" charset="0"/>
                <a:ea typeface="Calibri" panose="020F0502020204030204" pitchFamily="34" charset="0"/>
                <a:cs typeface="Calibri" panose="020F0502020204030204" pitchFamily="34" charset="0"/>
              </a:rPr>
              <a:t>27% des appelants peuvent être identifiés avec un NRN </a:t>
            </a:r>
            <a:endParaRPr lang="fr-BE" sz="1600" b="1">
              <a:latin typeface="Calibri" panose="020F0502020204030204" pitchFamily="34" charset="0"/>
              <a:ea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31950F97-EDB7-7995-6F62-5F9FED3FF532}"/>
              </a:ext>
            </a:extLst>
          </p:cNvPr>
          <p:cNvSpPr txBox="1"/>
          <p:nvPr/>
        </p:nvSpPr>
        <p:spPr>
          <a:xfrm>
            <a:off x="7587625" y="5352583"/>
            <a:ext cx="3730932" cy="646331"/>
          </a:xfrm>
          <a:prstGeom prst="rect">
            <a:avLst/>
          </a:prstGeom>
          <a:noFill/>
        </p:spPr>
        <p:txBody>
          <a:bodyPr wrap="square">
            <a:spAutoFit/>
          </a:bodyPr>
          <a:lstStyle/>
          <a:p>
            <a:r>
              <a:rPr lang="fr-BE" sz="1200">
                <a:effectLst/>
                <a:latin typeface="Calibri" panose="020F0502020204030204" pitchFamily="34" charset="0"/>
                <a:ea typeface="Calibri" panose="020F0502020204030204" pitchFamily="34" charset="0"/>
                <a:cs typeface="Calibri" panose="020F0502020204030204" pitchFamily="34" charset="0"/>
              </a:rPr>
              <a:t>L’identification de la centrale prison (toutes les prisons passent par un même numéro) a été identifiée pour évaluer son importance (0,16% des appels)</a:t>
            </a:r>
            <a:endParaRPr lang="fr-BE" sz="1200">
              <a:latin typeface="Calibri" panose="020F0502020204030204" pitchFamily="34" charset="0"/>
              <a:ea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ED8DD125-0A34-B232-458E-CFEB598296BC}"/>
              </a:ext>
            </a:extLst>
          </p:cNvPr>
          <p:cNvSpPr txBox="1"/>
          <p:nvPr/>
        </p:nvSpPr>
        <p:spPr>
          <a:xfrm>
            <a:off x="7587625" y="2543187"/>
            <a:ext cx="3730932" cy="276999"/>
          </a:xfrm>
          <a:prstGeom prst="rect">
            <a:avLst/>
          </a:prstGeom>
          <a:noFill/>
        </p:spPr>
        <p:txBody>
          <a:bodyPr wrap="square">
            <a:spAutoFit/>
          </a:bodyPr>
          <a:lstStyle/>
          <a:p>
            <a:r>
              <a:rPr lang="fr-BE" sz="1200">
                <a:effectLst/>
                <a:latin typeface="Calibri" panose="020F0502020204030204" pitchFamily="34" charset="0"/>
                <a:ea typeface="Calibri" panose="020F0502020204030204" pitchFamily="34" charset="0"/>
                <a:cs typeface="Calibri" panose="020F0502020204030204" pitchFamily="34" charset="0"/>
              </a:rPr>
              <a:t>64% des appelants ne sont pas identifiables</a:t>
            </a:r>
            <a:endParaRPr lang="fr-BE" sz="12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5421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2C0298B-D6AC-13ED-E2BD-0339E85F63D9}"/>
              </a:ext>
            </a:extLst>
          </p:cNvPr>
          <p:cNvSpPr>
            <a:spLocks noGrp="1"/>
          </p:cNvSpPr>
          <p:nvPr>
            <p:ph type="sldNum" sz="quarter" idx="12"/>
          </p:nvPr>
        </p:nvSpPr>
        <p:spPr/>
        <p:txBody>
          <a:bodyPr/>
          <a:lstStyle/>
          <a:p>
            <a:fld id="{CA0E88BE-2C9C-4321-92BF-372CFEABD74D}" type="slidenum">
              <a:rPr lang="en-US" smtClean="0"/>
              <a:t>5</a:t>
            </a:fld>
            <a:endParaRPr lang="en-US"/>
          </a:p>
        </p:txBody>
      </p:sp>
      <p:sp>
        <p:nvSpPr>
          <p:cNvPr id="18" name="Titre 3">
            <a:extLst>
              <a:ext uri="{FF2B5EF4-FFF2-40B4-BE49-F238E27FC236}">
                <a16:creationId xmlns:a16="http://schemas.microsoft.com/office/drawing/2014/main" id="{E4ABBD32-F4E5-4526-328D-25BF623A0F8A}"/>
              </a:ext>
            </a:extLst>
          </p:cNvPr>
          <p:cNvSpPr>
            <a:spLocks noGrp="1"/>
          </p:cNvSpPr>
          <p:nvPr>
            <p:ph type="title"/>
          </p:nvPr>
        </p:nvSpPr>
        <p:spPr>
          <a:xfrm>
            <a:off x="743563" y="92652"/>
            <a:ext cx="9661066" cy="1074875"/>
          </a:xfrm>
        </p:spPr>
        <p:txBody>
          <a:bodyPr/>
          <a:lstStyle/>
          <a:p>
            <a:r>
              <a:rPr lang="en-US">
                <a:latin typeface="Calibri" panose="020F0502020204030204" pitchFamily="34" charset="0"/>
                <a:ea typeface="Calibri" panose="020F0502020204030204" pitchFamily="34" charset="0"/>
                <a:cs typeface="Calibri" panose="020F0502020204030204" pitchFamily="34" charset="0"/>
              </a:rPr>
              <a:t>Raisons de rappel</a:t>
            </a:r>
            <a:endParaRPr lang="fr-BE">
              <a:latin typeface="Calibri" panose="020F0502020204030204" pitchFamily="34" charset="0"/>
              <a:ea typeface="Calibri" panose="020F0502020204030204" pitchFamily="34" charset="0"/>
              <a:cs typeface="Calibri" panose="020F0502020204030204" pitchFamily="34" charset="0"/>
            </a:endParaRPr>
          </a:p>
        </p:txBody>
      </p:sp>
      <p:sp>
        <p:nvSpPr>
          <p:cNvPr id="20" name="ZoneTexte 19">
            <a:extLst>
              <a:ext uri="{FF2B5EF4-FFF2-40B4-BE49-F238E27FC236}">
                <a16:creationId xmlns:a16="http://schemas.microsoft.com/office/drawing/2014/main" id="{D6417605-300C-8E4D-A22B-7A5B5DE80EB2}"/>
              </a:ext>
            </a:extLst>
          </p:cNvPr>
          <p:cNvSpPr txBox="1"/>
          <p:nvPr/>
        </p:nvSpPr>
        <p:spPr>
          <a:xfrm>
            <a:off x="309717" y="1873833"/>
            <a:ext cx="4655574" cy="2074607"/>
          </a:xfrm>
          <a:prstGeom prst="rect">
            <a:avLst/>
          </a:prstGeom>
          <a:noFill/>
        </p:spPr>
        <p:txBody>
          <a:bodyPr wrap="square">
            <a:spAutoFit/>
          </a:bodyPr>
          <a:lstStyle/>
          <a:p>
            <a:pPr>
              <a:lnSpc>
                <a:spcPct val="115000"/>
              </a:lnSpc>
              <a:spcBef>
                <a:spcPts val="800"/>
              </a:spcBef>
              <a:spcAft>
                <a:spcPts val="400"/>
              </a:spcAft>
              <a:buNone/>
            </a:pPr>
            <a:r>
              <a:rPr lang="fr-BE" sz="20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Rappels pour des raisons différentes</a:t>
            </a:r>
          </a:p>
          <a:p>
            <a:pPr>
              <a:lnSpc>
                <a:spcPct val="115000"/>
              </a:lnSpc>
              <a:spcAft>
                <a:spcPts val="800"/>
              </a:spcAft>
            </a:pPr>
            <a:r>
              <a:rPr lang="fr-BE" sz="1800" kern="100">
                <a:effectLst/>
                <a:latin typeface="Aptos" panose="020B0004020202020204" pitchFamily="34" charset="0"/>
                <a:ea typeface="Aptos" panose="020B0004020202020204" pitchFamily="34" charset="0"/>
                <a:cs typeface="Arial" panose="020B0604020202020204" pitchFamily="34" charset="0"/>
              </a:rPr>
              <a:t>On constate que parmi les numéros identifiés comme appelant plusieurs fois (numéros identifiés comme professionnels exclus), une personne (un numéro) appelle en moyenne </a:t>
            </a:r>
            <a:r>
              <a:rPr lang="fr-BE" sz="1800" b="1" kern="100">
                <a:solidFill>
                  <a:srgbClr val="0F4761"/>
                </a:solidFill>
                <a:effectLst/>
                <a:latin typeface="Aptos" panose="020B0004020202020204" pitchFamily="34" charset="0"/>
                <a:ea typeface="Aptos" panose="020B0004020202020204" pitchFamily="34" charset="0"/>
                <a:cs typeface="Arial" panose="020B0604020202020204" pitchFamily="34" charset="0"/>
              </a:rPr>
              <a:t>4 fois  pour 3 raisons différentes</a:t>
            </a:r>
            <a:r>
              <a:rPr lang="fr-BE" sz="1800" kern="100">
                <a:effectLst/>
                <a:latin typeface="Aptos" panose="020B0004020202020204" pitchFamily="34" charset="0"/>
                <a:ea typeface="Aptos" panose="020B0004020202020204" pitchFamily="34" charset="0"/>
                <a:cs typeface="Arial" panose="020B0604020202020204" pitchFamily="34" charset="0"/>
              </a:rPr>
              <a:t>. </a:t>
            </a:r>
          </a:p>
        </p:txBody>
      </p:sp>
      <p:sp>
        <p:nvSpPr>
          <p:cNvPr id="23" name="ZoneTexte 22">
            <a:extLst>
              <a:ext uri="{FF2B5EF4-FFF2-40B4-BE49-F238E27FC236}">
                <a16:creationId xmlns:a16="http://schemas.microsoft.com/office/drawing/2014/main" id="{6581A743-450A-24FC-7652-C685A1F54DCB}"/>
              </a:ext>
            </a:extLst>
          </p:cNvPr>
          <p:cNvSpPr txBox="1"/>
          <p:nvPr/>
        </p:nvSpPr>
        <p:spPr>
          <a:xfrm>
            <a:off x="5363497" y="1873833"/>
            <a:ext cx="6518786" cy="1115947"/>
          </a:xfrm>
          <a:prstGeom prst="rect">
            <a:avLst/>
          </a:prstGeom>
          <a:noFill/>
        </p:spPr>
        <p:txBody>
          <a:bodyPr wrap="square">
            <a:spAutoFit/>
          </a:bodyPr>
          <a:lstStyle/>
          <a:p>
            <a:pPr>
              <a:lnSpc>
                <a:spcPct val="115000"/>
              </a:lnSpc>
              <a:spcBef>
                <a:spcPts val="800"/>
              </a:spcBef>
              <a:spcAft>
                <a:spcPts val="400"/>
              </a:spcAft>
              <a:buNone/>
            </a:pPr>
            <a:r>
              <a:rPr lang="fr-BE" sz="2000" b="1" kern="100">
                <a:solidFill>
                  <a:srgbClr val="0F4761"/>
                </a:solidFill>
                <a:effectLst/>
                <a:latin typeface="Calibri" panose="020F0502020204030204" pitchFamily="34" charset="0"/>
                <a:ea typeface="Calibri" panose="020F0502020204030204" pitchFamily="34" charset="0"/>
                <a:cs typeface="Calibri" panose="020F0502020204030204" pitchFamily="34" charset="0"/>
              </a:rPr>
              <a:t>Rappels pour les mêmes raisons</a:t>
            </a:r>
          </a:p>
          <a:p>
            <a:pPr>
              <a:lnSpc>
                <a:spcPct val="115000"/>
              </a:lnSpc>
              <a:spcAft>
                <a:spcPts val="800"/>
              </a:spcAft>
            </a:pPr>
            <a:r>
              <a:rPr lang="fr-BE" kern="100">
                <a:effectLst/>
                <a:latin typeface="Calibri" panose="020F0502020204030204" pitchFamily="34" charset="0"/>
                <a:ea typeface="Calibri" panose="020F0502020204030204" pitchFamily="34" charset="0"/>
                <a:cs typeface="Calibri" panose="020F0502020204030204" pitchFamily="34" charset="0"/>
              </a:rPr>
              <a:t>Certains types de questions sont plus fréquemment associées à des rappels pour les mêmes raisons (endéans 45 jours)</a:t>
            </a:r>
          </a:p>
        </p:txBody>
      </p:sp>
      <p:cxnSp>
        <p:nvCxnSpPr>
          <p:cNvPr id="29" name="Connecteur droit 28">
            <a:extLst>
              <a:ext uri="{FF2B5EF4-FFF2-40B4-BE49-F238E27FC236}">
                <a16:creationId xmlns:a16="http://schemas.microsoft.com/office/drawing/2014/main" id="{BDC8F885-4E42-96FD-0037-F0ACAEF2A21D}"/>
              </a:ext>
            </a:extLst>
          </p:cNvPr>
          <p:cNvCxnSpPr/>
          <p:nvPr/>
        </p:nvCxnSpPr>
        <p:spPr>
          <a:xfrm>
            <a:off x="5171768" y="1602658"/>
            <a:ext cx="0" cy="4425496"/>
          </a:xfrm>
          <a:prstGeom prst="line">
            <a:avLst/>
          </a:prstGeom>
          <a:ln w="28575">
            <a:solidFill>
              <a:srgbClr val="0F4761"/>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5A94E7AA-1CBD-2731-B3F5-CA363240B989}"/>
              </a:ext>
            </a:extLst>
          </p:cNvPr>
          <p:cNvPicPr>
            <a:picLocks noChangeAspect="1"/>
          </p:cNvPicPr>
          <p:nvPr/>
        </p:nvPicPr>
        <p:blipFill>
          <a:blip r:embed="rId3"/>
          <a:srcRect r="3735"/>
          <a:stretch/>
        </p:blipFill>
        <p:spPr>
          <a:xfrm>
            <a:off x="5363497" y="3069735"/>
            <a:ext cx="6785568" cy="2923436"/>
          </a:xfrm>
          <a:prstGeom prst="rect">
            <a:avLst/>
          </a:prstGeom>
        </p:spPr>
      </p:pic>
    </p:spTree>
    <p:extLst>
      <p:ext uri="{BB962C8B-B14F-4D97-AF65-F5344CB8AC3E}">
        <p14:creationId xmlns:p14="http://schemas.microsoft.com/office/powerpoint/2010/main" val="213671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8430DBF-E3C4-8EEF-C997-ED440A21A54C}"/>
              </a:ext>
            </a:extLst>
          </p:cNvPr>
          <p:cNvSpPr>
            <a:spLocks noGrp="1"/>
          </p:cNvSpPr>
          <p:nvPr>
            <p:ph type="sldNum" sz="quarter" idx="12"/>
          </p:nvPr>
        </p:nvSpPr>
        <p:spPr/>
        <p:txBody>
          <a:bodyPr/>
          <a:lstStyle/>
          <a:p>
            <a:fld id="{CA0E88BE-2C9C-4321-92BF-372CFEABD74D}" type="slidenum">
              <a:rPr lang="en-US" smtClean="0"/>
              <a:t>6</a:t>
            </a:fld>
            <a:endParaRPr lang="en-US"/>
          </a:p>
        </p:txBody>
      </p:sp>
      <p:sp>
        <p:nvSpPr>
          <p:cNvPr id="3" name="Titre 3">
            <a:extLst>
              <a:ext uri="{FF2B5EF4-FFF2-40B4-BE49-F238E27FC236}">
                <a16:creationId xmlns:a16="http://schemas.microsoft.com/office/drawing/2014/main" id="{F4D7619F-A32D-3343-8404-80ADBBC34B62}"/>
              </a:ext>
            </a:extLst>
          </p:cNvPr>
          <p:cNvSpPr>
            <a:spLocks noGrp="1"/>
          </p:cNvSpPr>
          <p:nvPr>
            <p:ph type="title"/>
          </p:nvPr>
        </p:nvSpPr>
        <p:spPr>
          <a:xfrm>
            <a:off x="78658" y="101013"/>
            <a:ext cx="9661066" cy="1074875"/>
          </a:xfrm>
        </p:spPr>
        <p:txBody>
          <a:bodyPr/>
          <a:lstStyle/>
          <a:p>
            <a:r>
              <a:rPr lang="en-US">
                <a:latin typeface="Calibri" panose="020F0502020204030204" pitchFamily="34" charset="0"/>
                <a:ea typeface="Calibri" panose="020F0502020204030204" pitchFamily="34" charset="0"/>
                <a:cs typeface="Calibri" panose="020F0502020204030204" pitchFamily="34" charset="0"/>
              </a:rPr>
              <a:t>Contact via </a:t>
            </a:r>
            <a:r>
              <a:rPr lang="en-US" err="1">
                <a:latin typeface="Calibri" panose="020F0502020204030204" pitchFamily="34" charset="0"/>
                <a:ea typeface="Calibri" panose="020F0502020204030204" pitchFamily="34" charset="0"/>
                <a:cs typeface="Calibri" panose="020F0502020204030204" pitchFamily="34" charset="0"/>
              </a:rPr>
              <a:t>formulaire</a:t>
            </a:r>
            <a:r>
              <a:rPr lang="en-US">
                <a:latin typeface="Calibri" panose="020F0502020204030204" pitchFamily="34" charset="0"/>
                <a:ea typeface="Calibri" panose="020F0502020204030204" pitchFamily="34" charset="0"/>
                <a:cs typeface="Calibri" panose="020F0502020204030204" pitchFamily="34" charset="0"/>
              </a:rPr>
              <a:t> web vs 0800</a:t>
            </a:r>
            <a:endParaRPr lang="fr-BE">
              <a:latin typeface="Calibri" panose="020F0502020204030204" pitchFamily="34" charset="0"/>
              <a:ea typeface="Calibri" panose="020F0502020204030204" pitchFamily="34" charset="0"/>
              <a:cs typeface="Calibri" panose="020F0502020204030204" pitchFamily="34" charset="0"/>
            </a:endParaRPr>
          </a:p>
        </p:txBody>
      </p:sp>
      <p:sp>
        <p:nvSpPr>
          <p:cNvPr id="31" name="ZoneTexte 30">
            <a:extLst>
              <a:ext uri="{FF2B5EF4-FFF2-40B4-BE49-F238E27FC236}">
                <a16:creationId xmlns:a16="http://schemas.microsoft.com/office/drawing/2014/main" id="{1052B368-CDC3-83DC-A1E5-973BF01AED83}"/>
              </a:ext>
            </a:extLst>
          </p:cNvPr>
          <p:cNvSpPr txBox="1"/>
          <p:nvPr/>
        </p:nvSpPr>
        <p:spPr>
          <a:xfrm>
            <a:off x="165126" y="1507306"/>
            <a:ext cx="4655574" cy="3479607"/>
          </a:xfrm>
          <a:prstGeom prst="rect">
            <a:avLst/>
          </a:prstGeom>
          <a:noFill/>
        </p:spPr>
        <p:txBody>
          <a:bodyPr wrap="square">
            <a:spAutoFit/>
          </a:bodyPr>
          <a:lstStyle/>
          <a:p>
            <a:pPr>
              <a:lnSpc>
                <a:spcPct val="115000"/>
              </a:lnSpc>
              <a:spcBef>
                <a:spcPts val="800"/>
              </a:spcBef>
              <a:spcAft>
                <a:spcPts val="400"/>
              </a:spcAft>
              <a:buNone/>
            </a:pPr>
            <a:r>
              <a:rPr lang="fr-BE" sz="20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Part des contacts citoyens via formulaires web – 2024</a:t>
            </a:r>
          </a:p>
          <a:p>
            <a:pPr>
              <a:lnSpc>
                <a:spcPct val="115000"/>
              </a:lnSpc>
              <a:spcBef>
                <a:spcPts val="800"/>
              </a:spcBef>
              <a:spcAft>
                <a:spcPts val="400"/>
              </a:spcAft>
              <a:buNone/>
            </a:pPr>
            <a:r>
              <a:rPr lang="fr-BE" sz="1400" kern="100">
                <a:solidFill>
                  <a:schemeClr val="bg1">
                    <a:lumMod val="50000"/>
                  </a:schemeClr>
                </a:solidFill>
                <a:latin typeface="Aptos" panose="020B0004020202020204" pitchFamily="34" charset="0"/>
                <a:ea typeface="Times New Roman" panose="02020603050405020304" pitchFamily="18" charset="0"/>
                <a:cs typeface="Times New Roman" panose="02020603050405020304" pitchFamily="18" charset="0"/>
              </a:rPr>
              <a:t>Nombre de contact citoyens via formulaire / nombre total de contact citoyens (0800 + web)</a:t>
            </a:r>
          </a:p>
          <a:p>
            <a:pPr>
              <a:lnSpc>
                <a:spcPct val="115000"/>
              </a:lnSpc>
              <a:spcBef>
                <a:spcPts val="800"/>
              </a:spcBef>
              <a:spcAft>
                <a:spcPts val="400"/>
              </a:spcAft>
              <a:buNone/>
            </a:pPr>
            <a:endParaRPr lang="fr-BE" sz="1400" kern="100">
              <a:solidFill>
                <a:schemeClr val="bg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fr-BE" sz="1800" kern="100">
                <a:effectLst/>
                <a:latin typeface="Aptos" panose="020B0004020202020204" pitchFamily="34" charset="0"/>
                <a:ea typeface="Aptos" panose="020B0004020202020204" pitchFamily="34" charset="0"/>
                <a:cs typeface="Arial" panose="020B0604020202020204" pitchFamily="34" charset="0"/>
              </a:rPr>
              <a:t>Les contacts citoyens se font plus fréquemment via formulaire web que via le 0800 dans les communautés flamandes et germanophones qu’en communauté française</a:t>
            </a:r>
          </a:p>
        </p:txBody>
      </p:sp>
      <p:pic>
        <p:nvPicPr>
          <p:cNvPr id="32" name="Image 31">
            <a:extLst>
              <a:ext uri="{FF2B5EF4-FFF2-40B4-BE49-F238E27FC236}">
                <a16:creationId xmlns:a16="http://schemas.microsoft.com/office/drawing/2014/main" id="{FBDCD3D5-C2AF-597A-C988-7811C0C2DF3F}"/>
              </a:ext>
            </a:extLst>
          </p:cNvPr>
          <p:cNvPicPr>
            <a:picLocks noChangeAspect="1"/>
          </p:cNvPicPr>
          <p:nvPr/>
        </p:nvPicPr>
        <p:blipFill>
          <a:blip r:embed="rId3">
            <a:clrChange>
              <a:clrFrom>
                <a:srgbClr val="FFFFFF"/>
              </a:clrFrom>
              <a:clrTo>
                <a:srgbClr val="FFFFFF">
                  <a:alpha val="0"/>
                </a:srgbClr>
              </a:clrTo>
            </a:clrChange>
          </a:blip>
          <a:srcRect t="4629"/>
          <a:stretch/>
        </p:blipFill>
        <p:spPr>
          <a:xfrm>
            <a:off x="5700030" y="1056397"/>
            <a:ext cx="6443241" cy="5004372"/>
          </a:xfrm>
          <a:prstGeom prst="rect">
            <a:avLst/>
          </a:prstGeom>
        </p:spPr>
      </p:pic>
      <p:pic>
        <p:nvPicPr>
          <p:cNvPr id="33" name="Image 32">
            <a:extLst>
              <a:ext uri="{FF2B5EF4-FFF2-40B4-BE49-F238E27FC236}">
                <a16:creationId xmlns:a16="http://schemas.microsoft.com/office/drawing/2014/main" id="{789BB02C-344D-9FCD-87DB-20FB96506F92}"/>
              </a:ext>
            </a:extLst>
          </p:cNvPr>
          <p:cNvPicPr>
            <a:picLocks noChangeAspect="1"/>
          </p:cNvPicPr>
          <p:nvPr/>
        </p:nvPicPr>
        <p:blipFill>
          <a:blip r:embed="rId4"/>
          <a:stretch>
            <a:fillRect/>
          </a:stretch>
        </p:blipFill>
        <p:spPr>
          <a:xfrm rot="16200000">
            <a:off x="6372287" y="5165004"/>
            <a:ext cx="2019582" cy="181000"/>
          </a:xfrm>
          <a:prstGeom prst="rect">
            <a:avLst/>
          </a:prstGeom>
        </p:spPr>
      </p:pic>
      <p:sp>
        <p:nvSpPr>
          <p:cNvPr id="34" name="ZoneTexte 33">
            <a:extLst>
              <a:ext uri="{FF2B5EF4-FFF2-40B4-BE49-F238E27FC236}">
                <a16:creationId xmlns:a16="http://schemas.microsoft.com/office/drawing/2014/main" id="{4189F919-0D39-7781-2163-A355DDD93A94}"/>
              </a:ext>
            </a:extLst>
          </p:cNvPr>
          <p:cNvSpPr txBox="1"/>
          <p:nvPr/>
        </p:nvSpPr>
        <p:spPr>
          <a:xfrm>
            <a:off x="7472578" y="4245713"/>
            <a:ext cx="429926" cy="261610"/>
          </a:xfrm>
          <a:prstGeom prst="rect">
            <a:avLst/>
          </a:prstGeom>
          <a:noFill/>
        </p:spPr>
        <p:txBody>
          <a:bodyPr wrap="none" rtlCol="0">
            <a:spAutoFit/>
          </a:bodyPr>
          <a:lstStyle/>
          <a:p>
            <a:r>
              <a:rPr lang="en-US" sz="1100">
                <a:latin typeface="Calibri" panose="020F0502020204030204" pitchFamily="34" charset="0"/>
                <a:ea typeface="Calibri" panose="020F0502020204030204" pitchFamily="34" charset="0"/>
                <a:cs typeface="Calibri" panose="020F0502020204030204" pitchFamily="34" charset="0"/>
              </a:rPr>
              <a:t>80%</a:t>
            </a:r>
            <a:endParaRPr lang="fr-BE" sz="1100">
              <a:latin typeface="Calibri" panose="020F0502020204030204" pitchFamily="34" charset="0"/>
              <a:ea typeface="Calibri" panose="020F0502020204030204" pitchFamily="34" charset="0"/>
              <a:cs typeface="Calibri" panose="020F0502020204030204" pitchFamily="34" charset="0"/>
            </a:endParaRPr>
          </a:p>
        </p:txBody>
      </p:sp>
      <p:sp>
        <p:nvSpPr>
          <p:cNvPr id="35" name="ZoneTexte 34">
            <a:extLst>
              <a:ext uri="{FF2B5EF4-FFF2-40B4-BE49-F238E27FC236}">
                <a16:creationId xmlns:a16="http://schemas.microsoft.com/office/drawing/2014/main" id="{7284A05E-D82D-8ED4-72A1-2924D5C43768}"/>
              </a:ext>
            </a:extLst>
          </p:cNvPr>
          <p:cNvSpPr txBox="1"/>
          <p:nvPr/>
        </p:nvSpPr>
        <p:spPr>
          <a:xfrm>
            <a:off x="7472578" y="5070838"/>
            <a:ext cx="429926" cy="261610"/>
          </a:xfrm>
          <a:prstGeom prst="rect">
            <a:avLst/>
          </a:prstGeom>
          <a:noFill/>
        </p:spPr>
        <p:txBody>
          <a:bodyPr wrap="none" rtlCol="0">
            <a:spAutoFit/>
          </a:bodyPr>
          <a:lstStyle/>
          <a:p>
            <a:r>
              <a:rPr lang="en-US" sz="1100">
                <a:latin typeface="Calibri" panose="020F0502020204030204" pitchFamily="34" charset="0"/>
                <a:ea typeface="Calibri" panose="020F0502020204030204" pitchFamily="34" charset="0"/>
                <a:cs typeface="Calibri" panose="020F0502020204030204" pitchFamily="34" charset="0"/>
              </a:rPr>
              <a:t>50%</a:t>
            </a:r>
            <a:endParaRPr lang="fr-BE" sz="1100">
              <a:latin typeface="Calibri" panose="020F0502020204030204" pitchFamily="34" charset="0"/>
              <a:ea typeface="Calibri" panose="020F0502020204030204" pitchFamily="34" charset="0"/>
              <a:cs typeface="Calibri" panose="020F0502020204030204" pitchFamily="34" charset="0"/>
            </a:endParaRPr>
          </a:p>
        </p:txBody>
      </p:sp>
      <p:sp>
        <p:nvSpPr>
          <p:cNvPr id="36" name="ZoneTexte 35">
            <a:extLst>
              <a:ext uri="{FF2B5EF4-FFF2-40B4-BE49-F238E27FC236}">
                <a16:creationId xmlns:a16="http://schemas.microsoft.com/office/drawing/2014/main" id="{98035700-4FE9-E42A-6181-8F1D06539E26}"/>
              </a:ext>
            </a:extLst>
          </p:cNvPr>
          <p:cNvSpPr txBox="1"/>
          <p:nvPr/>
        </p:nvSpPr>
        <p:spPr>
          <a:xfrm>
            <a:off x="7478632" y="6080629"/>
            <a:ext cx="429926" cy="261610"/>
          </a:xfrm>
          <a:prstGeom prst="rect">
            <a:avLst/>
          </a:prstGeom>
          <a:noFill/>
        </p:spPr>
        <p:txBody>
          <a:bodyPr wrap="none" rtlCol="0">
            <a:spAutoFit/>
          </a:bodyPr>
          <a:lstStyle/>
          <a:p>
            <a:r>
              <a:rPr lang="en-US" sz="1100">
                <a:latin typeface="Calibri" panose="020F0502020204030204" pitchFamily="34" charset="0"/>
                <a:ea typeface="Calibri" panose="020F0502020204030204" pitchFamily="34" charset="0"/>
                <a:cs typeface="Calibri" panose="020F0502020204030204" pitchFamily="34" charset="0"/>
              </a:rPr>
              <a:t>20%</a:t>
            </a:r>
            <a:endParaRPr lang="fr-BE" sz="1100">
              <a:latin typeface="Calibri" panose="020F0502020204030204" pitchFamily="34" charset="0"/>
              <a:ea typeface="Calibri" panose="020F0502020204030204" pitchFamily="34" charset="0"/>
              <a:cs typeface="Calibri" panose="020F0502020204030204" pitchFamily="34" charset="0"/>
            </a:endParaRPr>
          </a:p>
        </p:txBody>
      </p:sp>
      <p:sp>
        <p:nvSpPr>
          <p:cNvPr id="39" name="ZoneTexte 38">
            <a:extLst>
              <a:ext uri="{FF2B5EF4-FFF2-40B4-BE49-F238E27FC236}">
                <a16:creationId xmlns:a16="http://schemas.microsoft.com/office/drawing/2014/main" id="{3076D175-40D4-D0B2-368E-AD84A046466C}"/>
              </a:ext>
            </a:extLst>
          </p:cNvPr>
          <p:cNvSpPr txBox="1"/>
          <p:nvPr/>
        </p:nvSpPr>
        <p:spPr>
          <a:xfrm>
            <a:off x="5272401" y="4399902"/>
            <a:ext cx="1788607" cy="738664"/>
          </a:xfrm>
          <a:prstGeom prst="rect">
            <a:avLst/>
          </a:prstGeom>
          <a:noFill/>
        </p:spPr>
        <p:txBody>
          <a:bodyPr wrap="square" rtlCol="0">
            <a:spAutoFit/>
          </a:bodyPr>
          <a:lstStyle/>
          <a:p>
            <a:r>
              <a:rPr lang="en-US" sz="1400"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Contacts </a:t>
            </a:r>
            <a:r>
              <a:rPr lang="en-US" sz="1400" b="1" err="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citoyens</a:t>
            </a:r>
            <a:r>
              <a:rPr lang="en-US" sz="1400"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1400" b="1" err="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majoritairement</a:t>
            </a:r>
            <a:r>
              <a:rPr lang="en-US" sz="1400"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via web</a:t>
            </a:r>
            <a:endParaRPr lang="fr-BE" sz="1400"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ZoneTexte 39">
            <a:extLst>
              <a:ext uri="{FF2B5EF4-FFF2-40B4-BE49-F238E27FC236}">
                <a16:creationId xmlns:a16="http://schemas.microsoft.com/office/drawing/2014/main" id="{F0AD26D0-CD8D-D00B-8410-018795F6D077}"/>
              </a:ext>
            </a:extLst>
          </p:cNvPr>
          <p:cNvSpPr txBox="1"/>
          <p:nvPr/>
        </p:nvSpPr>
        <p:spPr>
          <a:xfrm>
            <a:off x="5272401" y="5472770"/>
            <a:ext cx="1788607" cy="738664"/>
          </a:xfrm>
          <a:prstGeom prst="rect">
            <a:avLst/>
          </a:prstGeom>
          <a:noFill/>
        </p:spPr>
        <p:txBody>
          <a:bodyPr wrap="square" rtlCol="0">
            <a:spAutoFit/>
          </a:bodyPr>
          <a:lstStyle/>
          <a:p>
            <a:r>
              <a:rPr lang="en-US" sz="1400" b="1">
                <a:solidFill>
                  <a:srgbClr val="E044A7"/>
                </a:solidFill>
                <a:latin typeface="Calibri" panose="020F0502020204030204" pitchFamily="34" charset="0"/>
                <a:ea typeface="Calibri" panose="020F0502020204030204" pitchFamily="34" charset="0"/>
                <a:cs typeface="Calibri" panose="020F0502020204030204" pitchFamily="34" charset="0"/>
              </a:rPr>
              <a:t>Contacts </a:t>
            </a:r>
            <a:r>
              <a:rPr lang="en-US" sz="1400" b="1" err="1">
                <a:solidFill>
                  <a:srgbClr val="E044A7"/>
                </a:solidFill>
                <a:latin typeface="Calibri" panose="020F0502020204030204" pitchFamily="34" charset="0"/>
                <a:ea typeface="Calibri" panose="020F0502020204030204" pitchFamily="34" charset="0"/>
                <a:cs typeface="Calibri" panose="020F0502020204030204" pitchFamily="34" charset="0"/>
              </a:rPr>
              <a:t>citoyens</a:t>
            </a:r>
            <a:r>
              <a:rPr lang="en-US" sz="1400" b="1">
                <a:solidFill>
                  <a:srgbClr val="E044A7"/>
                </a:solidFill>
                <a:latin typeface="Calibri" panose="020F0502020204030204" pitchFamily="34" charset="0"/>
                <a:ea typeface="Calibri" panose="020F0502020204030204" pitchFamily="34" charset="0"/>
                <a:cs typeface="Calibri" panose="020F0502020204030204" pitchFamily="34" charset="0"/>
              </a:rPr>
              <a:t> </a:t>
            </a:r>
            <a:r>
              <a:rPr lang="en-US" sz="1400" b="1" err="1">
                <a:solidFill>
                  <a:srgbClr val="E044A7"/>
                </a:solidFill>
                <a:latin typeface="Calibri" panose="020F0502020204030204" pitchFamily="34" charset="0"/>
                <a:ea typeface="Calibri" panose="020F0502020204030204" pitchFamily="34" charset="0"/>
                <a:cs typeface="Calibri" panose="020F0502020204030204" pitchFamily="34" charset="0"/>
              </a:rPr>
              <a:t>majoritairement</a:t>
            </a:r>
            <a:r>
              <a:rPr lang="en-US" sz="1400" b="1">
                <a:solidFill>
                  <a:srgbClr val="E044A7"/>
                </a:solidFill>
                <a:latin typeface="Calibri" panose="020F0502020204030204" pitchFamily="34" charset="0"/>
                <a:ea typeface="Calibri" panose="020F0502020204030204" pitchFamily="34" charset="0"/>
                <a:cs typeface="Calibri" panose="020F0502020204030204" pitchFamily="34" charset="0"/>
              </a:rPr>
              <a:t> via 0800</a:t>
            </a:r>
            <a:endParaRPr lang="fr-BE" sz="1400" b="1">
              <a:solidFill>
                <a:srgbClr val="E044A7"/>
              </a:solidFill>
              <a:latin typeface="Calibri" panose="020F0502020204030204" pitchFamily="34" charset="0"/>
              <a:ea typeface="Calibri" panose="020F0502020204030204" pitchFamily="34" charset="0"/>
              <a:cs typeface="Calibri" panose="020F0502020204030204" pitchFamily="34" charset="0"/>
            </a:endParaRPr>
          </a:p>
        </p:txBody>
      </p:sp>
      <p:sp>
        <p:nvSpPr>
          <p:cNvPr id="41" name="Parenthèse ouvrante 40">
            <a:extLst>
              <a:ext uri="{FF2B5EF4-FFF2-40B4-BE49-F238E27FC236}">
                <a16:creationId xmlns:a16="http://schemas.microsoft.com/office/drawing/2014/main" id="{C91DD568-561E-CD52-BDC9-957DC2AA8EDE}"/>
              </a:ext>
            </a:extLst>
          </p:cNvPr>
          <p:cNvSpPr/>
          <p:nvPr/>
        </p:nvSpPr>
        <p:spPr>
          <a:xfrm>
            <a:off x="6945724" y="4335553"/>
            <a:ext cx="45719" cy="803013"/>
          </a:xfrm>
          <a:prstGeom prst="leftBracket">
            <a:avLst/>
          </a:pr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42" name="Parenthèse ouvrante 41">
            <a:extLst>
              <a:ext uri="{FF2B5EF4-FFF2-40B4-BE49-F238E27FC236}">
                <a16:creationId xmlns:a16="http://schemas.microsoft.com/office/drawing/2014/main" id="{DA77816B-877E-C7FF-E34E-2DF783DF3127}"/>
              </a:ext>
            </a:extLst>
          </p:cNvPr>
          <p:cNvSpPr/>
          <p:nvPr/>
        </p:nvSpPr>
        <p:spPr>
          <a:xfrm>
            <a:off x="6968583" y="5388561"/>
            <a:ext cx="45719" cy="803013"/>
          </a:xfrm>
          <a:prstGeom prst="leftBracket">
            <a:avLst/>
          </a:prstGeom>
          <a:ln w="19050">
            <a:solidFill>
              <a:srgbClr val="E044A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Tree>
    <p:extLst>
      <p:ext uri="{BB962C8B-B14F-4D97-AF65-F5344CB8AC3E}">
        <p14:creationId xmlns:p14="http://schemas.microsoft.com/office/powerpoint/2010/main" val="155713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DEB9B-7866-4423-7054-510243767227}"/>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6E4F604-F132-CB34-D7C9-9DF569D60CD1}"/>
              </a:ext>
            </a:extLst>
          </p:cNvPr>
          <p:cNvSpPr>
            <a:spLocks noGrp="1"/>
          </p:cNvSpPr>
          <p:nvPr>
            <p:ph type="sldNum" sz="quarter" idx="12"/>
          </p:nvPr>
        </p:nvSpPr>
        <p:spPr/>
        <p:txBody>
          <a:bodyPr/>
          <a:lstStyle/>
          <a:p>
            <a:fld id="{CA0E88BE-2C9C-4321-92BF-372CFEABD74D}" type="slidenum">
              <a:rPr lang="en-US" smtClean="0"/>
              <a:t>7</a:t>
            </a:fld>
            <a:endParaRPr lang="en-US"/>
          </a:p>
        </p:txBody>
      </p:sp>
      <p:sp>
        <p:nvSpPr>
          <p:cNvPr id="3" name="Titre 3">
            <a:extLst>
              <a:ext uri="{FF2B5EF4-FFF2-40B4-BE49-F238E27FC236}">
                <a16:creationId xmlns:a16="http://schemas.microsoft.com/office/drawing/2014/main" id="{9CCE6E25-2FD0-A262-EB0C-4C4FD0AF39F3}"/>
              </a:ext>
            </a:extLst>
          </p:cNvPr>
          <p:cNvSpPr>
            <a:spLocks noGrp="1"/>
          </p:cNvSpPr>
          <p:nvPr>
            <p:ph type="title"/>
          </p:nvPr>
        </p:nvSpPr>
        <p:spPr>
          <a:xfrm>
            <a:off x="78658" y="101013"/>
            <a:ext cx="9661066" cy="1074875"/>
          </a:xfrm>
        </p:spPr>
        <p:txBody>
          <a:bodyPr/>
          <a:lstStyle/>
          <a:p>
            <a:r>
              <a:rPr lang="en-US" err="1">
                <a:latin typeface="Calibri" panose="020F0502020204030204" pitchFamily="34" charset="0"/>
                <a:ea typeface="Calibri" panose="020F0502020204030204" pitchFamily="34" charset="0"/>
                <a:cs typeface="Calibri" panose="020F0502020204030204" pitchFamily="34" charset="0"/>
              </a:rPr>
              <a:t>Perméabilité</a:t>
            </a:r>
            <a:r>
              <a:rPr lang="en-US">
                <a:latin typeface="Calibri" panose="020F0502020204030204" pitchFamily="34" charset="0"/>
                <a:ea typeface="Calibri" panose="020F0502020204030204" pitchFamily="34" charset="0"/>
                <a:cs typeface="Calibri" panose="020F0502020204030204" pitchFamily="34" charset="0"/>
              </a:rPr>
              <a:t> entre 0800 et </a:t>
            </a:r>
            <a:r>
              <a:rPr lang="en-US" err="1">
                <a:latin typeface="Calibri" panose="020F0502020204030204" pitchFamily="34" charset="0"/>
                <a:ea typeface="Calibri" panose="020F0502020204030204" pitchFamily="34" charset="0"/>
                <a:cs typeface="Calibri" panose="020F0502020204030204" pitchFamily="34" charset="0"/>
              </a:rPr>
              <a:t>formulaires</a:t>
            </a:r>
            <a:endParaRPr lang="fr-BE">
              <a:latin typeface="Calibri" panose="020F0502020204030204" pitchFamily="34" charset="0"/>
              <a:ea typeface="Calibri" panose="020F0502020204030204" pitchFamily="34" charset="0"/>
              <a:cs typeface="Calibri" panose="020F0502020204030204" pitchFamily="34" charset="0"/>
            </a:endParaRPr>
          </a:p>
        </p:txBody>
      </p:sp>
      <p:sp>
        <p:nvSpPr>
          <p:cNvPr id="31" name="ZoneTexte 30">
            <a:extLst>
              <a:ext uri="{FF2B5EF4-FFF2-40B4-BE49-F238E27FC236}">
                <a16:creationId xmlns:a16="http://schemas.microsoft.com/office/drawing/2014/main" id="{918030E3-75CE-DC21-403C-BE23EDFF2166}"/>
              </a:ext>
            </a:extLst>
          </p:cNvPr>
          <p:cNvSpPr txBox="1"/>
          <p:nvPr/>
        </p:nvSpPr>
        <p:spPr>
          <a:xfrm>
            <a:off x="165126" y="1507306"/>
            <a:ext cx="4655574" cy="4580421"/>
          </a:xfrm>
          <a:prstGeom prst="rect">
            <a:avLst/>
          </a:prstGeom>
          <a:noFill/>
        </p:spPr>
        <p:txBody>
          <a:bodyPr wrap="square">
            <a:spAutoFit/>
          </a:bodyPr>
          <a:lstStyle/>
          <a:p>
            <a:pPr>
              <a:lnSpc>
                <a:spcPct val="115000"/>
              </a:lnSpc>
              <a:spcBef>
                <a:spcPts val="800"/>
              </a:spcBef>
              <a:spcAft>
                <a:spcPts val="400"/>
              </a:spcAft>
              <a:buNone/>
            </a:pPr>
            <a:r>
              <a:rPr lang="fr-BE" sz="20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Part des personnes ayant eu un contact avec le 0800 et  via formulaires web </a:t>
            </a:r>
          </a:p>
          <a:p>
            <a:pPr>
              <a:lnSpc>
                <a:spcPct val="115000"/>
              </a:lnSpc>
              <a:spcAft>
                <a:spcPts val="800"/>
              </a:spcAft>
            </a:pPr>
            <a:r>
              <a:rPr lang="fr-BE" sz="1800" kern="100">
                <a:effectLst/>
                <a:latin typeface="Aptos" panose="020B0004020202020204" pitchFamily="34" charset="0"/>
                <a:ea typeface="Aptos" panose="020B0004020202020204" pitchFamily="34" charset="0"/>
                <a:cs typeface="Arial" panose="020B0604020202020204" pitchFamily="34" charset="0"/>
              </a:rPr>
              <a:t>On peut mesurer le pourcentage de personnes identifiées au téléphone ayant eu des contacts via formulaires web mais pas l’inverse. </a:t>
            </a:r>
          </a:p>
          <a:p>
            <a:pPr>
              <a:lnSpc>
                <a:spcPct val="115000"/>
              </a:lnSpc>
              <a:spcAft>
                <a:spcPts val="800"/>
              </a:spcAft>
            </a:pPr>
            <a:r>
              <a:rPr lang="fr-BE" kern="100">
                <a:latin typeface="Aptos" panose="020B0004020202020204" pitchFamily="34" charset="0"/>
                <a:ea typeface="Aptos" panose="020B0004020202020204" pitchFamily="34" charset="0"/>
                <a:cs typeface="Arial" panose="020B0604020202020204" pitchFamily="34" charset="0"/>
              </a:rPr>
              <a:t>Il existe une perméabilité entre téléphone et formulaire. Comme seule une partie des personnes est identifiable au 0800 on ne peut pas évaluer cette perméabilité dans les 2 sens. </a:t>
            </a:r>
          </a:p>
          <a:p>
            <a:pPr>
              <a:lnSpc>
                <a:spcPct val="115000"/>
              </a:lnSpc>
              <a:spcAft>
                <a:spcPts val="800"/>
              </a:spcAft>
            </a:pPr>
            <a:endParaRPr lang="fr-BE" sz="1800" kern="100">
              <a:effectLst/>
              <a:latin typeface="Aptos" panose="020B0004020202020204" pitchFamily="34" charset="0"/>
              <a:ea typeface="Aptos" panose="020B0004020202020204" pitchFamily="34" charset="0"/>
              <a:cs typeface="Arial" panose="020B0604020202020204" pitchFamily="34" charset="0"/>
            </a:endParaRPr>
          </a:p>
        </p:txBody>
      </p:sp>
      <p:grpSp>
        <p:nvGrpSpPr>
          <p:cNvPr id="4" name="Groupe 3">
            <a:extLst>
              <a:ext uri="{FF2B5EF4-FFF2-40B4-BE49-F238E27FC236}">
                <a16:creationId xmlns:a16="http://schemas.microsoft.com/office/drawing/2014/main" id="{AEFF9DEE-677A-9EBD-778B-68E24FBFB03B}"/>
              </a:ext>
            </a:extLst>
          </p:cNvPr>
          <p:cNvGrpSpPr/>
          <p:nvPr/>
        </p:nvGrpSpPr>
        <p:grpSpPr>
          <a:xfrm>
            <a:off x="5390097" y="1175888"/>
            <a:ext cx="6801903" cy="5215974"/>
            <a:chOff x="5390097" y="1175888"/>
            <a:chExt cx="6801903" cy="5215974"/>
          </a:xfrm>
        </p:grpSpPr>
        <p:pic>
          <p:nvPicPr>
            <p:cNvPr id="5" name="Image 4">
              <a:extLst>
                <a:ext uri="{FF2B5EF4-FFF2-40B4-BE49-F238E27FC236}">
                  <a16:creationId xmlns:a16="http://schemas.microsoft.com/office/drawing/2014/main" id="{0115C790-8079-95FF-C5A6-1D2E2F7B1A14}"/>
                </a:ext>
              </a:extLst>
            </p:cNvPr>
            <p:cNvPicPr>
              <a:picLocks noChangeAspect="1"/>
            </p:cNvPicPr>
            <p:nvPr/>
          </p:nvPicPr>
          <p:blipFill>
            <a:blip r:embed="rId3">
              <a:clrChange>
                <a:clrFrom>
                  <a:srgbClr val="FFFFFF"/>
                </a:clrFrom>
                <a:clrTo>
                  <a:srgbClr val="FFFFFF">
                    <a:alpha val="0"/>
                  </a:srgbClr>
                </a:clrTo>
              </a:clrChange>
            </a:blip>
            <a:srcRect t="12472" b="-1"/>
            <a:stretch/>
          </p:blipFill>
          <p:spPr>
            <a:xfrm>
              <a:off x="6260607" y="1175888"/>
              <a:ext cx="5931393" cy="5087260"/>
            </a:xfrm>
            <a:prstGeom prst="rect">
              <a:avLst/>
            </a:prstGeom>
          </p:spPr>
        </p:pic>
        <p:pic>
          <p:nvPicPr>
            <p:cNvPr id="8" name="Image 7">
              <a:extLst>
                <a:ext uri="{FF2B5EF4-FFF2-40B4-BE49-F238E27FC236}">
                  <a16:creationId xmlns:a16="http://schemas.microsoft.com/office/drawing/2014/main" id="{1F801E5F-7309-0011-A6CF-E5102306145A}"/>
                </a:ext>
              </a:extLst>
            </p:cNvPr>
            <p:cNvPicPr>
              <a:picLocks noChangeAspect="1"/>
            </p:cNvPicPr>
            <p:nvPr/>
          </p:nvPicPr>
          <p:blipFill>
            <a:blip r:embed="rId4"/>
            <a:stretch>
              <a:fillRect/>
            </a:stretch>
          </p:blipFill>
          <p:spPr>
            <a:xfrm rot="16200000">
              <a:off x="6363504" y="5114326"/>
              <a:ext cx="2237068" cy="189290"/>
            </a:xfrm>
            <a:prstGeom prst="rect">
              <a:avLst/>
            </a:prstGeom>
          </p:spPr>
        </p:pic>
        <p:sp>
          <p:nvSpPr>
            <p:cNvPr id="9" name="ZoneTexte 8">
              <a:extLst>
                <a:ext uri="{FF2B5EF4-FFF2-40B4-BE49-F238E27FC236}">
                  <a16:creationId xmlns:a16="http://schemas.microsoft.com/office/drawing/2014/main" id="{A2F9C332-D989-008E-F9F7-A14FDF849F3E}"/>
                </a:ext>
              </a:extLst>
            </p:cNvPr>
            <p:cNvSpPr txBox="1"/>
            <p:nvPr/>
          </p:nvSpPr>
          <p:spPr>
            <a:xfrm>
              <a:off x="7559043" y="4140138"/>
              <a:ext cx="502061" cy="261610"/>
            </a:xfrm>
            <a:prstGeom prst="rect">
              <a:avLst/>
            </a:prstGeom>
            <a:noFill/>
          </p:spPr>
          <p:txBody>
            <a:bodyPr wrap="none" rtlCol="0">
              <a:spAutoFit/>
            </a:bodyPr>
            <a:lstStyle/>
            <a:p>
              <a:r>
                <a:rPr lang="en-US" sz="1100">
                  <a:latin typeface="Calibri" panose="020F0502020204030204" pitchFamily="34" charset="0"/>
                  <a:ea typeface="Calibri" panose="020F0502020204030204" pitchFamily="34" charset="0"/>
                  <a:cs typeface="Calibri" panose="020F0502020204030204" pitchFamily="34" charset="0"/>
                </a:rPr>
                <a:t>100%</a:t>
              </a:r>
              <a:endParaRPr lang="fr-BE" sz="1100">
                <a:latin typeface="Calibri" panose="020F0502020204030204" pitchFamily="34" charset="0"/>
                <a:ea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0EE569A9-6426-77EF-1DD0-D6C863FC10FE}"/>
                </a:ext>
              </a:extLst>
            </p:cNvPr>
            <p:cNvSpPr txBox="1"/>
            <p:nvPr/>
          </p:nvSpPr>
          <p:spPr>
            <a:xfrm>
              <a:off x="7601682" y="5135195"/>
              <a:ext cx="502060" cy="261610"/>
            </a:xfrm>
            <a:prstGeom prst="rect">
              <a:avLst/>
            </a:prstGeom>
            <a:noFill/>
          </p:spPr>
          <p:txBody>
            <a:bodyPr wrap="square" rtlCol="0">
              <a:spAutoFit/>
            </a:bodyPr>
            <a:lstStyle/>
            <a:p>
              <a:r>
                <a:rPr lang="en-US" sz="1100">
                  <a:latin typeface="Calibri" panose="020F0502020204030204" pitchFamily="34" charset="0"/>
                  <a:ea typeface="Calibri" panose="020F0502020204030204" pitchFamily="34" charset="0"/>
                  <a:cs typeface="Calibri" panose="020F0502020204030204" pitchFamily="34" charset="0"/>
                </a:rPr>
                <a:t>60%</a:t>
              </a:r>
              <a:endParaRPr lang="fr-BE" sz="1100">
                <a:latin typeface="Calibri" panose="020F0502020204030204" pitchFamily="34" charset="0"/>
                <a:ea typeface="Calibri" panose="020F0502020204030204" pitchFamily="34" charset="0"/>
                <a:cs typeface="Calibri" panose="020F0502020204030204" pitchFamily="34" charset="0"/>
              </a:endParaRPr>
            </a:p>
          </p:txBody>
        </p:sp>
        <p:sp>
          <p:nvSpPr>
            <p:cNvPr id="11" name="ZoneTexte 10">
              <a:extLst>
                <a:ext uri="{FF2B5EF4-FFF2-40B4-BE49-F238E27FC236}">
                  <a16:creationId xmlns:a16="http://schemas.microsoft.com/office/drawing/2014/main" id="{509C70EE-EA67-41A4-D4A7-14704D17908D}"/>
                </a:ext>
              </a:extLst>
            </p:cNvPr>
            <p:cNvSpPr txBox="1"/>
            <p:nvPr/>
          </p:nvSpPr>
          <p:spPr>
            <a:xfrm>
              <a:off x="7601682" y="6130252"/>
              <a:ext cx="429926" cy="261610"/>
            </a:xfrm>
            <a:prstGeom prst="rect">
              <a:avLst/>
            </a:prstGeom>
            <a:noFill/>
          </p:spPr>
          <p:txBody>
            <a:bodyPr wrap="none" rtlCol="0">
              <a:spAutoFit/>
            </a:bodyPr>
            <a:lstStyle/>
            <a:p>
              <a:r>
                <a:rPr lang="en-US" sz="1100">
                  <a:latin typeface="Calibri" panose="020F0502020204030204" pitchFamily="34" charset="0"/>
                  <a:ea typeface="Calibri" panose="020F0502020204030204" pitchFamily="34" charset="0"/>
                  <a:cs typeface="Calibri" panose="020F0502020204030204" pitchFamily="34" charset="0"/>
                </a:rPr>
                <a:t>30%</a:t>
              </a:r>
              <a:endParaRPr lang="fr-BE" sz="1100">
                <a:latin typeface="Calibri" panose="020F0502020204030204" pitchFamily="34" charset="0"/>
                <a:ea typeface="Calibri" panose="020F0502020204030204" pitchFamily="34" charset="0"/>
                <a:cs typeface="Calibri" panose="020F0502020204030204" pitchFamily="34" charset="0"/>
              </a:endParaRPr>
            </a:p>
          </p:txBody>
        </p:sp>
        <p:sp>
          <p:nvSpPr>
            <p:cNvPr id="12" name="ZoneTexte 11">
              <a:extLst>
                <a:ext uri="{FF2B5EF4-FFF2-40B4-BE49-F238E27FC236}">
                  <a16:creationId xmlns:a16="http://schemas.microsoft.com/office/drawing/2014/main" id="{7B6F00BD-712A-5E2A-D9B6-77ED2658AFA2}"/>
                </a:ext>
              </a:extLst>
            </p:cNvPr>
            <p:cNvSpPr txBox="1"/>
            <p:nvPr/>
          </p:nvSpPr>
          <p:spPr>
            <a:xfrm>
              <a:off x="5390097" y="4459720"/>
              <a:ext cx="1843004" cy="523220"/>
            </a:xfrm>
            <a:prstGeom prst="rect">
              <a:avLst/>
            </a:prstGeom>
            <a:noFill/>
          </p:spPr>
          <p:txBody>
            <a:bodyPr wrap="square" rtlCol="0">
              <a:spAutoFit/>
            </a:bodyPr>
            <a:lstStyle/>
            <a:p>
              <a:r>
                <a:rPr lang="en-US" sz="1400" b="1">
                  <a:solidFill>
                    <a:schemeClr val="accent4"/>
                  </a:solidFill>
                  <a:latin typeface="Calibri" panose="020F0502020204030204" pitchFamily="34" charset="0"/>
                  <a:ea typeface="Calibri" panose="020F0502020204030204" pitchFamily="34" charset="0"/>
                  <a:cs typeface="Calibri" panose="020F0502020204030204" pitchFamily="34" charset="0"/>
                </a:rPr>
                <a:t>Contact par </a:t>
              </a:r>
              <a:r>
                <a:rPr lang="en-US" sz="1400" b="1" err="1">
                  <a:solidFill>
                    <a:schemeClr val="accent4"/>
                  </a:solidFill>
                  <a:latin typeface="Calibri" panose="020F0502020204030204" pitchFamily="34" charset="0"/>
                  <a:ea typeface="Calibri" panose="020F0502020204030204" pitchFamily="34" charset="0"/>
                  <a:cs typeface="Calibri" panose="020F0502020204030204" pitchFamily="34" charset="0"/>
                </a:rPr>
                <a:t>téléphone</a:t>
              </a:r>
              <a:r>
                <a:rPr lang="en-US" sz="1400" b="1">
                  <a:solidFill>
                    <a:schemeClr val="accent4"/>
                  </a:solidFill>
                  <a:latin typeface="Calibri" panose="020F0502020204030204" pitchFamily="34" charset="0"/>
                  <a:ea typeface="Calibri" panose="020F0502020204030204" pitchFamily="34" charset="0"/>
                  <a:cs typeface="Calibri" panose="020F0502020204030204" pitchFamily="34" charset="0"/>
                </a:rPr>
                <a:t> et </a:t>
              </a:r>
              <a:r>
                <a:rPr lang="en-US" sz="1400" b="1" err="1">
                  <a:solidFill>
                    <a:schemeClr val="accent4"/>
                  </a:solidFill>
                  <a:latin typeface="Calibri" panose="020F0502020204030204" pitchFamily="34" charset="0"/>
                  <a:ea typeface="Calibri" panose="020F0502020204030204" pitchFamily="34" charset="0"/>
                  <a:cs typeface="Calibri" panose="020F0502020204030204" pitchFamily="34" charset="0"/>
                </a:rPr>
                <a:t>formulaire</a:t>
              </a:r>
              <a:endParaRPr lang="fr-BE" sz="1400" b="1">
                <a:solidFill>
                  <a:schemeClr val="accent4"/>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ZoneTexte 12">
              <a:extLst>
                <a:ext uri="{FF2B5EF4-FFF2-40B4-BE49-F238E27FC236}">
                  <a16:creationId xmlns:a16="http://schemas.microsoft.com/office/drawing/2014/main" id="{DDACBC4B-8ABF-9599-893F-024CE6C2AAA0}"/>
                </a:ext>
              </a:extLst>
            </p:cNvPr>
            <p:cNvSpPr txBox="1"/>
            <p:nvPr/>
          </p:nvSpPr>
          <p:spPr>
            <a:xfrm>
              <a:off x="5464562" y="5479345"/>
              <a:ext cx="1788607" cy="523220"/>
            </a:xfrm>
            <a:prstGeom prst="rect">
              <a:avLst/>
            </a:prstGeom>
            <a:noFill/>
          </p:spPr>
          <p:txBody>
            <a:bodyPr wrap="square" rtlCol="0">
              <a:spAutoFit/>
            </a:bodyPr>
            <a:lstStyle/>
            <a:p>
              <a:r>
                <a:rPr lang="en-US" sz="1400" b="1">
                  <a:solidFill>
                    <a:srgbClr val="72B29D"/>
                  </a:solidFill>
                  <a:latin typeface="Calibri" panose="020F0502020204030204" pitchFamily="34" charset="0"/>
                  <a:ea typeface="Calibri" panose="020F0502020204030204" pitchFamily="34" charset="0"/>
                  <a:cs typeface="Calibri" panose="020F0502020204030204" pitchFamily="34" charset="0"/>
                </a:rPr>
                <a:t>Contact surtout par </a:t>
              </a:r>
              <a:r>
                <a:rPr lang="en-US" sz="1400" b="1" err="1">
                  <a:solidFill>
                    <a:srgbClr val="72B29D"/>
                  </a:solidFill>
                  <a:latin typeface="Calibri" panose="020F0502020204030204" pitchFamily="34" charset="0"/>
                  <a:ea typeface="Calibri" panose="020F0502020204030204" pitchFamily="34" charset="0"/>
                  <a:cs typeface="Calibri" panose="020F0502020204030204" pitchFamily="34" charset="0"/>
                </a:rPr>
                <a:t>téléphone</a:t>
              </a:r>
              <a:endParaRPr lang="fr-BE" sz="1400" b="1">
                <a:solidFill>
                  <a:srgbClr val="72B29D"/>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Parenthèse ouvrante 13">
              <a:extLst>
                <a:ext uri="{FF2B5EF4-FFF2-40B4-BE49-F238E27FC236}">
                  <a16:creationId xmlns:a16="http://schemas.microsoft.com/office/drawing/2014/main" id="{25C90612-C880-AA68-5C79-6D818DED6F84}"/>
                </a:ext>
              </a:extLst>
            </p:cNvPr>
            <p:cNvSpPr/>
            <p:nvPr/>
          </p:nvSpPr>
          <p:spPr>
            <a:xfrm>
              <a:off x="7210242" y="4343797"/>
              <a:ext cx="45719" cy="803013"/>
            </a:xfrm>
            <a:prstGeom prst="leftBracket">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solidFill>
                  <a:schemeClr val="accent4"/>
                </a:solidFill>
              </a:endParaRPr>
            </a:p>
          </p:txBody>
        </p:sp>
        <p:sp>
          <p:nvSpPr>
            <p:cNvPr id="15" name="Parenthèse ouvrante 14">
              <a:extLst>
                <a:ext uri="{FF2B5EF4-FFF2-40B4-BE49-F238E27FC236}">
                  <a16:creationId xmlns:a16="http://schemas.microsoft.com/office/drawing/2014/main" id="{AD761804-6682-50CB-1155-E4D0EE910D47}"/>
                </a:ext>
              </a:extLst>
            </p:cNvPr>
            <p:cNvSpPr/>
            <p:nvPr/>
          </p:nvSpPr>
          <p:spPr>
            <a:xfrm>
              <a:off x="7233101" y="5396805"/>
              <a:ext cx="45719" cy="803013"/>
            </a:xfrm>
            <a:prstGeom prst="leftBracket">
              <a:avLst/>
            </a:prstGeom>
            <a:ln w="19050">
              <a:solidFill>
                <a:srgbClr val="72B29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grpSp>
    </p:spTree>
    <p:extLst>
      <p:ext uri="{BB962C8B-B14F-4D97-AF65-F5344CB8AC3E}">
        <p14:creationId xmlns:p14="http://schemas.microsoft.com/office/powerpoint/2010/main" val="124029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1D519-FF13-F98E-2ECB-DF4A9EEE4974}"/>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9D8D14B-9C72-7286-8A15-74578CAA2C66}"/>
              </a:ext>
            </a:extLst>
          </p:cNvPr>
          <p:cNvSpPr>
            <a:spLocks noGrp="1"/>
          </p:cNvSpPr>
          <p:nvPr>
            <p:ph type="sldNum" sz="quarter" idx="12"/>
          </p:nvPr>
        </p:nvSpPr>
        <p:spPr/>
        <p:txBody>
          <a:bodyPr/>
          <a:lstStyle/>
          <a:p>
            <a:fld id="{CA0E88BE-2C9C-4321-92BF-372CFEABD74D}" type="slidenum">
              <a:rPr lang="en-US" smtClean="0"/>
              <a:t>8</a:t>
            </a:fld>
            <a:endParaRPr lang="en-US"/>
          </a:p>
        </p:txBody>
      </p:sp>
      <p:sp>
        <p:nvSpPr>
          <p:cNvPr id="3" name="Titre 3">
            <a:extLst>
              <a:ext uri="{FF2B5EF4-FFF2-40B4-BE49-F238E27FC236}">
                <a16:creationId xmlns:a16="http://schemas.microsoft.com/office/drawing/2014/main" id="{23E0334C-48F3-3642-F39E-FA4AF94861A2}"/>
              </a:ext>
            </a:extLst>
          </p:cNvPr>
          <p:cNvSpPr>
            <a:spLocks noGrp="1"/>
          </p:cNvSpPr>
          <p:nvPr>
            <p:ph type="title"/>
          </p:nvPr>
        </p:nvSpPr>
        <p:spPr>
          <a:xfrm>
            <a:off x="743563" y="92652"/>
            <a:ext cx="9661066" cy="1074875"/>
          </a:xfrm>
        </p:spPr>
        <p:txBody>
          <a:bodyPr>
            <a:normAutofit fontScale="90000"/>
          </a:bodyPr>
          <a:lstStyle/>
          <a:p>
            <a:r>
              <a:rPr lang="en-US" err="1">
                <a:latin typeface="Calibri" panose="020F0502020204030204" pitchFamily="34" charset="0"/>
                <a:ea typeface="Calibri" panose="020F0502020204030204" pitchFamily="34" charset="0"/>
                <a:cs typeface="Calibri" panose="020F0502020204030204" pitchFamily="34" charset="0"/>
              </a:rPr>
              <a:t>Analyse</a:t>
            </a:r>
            <a:r>
              <a:rPr lang="en-US">
                <a:latin typeface="Calibri" panose="020F0502020204030204" pitchFamily="34" charset="0"/>
                <a:ea typeface="Calibri" panose="020F0502020204030204" pitchFamily="34" charset="0"/>
                <a:cs typeface="Calibri" panose="020F0502020204030204" pitchFamily="34" charset="0"/>
              </a:rPr>
              <a:t> des </a:t>
            </a:r>
            <a:r>
              <a:rPr lang="en-US" err="1">
                <a:latin typeface="Calibri" panose="020F0502020204030204" pitchFamily="34" charset="0"/>
                <a:ea typeface="Calibri" panose="020F0502020204030204" pitchFamily="34" charset="0"/>
                <a:cs typeface="Calibri" panose="020F0502020204030204" pitchFamily="34" charset="0"/>
              </a:rPr>
              <a:t>profils</a:t>
            </a:r>
            <a:r>
              <a:rPr lang="en-US">
                <a:latin typeface="Calibri" panose="020F0502020204030204" pitchFamily="34" charset="0"/>
                <a:ea typeface="Calibri" panose="020F0502020204030204" pitchFamily="34" charset="0"/>
                <a:cs typeface="Calibri" panose="020F0502020204030204" pitchFamily="34" charset="0"/>
              </a:rPr>
              <a:t> des </a:t>
            </a:r>
            <a:r>
              <a:rPr lang="en-US" err="1">
                <a:latin typeface="Calibri" panose="020F0502020204030204" pitchFamily="34" charset="0"/>
                <a:ea typeface="Calibri" panose="020F0502020204030204" pitchFamily="34" charset="0"/>
                <a:cs typeface="Calibri" panose="020F0502020204030204" pitchFamily="34" charset="0"/>
              </a:rPr>
              <a:t>personnes</a:t>
            </a:r>
            <a:r>
              <a:rPr lang="en-US">
                <a:latin typeface="Calibri" panose="020F0502020204030204" pitchFamily="34" charset="0"/>
                <a:ea typeface="Calibri" panose="020F0502020204030204" pitchFamily="34" charset="0"/>
                <a:cs typeface="Calibri" panose="020F0502020204030204" pitchFamily="34" charset="0"/>
              </a:rPr>
              <a:t> qui </a:t>
            </a:r>
            <a:r>
              <a:rPr lang="en-US" err="1">
                <a:latin typeface="Calibri" panose="020F0502020204030204" pitchFamily="34" charset="0"/>
                <a:ea typeface="Calibri" panose="020F0502020204030204" pitchFamily="34" charset="0"/>
                <a:cs typeface="Calibri" panose="020F0502020204030204" pitchFamily="34" charset="0"/>
              </a:rPr>
              <a:t>appelent</a:t>
            </a:r>
            <a:r>
              <a:rPr lang="en-US">
                <a:latin typeface="Calibri" panose="020F0502020204030204" pitchFamily="34" charset="0"/>
                <a:ea typeface="Calibri" panose="020F0502020204030204" pitchFamily="34" charset="0"/>
                <a:cs typeface="Calibri" panose="020F0502020204030204" pitchFamily="34" charset="0"/>
              </a:rPr>
              <a:t> et qui </a:t>
            </a:r>
            <a:r>
              <a:rPr lang="en-US" err="1">
                <a:latin typeface="Calibri" panose="020F0502020204030204" pitchFamily="34" charset="0"/>
                <a:ea typeface="Calibri" panose="020F0502020204030204" pitchFamily="34" charset="0"/>
                <a:cs typeface="Calibri" panose="020F0502020204030204" pitchFamily="34" charset="0"/>
              </a:rPr>
              <a:t>rappelent</a:t>
            </a:r>
            <a:endParaRPr lang="fr-BE">
              <a:latin typeface="Calibri" panose="020F0502020204030204" pitchFamily="34" charset="0"/>
              <a:ea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E75380F0-F2CC-496A-10C2-95DE449EE767}"/>
              </a:ext>
            </a:extLst>
          </p:cNvPr>
          <p:cNvSpPr txBox="1"/>
          <p:nvPr/>
        </p:nvSpPr>
        <p:spPr>
          <a:xfrm>
            <a:off x="261783" y="2276957"/>
            <a:ext cx="4516695" cy="3196388"/>
          </a:xfrm>
          <a:prstGeom prst="rect">
            <a:avLst/>
          </a:prstGeom>
          <a:noFill/>
        </p:spPr>
        <p:txBody>
          <a:bodyPr wrap="square">
            <a:spAutoFit/>
          </a:bodyPr>
          <a:lstStyle/>
          <a:p>
            <a:pPr>
              <a:lnSpc>
                <a:spcPct val="115000"/>
              </a:lnSpc>
              <a:spcBef>
                <a:spcPts val="800"/>
              </a:spcBef>
              <a:spcAft>
                <a:spcPts val="400"/>
              </a:spcAft>
              <a:buNone/>
            </a:pPr>
            <a:r>
              <a:rPr lang="en-US" sz="2000" b="1" kern="100" err="1">
                <a:solidFill>
                  <a:srgbClr val="0F4761"/>
                </a:solidFill>
                <a:effectLst/>
                <a:latin typeface="Aptos" panose="020B0004020202020204" pitchFamily="34" charset="0"/>
                <a:ea typeface="Aptos" panose="020B0004020202020204" pitchFamily="34" charset="0"/>
                <a:cs typeface="Times New Roman" panose="02020603050405020304" pitchFamily="18" charset="0"/>
              </a:rPr>
              <a:t>Difficultés</a:t>
            </a:r>
            <a:r>
              <a:rPr lang="en-US" sz="2000" b="1" kern="100">
                <a:solidFill>
                  <a:srgbClr val="0F4761"/>
                </a:solidFill>
                <a:effectLst/>
                <a:latin typeface="Aptos" panose="020B0004020202020204" pitchFamily="34" charset="0"/>
                <a:ea typeface="Aptos" panose="020B0004020202020204" pitchFamily="34" charset="0"/>
                <a:cs typeface="Times New Roman" panose="02020603050405020304" pitchFamily="18" charset="0"/>
              </a:rPr>
              <a:t> </a:t>
            </a:r>
            <a:r>
              <a:rPr lang="en-US" sz="2000" b="1" kern="100" err="1">
                <a:solidFill>
                  <a:srgbClr val="0F4761"/>
                </a:solidFill>
                <a:effectLst/>
                <a:latin typeface="Aptos" panose="020B0004020202020204" pitchFamily="34" charset="0"/>
                <a:ea typeface="Aptos" panose="020B0004020202020204" pitchFamily="34" charset="0"/>
                <a:cs typeface="Times New Roman" panose="02020603050405020304" pitchFamily="18" charset="0"/>
              </a:rPr>
              <a:t>d’une</a:t>
            </a:r>
            <a:r>
              <a:rPr lang="en-US" sz="2000" b="1" kern="100">
                <a:solidFill>
                  <a:srgbClr val="0F4761"/>
                </a:solidFill>
                <a:effectLst/>
                <a:latin typeface="Aptos" panose="020B0004020202020204" pitchFamily="34" charset="0"/>
                <a:ea typeface="Aptos" panose="020B0004020202020204" pitchFamily="34" charset="0"/>
                <a:cs typeface="Times New Roman" panose="02020603050405020304" pitchFamily="18" charset="0"/>
              </a:rPr>
              <a:t> </a:t>
            </a:r>
            <a:r>
              <a:rPr lang="en-US" sz="2000" b="1" kern="100" err="1">
                <a:solidFill>
                  <a:srgbClr val="0F4761"/>
                </a:solidFill>
                <a:effectLst/>
                <a:latin typeface="Aptos" panose="020B0004020202020204" pitchFamily="34" charset="0"/>
                <a:ea typeface="Aptos" panose="020B0004020202020204" pitchFamily="34" charset="0"/>
                <a:cs typeface="Times New Roman" panose="02020603050405020304" pitchFamily="18" charset="0"/>
              </a:rPr>
              <a:t>analyse</a:t>
            </a:r>
            <a:r>
              <a:rPr lang="en-US" sz="2000" b="1" kern="100">
                <a:solidFill>
                  <a:srgbClr val="0F4761"/>
                </a:solidFill>
                <a:effectLst/>
                <a:latin typeface="Aptos" panose="020B0004020202020204" pitchFamily="34" charset="0"/>
                <a:ea typeface="Aptos" panose="020B0004020202020204" pitchFamily="34" charset="0"/>
                <a:cs typeface="Times New Roman" panose="02020603050405020304" pitchFamily="18" charset="0"/>
              </a:rPr>
              <a:t> </a:t>
            </a:r>
            <a:r>
              <a:rPr lang="en-US" sz="2000" b="1" kern="100" err="1">
                <a:solidFill>
                  <a:srgbClr val="0F4761"/>
                </a:solidFill>
                <a:effectLst/>
                <a:latin typeface="Aptos" panose="020B0004020202020204" pitchFamily="34" charset="0"/>
                <a:ea typeface="Aptos" panose="020B0004020202020204" pitchFamily="34" charset="0"/>
                <a:cs typeface="Times New Roman" panose="02020603050405020304" pitchFamily="18" charset="0"/>
              </a:rPr>
              <a:t>détaillée</a:t>
            </a:r>
            <a:r>
              <a:rPr lang="en-US" sz="2000" b="1" kern="100">
                <a:solidFill>
                  <a:srgbClr val="0F4761"/>
                </a:solidFill>
                <a:effectLst/>
                <a:latin typeface="Aptos" panose="020B0004020202020204" pitchFamily="34" charset="0"/>
                <a:ea typeface="Aptos" panose="020B0004020202020204" pitchFamily="34" charset="0"/>
                <a:cs typeface="Times New Roman" panose="02020603050405020304" pitchFamily="18" charset="0"/>
              </a:rPr>
              <a:t> des </a:t>
            </a:r>
            <a:r>
              <a:rPr lang="en-US" sz="2000" b="1" kern="100" err="1">
                <a:solidFill>
                  <a:srgbClr val="0F4761"/>
                </a:solidFill>
                <a:effectLst/>
                <a:latin typeface="Aptos" panose="020B0004020202020204" pitchFamily="34" charset="0"/>
                <a:ea typeface="Aptos" panose="020B0004020202020204" pitchFamily="34" charset="0"/>
                <a:cs typeface="Times New Roman" panose="02020603050405020304" pitchFamily="18" charset="0"/>
              </a:rPr>
              <a:t>profils</a:t>
            </a:r>
            <a:r>
              <a:rPr lang="en-US" sz="2000" b="1" kern="100">
                <a:solidFill>
                  <a:srgbClr val="0F4761"/>
                </a:solidFill>
                <a:effectLst/>
                <a:latin typeface="Aptos" panose="020B0004020202020204" pitchFamily="34" charset="0"/>
                <a:ea typeface="Aptos" panose="020B0004020202020204" pitchFamily="34" charset="0"/>
                <a:cs typeface="Times New Roman" panose="02020603050405020304" pitchFamily="18" charset="0"/>
              </a:rPr>
              <a:t>:</a:t>
            </a:r>
          </a:p>
          <a:p>
            <a:pPr marL="285750" indent="-285750">
              <a:lnSpc>
                <a:spcPct val="115000"/>
              </a:lnSpc>
              <a:spcBef>
                <a:spcPts val="800"/>
              </a:spcBef>
              <a:spcAft>
                <a:spcPts val="400"/>
              </a:spcAft>
              <a:buFontTx/>
              <a:buChar char="-"/>
            </a:pPr>
            <a:r>
              <a:rPr lang="en-US" sz="1600" kern="100" err="1">
                <a:latin typeface="Aptos" panose="020B0004020202020204" pitchFamily="34" charset="0"/>
                <a:ea typeface="Aptos" panose="020B0004020202020204" pitchFamily="34" charset="0"/>
                <a:cs typeface="Times New Roman" panose="02020603050405020304" pitchFamily="18" charset="0"/>
              </a:rPr>
              <a:t>Seule</a:t>
            </a:r>
            <a:r>
              <a:rPr lang="en-US" sz="1600" kern="100">
                <a:latin typeface="Aptos" panose="020B0004020202020204" pitchFamily="34" charset="0"/>
                <a:ea typeface="Aptos" panose="020B0004020202020204" pitchFamily="34" charset="0"/>
                <a:cs typeface="Times New Roman" panose="02020603050405020304" pitchFamily="18" charset="0"/>
              </a:rPr>
              <a:t> </a:t>
            </a:r>
            <a:r>
              <a:rPr lang="en-US" sz="1600" kern="100" err="1">
                <a:latin typeface="Aptos" panose="020B0004020202020204" pitchFamily="34" charset="0"/>
                <a:ea typeface="Aptos" panose="020B0004020202020204" pitchFamily="34" charset="0"/>
                <a:cs typeface="Times New Roman" panose="02020603050405020304" pitchFamily="18" charset="0"/>
              </a:rPr>
              <a:t>une</a:t>
            </a:r>
            <a:r>
              <a:rPr lang="en-US" sz="1600" kern="100">
                <a:latin typeface="Aptos" panose="020B0004020202020204" pitchFamily="34" charset="0"/>
                <a:ea typeface="Aptos" panose="020B0004020202020204" pitchFamily="34" charset="0"/>
                <a:cs typeface="Times New Roman" panose="02020603050405020304" pitchFamily="18" charset="0"/>
              </a:rPr>
              <a:t> </a:t>
            </a:r>
            <a:r>
              <a:rPr lang="en-US" sz="1600" kern="100" err="1">
                <a:latin typeface="Aptos" panose="020B0004020202020204" pitchFamily="34" charset="0"/>
                <a:ea typeface="Aptos" panose="020B0004020202020204" pitchFamily="34" charset="0"/>
                <a:cs typeface="Times New Roman" panose="02020603050405020304" pitchFamily="18" charset="0"/>
              </a:rPr>
              <a:t>partie</a:t>
            </a:r>
            <a:r>
              <a:rPr lang="en-US" sz="1600" kern="100">
                <a:latin typeface="Aptos" panose="020B0004020202020204" pitchFamily="34" charset="0"/>
                <a:ea typeface="Aptos" panose="020B0004020202020204" pitchFamily="34" charset="0"/>
                <a:cs typeface="Times New Roman" panose="02020603050405020304" pitchFamily="18" charset="0"/>
              </a:rPr>
              <a:t>  des contacts </a:t>
            </a:r>
            <a:r>
              <a:rPr lang="en-US" sz="1600" kern="100" err="1">
                <a:latin typeface="Aptos" panose="020B0004020202020204" pitchFamily="34" charset="0"/>
                <a:ea typeface="Aptos" panose="020B0004020202020204" pitchFamily="34" charset="0"/>
                <a:cs typeface="Times New Roman" panose="02020603050405020304" pitchFamily="18" charset="0"/>
              </a:rPr>
              <a:t>téléphoniques</a:t>
            </a:r>
            <a:r>
              <a:rPr lang="en-US" sz="1600" kern="100">
                <a:latin typeface="Aptos" panose="020B0004020202020204" pitchFamily="34" charset="0"/>
                <a:ea typeface="Aptos" panose="020B0004020202020204" pitchFamily="34" charset="0"/>
                <a:cs typeface="Times New Roman" panose="02020603050405020304" pitchFamily="18" charset="0"/>
              </a:rPr>
              <a:t> </a:t>
            </a:r>
            <a:r>
              <a:rPr lang="en-US" sz="1600" kern="100" err="1">
                <a:latin typeface="Aptos" panose="020B0004020202020204" pitchFamily="34" charset="0"/>
                <a:ea typeface="Aptos" panose="020B0004020202020204" pitchFamily="34" charset="0"/>
                <a:cs typeface="Times New Roman" panose="02020603050405020304" pitchFamily="18" charset="0"/>
              </a:rPr>
              <a:t>sont</a:t>
            </a:r>
            <a:r>
              <a:rPr lang="en-US" sz="1600" kern="100">
                <a:latin typeface="Aptos" panose="020B0004020202020204" pitchFamily="34" charset="0"/>
                <a:ea typeface="Aptos" panose="020B0004020202020204" pitchFamily="34" charset="0"/>
                <a:cs typeface="Times New Roman" panose="02020603050405020304" pitchFamily="18" charset="0"/>
              </a:rPr>
              <a:t> </a:t>
            </a:r>
            <a:r>
              <a:rPr lang="en-US" sz="1600" kern="100" err="1">
                <a:latin typeface="Aptos" panose="020B0004020202020204" pitchFamily="34" charset="0"/>
                <a:ea typeface="Aptos" panose="020B0004020202020204" pitchFamily="34" charset="0"/>
                <a:cs typeface="Times New Roman" panose="02020603050405020304" pitchFamily="18" charset="0"/>
              </a:rPr>
              <a:t>identifiables</a:t>
            </a:r>
            <a:endParaRPr lang="en-US" sz="1600" kern="10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Bef>
                <a:spcPts val="800"/>
              </a:spcBef>
              <a:spcAft>
                <a:spcPts val="400"/>
              </a:spcAft>
              <a:buFontTx/>
              <a:buChar char="-"/>
            </a:pPr>
            <a:r>
              <a:rPr lang="en-US" sz="1600" kern="100">
                <a:latin typeface="Aptos" panose="020B0004020202020204" pitchFamily="34" charset="0"/>
                <a:ea typeface="Aptos" panose="020B0004020202020204" pitchFamily="34" charset="0"/>
                <a:cs typeface="Times New Roman" panose="02020603050405020304" pitchFamily="18" charset="0"/>
              </a:rPr>
              <a:t>Les raisons qui </a:t>
            </a:r>
            <a:r>
              <a:rPr lang="en-US" sz="1600" kern="100" err="1">
                <a:latin typeface="Aptos" panose="020B0004020202020204" pitchFamily="34" charset="0"/>
                <a:ea typeface="Aptos" panose="020B0004020202020204" pitchFamily="34" charset="0"/>
                <a:cs typeface="Times New Roman" panose="02020603050405020304" pitchFamily="18" charset="0"/>
              </a:rPr>
              <a:t>peuvent</a:t>
            </a:r>
            <a:r>
              <a:rPr lang="en-US" sz="1600" kern="100">
                <a:latin typeface="Aptos" panose="020B0004020202020204" pitchFamily="34" charset="0"/>
                <a:ea typeface="Aptos" panose="020B0004020202020204" pitchFamily="34" charset="0"/>
                <a:cs typeface="Times New Roman" panose="02020603050405020304" pitchFamily="18" charset="0"/>
              </a:rPr>
              <a:t> influencer les </a:t>
            </a:r>
            <a:r>
              <a:rPr lang="en-US" sz="1600" kern="100" err="1">
                <a:latin typeface="Aptos" panose="020B0004020202020204" pitchFamily="34" charset="0"/>
                <a:ea typeface="Aptos" panose="020B0004020202020204" pitchFamily="34" charset="0"/>
                <a:cs typeface="Times New Roman" panose="02020603050405020304" pitchFamily="18" charset="0"/>
              </a:rPr>
              <a:t>appels</a:t>
            </a:r>
            <a:r>
              <a:rPr lang="en-US" sz="1600" kern="100">
                <a:latin typeface="Aptos" panose="020B0004020202020204" pitchFamily="34" charset="0"/>
                <a:ea typeface="Aptos" panose="020B0004020202020204" pitchFamily="34" charset="0"/>
                <a:cs typeface="Times New Roman" panose="02020603050405020304" pitchFamily="18" charset="0"/>
              </a:rPr>
              <a:t> et les rappels </a:t>
            </a:r>
            <a:r>
              <a:rPr lang="en-US" sz="1600" kern="100" err="1">
                <a:latin typeface="Aptos" panose="020B0004020202020204" pitchFamily="34" charset="0"/>
                <a:ea typeface="Aptos" panose="020B0004020202020204" pitchFamily="34" charset="0"/>
                <a:cs typeface="Times New Roman" panose="02020603050405020304" pitchFamily="18" charset="0"/>
              </a:rPr>
              <a:t>sont</a:t>
            </a:r>
            <a:r>
              <a:rPr lang="en-US" sz="1600" kern="100">
                <a:latin typeface="Aptos" panose="020B0004020202020204" pitchFamily="34" charset="0"/>
                <a:ea typeface="Aptos" panose="020B0004020202020204" pitchFamily="34" charset="0"/>
                <a:cs typeface="Times New Roman" panose="02020603050405020304" pitchFamily="18" charset="0"/>
              </a:rPr>
              <a:t> multiples et </a:t>
            </a:r>
            <a:r>
              <a:rPr lang="en-US" sz="1600" kern="100" err="1">
                <a:latin typeface="Aptos" panose="020B0004020202020204" pitchFamily="34" charset="0"/>
                <a:ea typeface="Aptos" panose="020B0004020202020204" pitchFamily="34" charset="0"/>
                <a:cs typeface="Times New Roman" panose="02020603050405020304" pitchFamily="18" charset="0"/>
              </a:rPr>
              <a:t>intriquées</a:t>
            </a:r>
            <a:r>
              <a:rPr lang="en-US" sz="1600" kern="100">
                <a:latin typeface="Aptos" panose="020B0004020202020204" pitchFamily="34" charset="0"/>
                <a:ea typeface="Aptos" panose="020B0004020202020204" pitchFamily="34" charset="0"/>
                <a:cs typeface="Times New Roman" panose="02020603050405020304" pitchFamily="18" charset="0"/>
              </a:rPr>
              <a:t> (</a:t>
            </a:r>
            <a:r>
              <a:rPr lang="en-US" sz="1600" kern="100" err="1">
                <a:latin typeface="Aptos" panose="020B0004020202020204" pitchFamily="34" charset="0"/>
                <a:ea typeface="Aptos" panose="020B0004020202020204" pitchFamily="34" charset="0"/>
                <a:cs typeface="Times New Roman" panose="02020603050405020304" pitchFamily="18" charset="0"/>
              </a:rPr>
              <a:t>difficulté</a:t>
            </a:r>
            <a:r>
              <a:rPr lang="en-US" sz="1600" kern="100">
                <a:latin typeface="Aptos" panose="020B0004020202020204" pitchFamily="34" charset="0"/>
                <a:ea typeface="Aptos" panose="020B0004020202020204" pitchFamily="34" charset="0"/>
                <a:cs typeface="Times New Roman" panose="02020603050405020304" pitchFamily="18" charset="0"/>
              </a:rPr>
              <a:t> de </a:t>
            </a:r>
            <a:r>
              <a:rPr lang="en-US" sz="1600" kern="100" err="1">
                <a:latin typeface="Aptos" panose="020B0004020202020204" pitchFamily="34" charset="0"/>
                <a:ea typeface="Aptos" panose="020B0004020202020204" pitchFamily="34" charset="0"/>
                <a:cs typeface="Times New Roman" panose="02020603050405020304" pitchFamily="18" charset="0"/>
              </a:rPr>
              <a:t>dissocier</a:t>
            </a:r>
            <a:r>
              <a:rPr lang="en-US" sz="1600" kern="100">
                <a:latin typeface="Aptos" panose="020B0004020202020204" pitchFamily="34" charset="0"/>
                <a:ea typeface="Aptos" panose="020B0004020202020204" pitchFamily="34" charset="0"/>
                <a:cs typeface="Times New Roman" panose="02020603050405020304" pitchFamily="18" charset="0"/>
              </a:rPr>
              <a:t> </a:t>
            </a:r>
            <a:r>
              <a:rPr lang="en-US" sz="1600" kern="100" err="1">
                <a:latin typeface="Aptos" panose="020B0004020202020204" pitchFamily="34" charset="0"/>
                <a:ea typeface="Aptos" panose="020B0004020202020204" pitchFamily="34" charset="0"/>
                <a:cs typeface="Times New Roman" panose="02020603050405020304" pitchFamily="18" charset="0"/>
              </a:rPr>
              <a:t>l’influence</a:t>
            </a:r>
            <a:r>
              <a:rPr lang="en-US" sz="1600" kern="100">
                <a:latin typeface="Aptos" panose="020B0004020202020204" pitchFamily="34" charset="0"/>
                <a:ea typeface="Aptos" panose="020B0004020202020204" pitchFamily="34" charset="0"/>
                <a:cs typeface="Times New Roman" panose="02020603050405020304" pitchFamily="18" charset="0"/>
              </a:rPr>
              <a:t> des </a:t>
            </a:r>
            <a:r>
              <a:rPr lang="en-US" sz="1600" kern="100" err="1">
                <a:latin typeface="Aptos" panose="020B0004020202020204" pitchFamily="34" charset="0"/>
                <a:ea typeface="Aptos" panose="020B0004020202020204" pitchFamily="34" charset="0"/>
                <a:cs typeface="Times New Roman" panose="02020603050405020304" pitchFamily="18" charset="0"/>
              </a:rPr>
              <a:t>unes</a:t>
            </a:r>
            <a:r>
              <a:rPr lang="en-US" sz="1600" kern="100">
                <a:latin typeface="Aptos" panose="020B0004020202020204" pitchFamily="34" charset="0"/>
                <a:ea typeface="Aptos" panose="020B0004020202020204" pitchFamily="34" charset="0"/>
                <a:cs typeface="Times New Roman" panose="02020603050405020304" pitchFamily="18" charset="0"/>
              </a:rPr>
              <a:t> et des </a:t>
            </a:r>
            <a:r>
              <a:rPr lang="en-US" sz="1600" kern="100" err="1">
                <a:latin typeface="Aptos" panose="020B0004020202020204" pitchFamily="34" charset="0"/>
                <a:ea typeface="Aptos" panose="020B0004020202020204" pitchFamily="34" charset="0"/>
                <a:cs typeface="Times New Roman" panose="02020603050405020304" pitchFamily="18" charset="0"/>
              </a:rPr>
              <a:t>autres</a:t>
            </a:r>
            <a:r>
              <a:rPr lang="en-US" sz="1600" kern="100">
                <a:latin typeface="Aptos" panose="020B0004020202020204" pitchFamily="34" charset="0"/>
                <a:ea typeface="Aptos" panose="020B0004020202020204" pitchFamily="34" charset="0"/>
                <a:cs typeface="Times New Roman" panose="02020603050405020304" pitchFamily="18" charset="0"/>
              </a:rPr>
              <a:t>) </a:t>
            </a:r>
          </a:p>
          <a:p>
            <a:pPr marL="285750" indent="-285750">
              <a:lnSpc>
                <a:spcPct val="115000"/>
              </a:lnSpc>
              <a:spcBef>
                <a:spcPts val="800"/>
              </a:spcBef>
              <a:spcAft>
                <a:spcPts val="400"/>
              </a:spcAft>
              <a:buFontTx/>
              <a:buChar char="-"/>
            </a:pPr>
            <a:endParaRPr lang="fr-BE" sz="1400" kern="100">
              <a:effectLst/>
              <a:latin typeface="Aptos" panose="020B0004020202020204" pitchFamily="34" charset="0"/>
              <a:ea typeface="Aptos" panose="020B00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A7357D3E-36F9-216E-392D-AB02AD84B965}"/>
              </a:ext>
            </a:extLst>
          </p:cNvPr>
          <p:cNvSpPr txBox="1"/>
          <p:nvPr/>
        </p:nvSpPr>
        <p:spPr>
          <a:xfrm>
            <a:off x="5047617" y="1339753"/>
            <a:ext cx="4516695" cy="5852500"/>
          </a:xfrm>
          <a:prstGeom prst="rect">
            <a:avLst/>
          </a:prstGeom>
          <a:noFill/>
        </p:spPr>
        <p:txBody>
          <a:bodyPr wrap="square">
            <a:spAutoFit/>
          </a:bodyPr>
          <a:lstStyle/>
          <a:p>
            <a:pPr>
              <a:lnSpc>
                <a:spcPct val="115000"/>
              </a:lnSpc>
              <a:spcBef>
                <a:spcPts val="800"/>
              </a:spcBef>
              <a:spcAft>
                <a:spcPts val="400"/>
              </a:spcAft>
              <a:buNone/>
            </a:pPr>
            <a:r>
              <a:rPr lang="en-US" sz="2000" b="1" kern="100" err="1">
                <a:solidFill>
                  <a:srgbClr val="0F4761"/>
                </a:solidFill>
                <a:effectLst/>
                <a:latin typeface="Aptos" panose="020B0004020202020204" pitchFamily="34" charset="0"/>
                <a:ea typeface="Aptos" panose="020B0004020202020204" pitchFamily="34" charset="0"/>
                <a:cs typeface="Times New Roman" panose="02020603050405020304" pitchFamily="18" charset="0"/>
              </a:rPr>
              <a:t>Méthodologie</a:t>
            </a:r>
            <a:r>
              <a:rPr lang="en-US" sz="2000" b="1" kern="100">
                <a:solidFill>
                  <a:srgbClr val="0F4761"/>
                </a:solidFill>
                <a:effectLst/>
                <a:latin typeface="Aptos" panose="020B0004020202020204" pitchFamily="34" charset="0"/>
                <a:ea typeface="Aptos" panose="020B0004020202020204" pitchFamily="34" charset="0"/>
                <a:cs typeface="Times New Roman" panose="02020603050405020304" pitchFamily="18" charset="0"/>
              </a:rPr>
              <a:t> </a:t>
            </a:r>
            <a:r>
              <a:rPr lang="en-US" sz="2000" b="1" kern="100" err="1">
                <a:solidFill>
                  <a:srgbClr val="0F4761"/>
                </a:solidFill>
                <a:effectLst/>
                <a:latin typeface="Aptos" panose="020B0004020202020204" pitchFamily="34" charset="0"/>
                <a:ea typeface="Aptos" panose="020B0004020202020204" pitchFamily="34" charset="0"/>
                <a:cs typeface="Times New Roman" panose="02020603050405020304" pitchFamily="18" charset="0"/>
              </a:rPr>
              <a:t>proposée</a:t>
            </a:r>
            <a:r>
              <a:rPr lang="en-US" sz="2000" b="1" kern="100">
                <a:solidFill>
                  <a:srgbClr val="0F4761"/>
                </a:solidFill>
                <a:effectLst/>
                <a:latin typeface="Aptos" panose="020B0004020202020204" pitchFamily="34" charset="0"/>
                <a:ea typeface="Aptos" panose="020B0004020202020204" pitchFamily="34" charset="0"/>
                <a:cs typeface="Times New Roman" panose="02020603050405020304" pitchFamily="18" charset="0"/>
              </a:rPr>
              <a:t>:</a:t>
            </a:r>
          </a:p>
          <a:p>
            <a:pPr marL="285750" indent="-285750">
              <a:lnSpc>
                <a:spcPct val="115000"/>
              </a:lnSpc>
              <a:spcBef>
                <a:spcPts val="800"/>
              </a:spcBef>
              <a:spcAft>
                <a:spcPts val="400"/>
              </a:spcAft>
              <a:buFontTx/>
              <a:buChar char="-"/>
            </a:pPr>
            <a:r>
              <a:rPr lang="en-US" sz="1600" kern="100">
                <a:latin typeface="Aptos" panose="020B0004020202020204" pitchFamily="34" charset="0"/>
                <a:ea typeface="Aptos" panose="020B0004020202020204" pitchFamily="34" charset="0"/>
                <a:cs typeface="Times New Roman" panose="02020603050405020304" pitchFamily="18" charset="0"/>
              </a:rPr>
              <a:t>Les </a:t>
            </a:r>
            <a:r>
              <a:rPr lang="en-US" sz="1600" kern="100" err="1">
                <a:latin typeface="Aptos" panose="020B0004020202020204" pitchFamily="34" charset="0"/>
                <a:ea typeface="Aptos" panose="020B0004020202020204" pitchFamily="34" charset="0"/>
                <a:cs typeface="Times New Roman" panose="02020603050405020304" pitchFamily="18" charset="0"/>
              </a:rPr>
              <a:t>personnes</a:t>
            </a:r>
            <a:r>
              <a:rPr lang="en-US" sz="1600" kern="100">
                <a:latin typeface="Aptos" panose="020B0004020202020204" pitchFamily="34" charset="0"/>
                <a:ea typeface="Aptos" panose="020B0004020202020204" pitchFamily="34" charset="0"/>
                <a:cs typeface="Times New Roman" panose="02020603050405020304" pitchFamily="18" charset="0"/>
              </a:rPr>
              <a:t> </a:t>
            </a:r>
            <a:r>
              <a:rPr lang="en-US" sz="1600" kern="100" err="1">
                <a:latin typeface="Aptos" panose="020B0004020202020204" pitchFamily="34" charset="0"/>
                <a:ea typeface="Aptos" panose="020B0004020202020204" pitchFamily="34" charset="0"/>
                <a:cs typeface="Times New Roman" panose="02020603050405020304" pitchFamily="18" charset="0"/>
              </a:rPr>
              <a:t>sont</a:t>
            </a:r>
            <a:r>
              <a:rPr lang="en-US" sz="1600" kern="100">
                <a:latin typeface="Aptos" panose="020B0004020202020204" pitchFamily="34" charset="0"/>
                <a:ea typeface="Aptos" panose="020B0004020202020204" pitchFamily="34" charset="0"/>
                <a:cs typeface="Times New Roman" panose="02020603050405020304" pitchFamily="18" charset="0"/>
              </a:rPr>
              <a:t> </a:t>
            </a:r>
            <a:r>
              <a:rPr lang="en-US" sz="1600" kern="100" err="1">
                <a:latin typeface="Aptos" panose="020B0004020202020204" pitchFamily="34" charset="0"/>
                <a:ea typeface="Aptos" panose="020B0004020202020204" pitchFamily="34" charset="0"/>
                <a:cs typeface="Times New Roman" panose="02020603050405020304" pitchFamily="18" charset="0"/>
              </a:rPr>
              <a:t>identifiées</a:t>
            </a:r>
            <a:r>
              <a:rPr lang="en-US" sz="1600" kern="100">
                <a:latin typeface="Aptos" panose="020B0004020202020204" pitchFamily="34" charset="0"/>
                <a:ea typeface="Aptos" panose="020B0004020202020204" pitchFamily="34" charset="0"/>
                <a:cs typeface="Times New Roman" panose="02020603050405020304" pitchFamily="18" charset="0"/>
              </a:rPr>
              <a:t> par </a:t>
            </a:r>
            <a:r>
              <a:rPr lang="en-US" sz="1600" kern="100" err="1">
                <a:latin typeface="Aptos" panose="020B0004020202020204" pitchFamily="34" charset="0"/>
                <a:ea typeface="Aptos" panose="020B0004020202020204" pitchFamily="34" charset="0"/>
                <a:cs typeface="Times New Roman" panose="02020603050405020304" pitchFamily="18" charset="0"/>
              </a:rPr>
              <a:t>leur</a:t>
            </a:r>
            <a:r>
              <a:rPr lang="en-US" sz="1600" kern="100">
                <a:latin typeface="Aptos" panose="020B0004020202020204" pitchFamily="34" charset="0"/>
                <a:ea typeface="Aptos" panose="020B0004020202020204" pitchFamily="34" charset="0"/>
                <a:cs typeface="Times New Roman" panose="02020603050405020304" pitchFamily="18" charset="0"/>
              </a:rPr>
              <a:t> commune (</a:t>
            </a:r>
            <a:r>
              <a:rPr lang="en-US" sz="1600" kern="100" err="1">
                <a:latin typeface="Aptos" panose="020B0004020202020204" pitchFamily="34" charset="0"/>
                <a:ea typeface="Aptos" panose="020B0004020202020204" pitchFamily="34" charset="0"/>
                <a:cs typeface="Times New Roman" panose="02020603050405020304" pitchFamily="18" charset="0"/>
              </a:rPr>
              <a:t>renseigné</a:t>
            </a:r>
            <a:r>
              <a:rPr lang="en-US" sz="1600" kern="100">
                <a:latin typeface="Aptos" panose="020B0004020202020204" pitchFamily="34" charset="0"/>
                <a:ea typeface="Aptos" panose="020B0004020202020204" pitchFamily="34" charset="0"/>
                <a:cs typeface="Times New Roman" panose="02020603050405020304" pitchFamily="18" charset="0"/>
              </a:rPr>
              <a:t> dans </a:t>
            </a:r>
            <a:r>
              <a:rPr lang="en-US" sz="1600" kern="100" err="1">
                <a:latin typeface="Aptos" panose="020B0004020202020204" pitchFamily="34" charset="0"/>
                <a:ea typeface="Aptos" panose="020B0004020202020204" pitchFamily="34" charset="0"/>
                <a:cs typeface="Times New Roman" panose="02020603050405020304" pitchFamily="18" charset="0"/>
              </a:rPr>
              <a:t>l’IVR</a:t>
            </a:r>
            <a:r>
              <a:rPr lang="en-US" sz="1600" kern="100">
                <a:latin typeface="Aptos" panose="020B0004020202020204" pitchFamily="34" charset="0"/>
                <a:ea typeface="Aptos" panose="020B0004020202020204" pitchFamily="34" charset="0"/>
                <a:cs typeface="Times New Roman" panose="02020603050405020304" pitchFamily="18" charset="0"/>
              </a:rPr>
              <a:t>)</a:t>
            </a:r>
          </a:p>
          <a:p>
            <a:pPr marL="285750" indent="-285750">
              <a:lnSpc>
                <a:spcPct val="115000"/>
              </a:lnSpc>
              <a:spcBef>
                <a:spcPts val="800"/>
              </a:spcBef>
              <a:spcAft>
                <a:spcPts val="400"/>
              </a:spcAft>
              <a:buFontTx/>
              <a:buChar char="-"/>
            </a:pPr>
            <a:r>
              <a:rPr lang="en-US" sz="1600" kern="100">
                <a:latin typeface="Aptos" panose="020B0004020202020204" pitchFamily="34" charset="0"/>
                <a:ea typeface="Aptos" panose="020B0004020202020204" pitchFamily="34" charset="0"/>
                <a:cs typeface="Times New Roman" panose="02020603050405020304" pitchFamily="18" charset="0"/>
              </a:rPr>
              <a:t>On </a:t>
            </a:r>
            <a:r>
              <a:rPr lang="en-US" sz="1600" kern="100" err="1">
                <a:latin typeface="Aptos" panose="020B0004020202020204" pitchFamily="34" charset="0"/>
                <a:ea typeface="Aptos" panose="020B0004020202020204" pitchFamily="34" charset="0"/>
                <a:cs typeface="Times New Roman" panose="02020603050405020304" pitchFamily="18" charset="0"/>
              </a:rPr>
              <a:t>peut</a:t>
            </a:r>
            <a:r>
              <a:rPr lang="en-US" sz="1600" kern="100">
                <a:latin typeface="Aptos" panose="020B0004020202020204" pitchFamily="34" charset="0"/>
                <a:ea typeface="Aptos" panose="020B0004020202020204" pitchFamily="34" charset="0"/>
                <a:cs typeface="Times New Roman" panose="02020603050405020304" pitchFamily="18" charset="0"/>
              </a:rPr>
              <a:t> </a:t>
            </a:r>
            <a:r>
              <a:rPr lang="en-US" sz="1600" kern="100" err="1">
                <a:latin typeface="Aptos" panose="020B0004020202020204" pitchFamily="34" charset="0"/>
                <a:ea typeface="Aptos" panose="020B0004020202020204" pitchFamily="34" charset="0"/>
                <a:cs typeface="Times New Roman" panose="02020603050405020304" pitchFamily="18" charset="0"/>
              </a:rPr>
              <a:t>alors</a:t>
            </a:r>
            <a:r>
              <a:rPr lang="en-US" sz="1600" kern="100">
                <a:latin typeface="Aptos" panose="020B0004020202020204" pitchFamily="34" charset="0"/>
                <a:ea typeface="Aptos" panose="020B0004020202020204" pitchFamily="34" charset="0"/>
                <a:cs typeface="Times New Roman" panose="02020603050405020304" pitchFamily="18" charset="0"/>
              </a:rPr>
              <a:t> </a:t>
            </a:r>
            <a:r>
              <a:rPr lang="en-US" sz="1600" kern="100" err="1">
                <a:latin typeface="Aptos" panose="020B0004020202020204" pitchFamily="34" charset="0"/>
                <a:ea typeface="Aptos" panose="020B0004020202020204" pitchFamily="34" charset="0"/>
                <a:cs typeface="Times New Roman" panose="02020603050405020304" pitchFamily="18" charset="0"/>
              </a:rPr>
              <a:t>aggréger</a:t>
            </a:r>
            <a:r>
              <a:rPr lang="en-US" sz="1600" kern="100">
                <a:latin typeface="Aptos" panose="020B0004020202020204" pitchFamily="34" charset="0"/>
                <a:ea typeface="Aptos" panose="020B0004020202020204" pitchFamily="34" charset="0"/>
                <a:cs typeface="Times New Roman" panose="02020603050405020304" pitchFamily="18" charset="0"/>
              </a:rPr>
              <a:t> les </a:t>
            </a:r>
            <a:r>
              <a:rPr lang="en-US" sz="1600" kern="100" err="1">
                <a:latin typeface="Aptos" panose="020B0004020202020204" pitchFamily="34" charset="0"/>
                <a:ea typeface="Aptos" panose="020B0004020202020204" pitchFamily="34" charset="0"/>
                <a:cs typeface="Times New Roman" panose="02020603050405020304" pitchFamily="18" charset="0"/>
              </a:rPr>
              <a:t>caractéristiques</a:t>
            </a:r>
            <a:r>
              <a:rPr lang="en-US" sz="1600" kern="100">
                <a:latin typeface="Aptos" panose="020B0004020202020204" pitchFamily="34" charset="0"/>
                <a:ea typeface="Aptos" panose="020B0004020202020204" pitchFamily="34" charset="0"/>
                <a:cs typeface="Times New Roman" panose="02020603050405020304" pitchFamily="18" charset="0"/>
              </a:rPr>
              <a:t> de la population par commune (age, Nombre de points </a:t>
            </a:r>
            <a:r>
              <a:rPr lang="en-US" sz="1600" kern="100" err="1">
                <a:latin typeface="Aptos" panose="020B0004020202020204" pitchFamily="34" charset="0"/>
                <a:ea typeface="Aptos" panose="020B0004020202020204" pitchFamily="34" charset="0"/>
                <a:cs typeface="Times New Roman" panose="02020603050405020304" pitchFamily="18" charset="0"/>
              </a:rPr>
              <a:t>moyen</a:t>
            </a:r>
            <a:r>
              <a:rPr lang="en-US" sz="1600" kern="100">
                <a:latin typeface="Aptos" panose="020B0004020202020204" pitchFamily="34" charset="0"/>
                <a:ea typeface="Aptos" panose="020B0004020202020204" pitchFamily="34" charset="0"/>
                <a:cs typeface="Times New Roman" panose="02020603050405020304" pitchFamily="18" charset="0"/>
              </a:rPr>
              <a:t>, </a:t>
            </a:r>
            <a:r>
              <a:rPr lang="en-US" sz="1600" kern="100" err="1">
                <a:latin typeface="Aptos" panose="020B0004020202020204" pitchFamily="34" charset="0"/>
                <a:ea typeface="Aptos" panose="020B0004020202020204" pitchFamily="34" charset="0"/>
                <a:cs typeface="Times New Roman" panose="02020603050405020304" pitchFamily="18" charset="0"/>
              </a:rPr>
              <a:t>taux</a:t>
            </a:r>
            <a:r>
              <a:rPr lang="en-US" sz="1600" kern="100">
                <a:latin typeface="Aptos" panose="020B0004020202020204" pitchFamily="34" charset="0"/>
                <a:ea typeface="Aptos" panose="020B0004020202020204" pitchFamily="34" charset="0"/>
                <a:cs typeface="Times New Roman" panose="02020603050405020304" pitchFamily="18" charset="0"/>
              </a:rPr>
              <a:t> de </a:t>
            </a:r>
            <a:r>
              <a:rPr lang="en-US" sz="1600" kern="100" err="1">
                <a:latin typeface="Aptos" panose="020B0004020202020204" pitchFamily="34" charset="0"/>
                <a:ea typeface="Aptos" panose="020B0004020202020204" pitchFamily="34" charset="0"/>
                <a:cs typeface="Times New Roman" panose="02020603050405020304" pitchFamily="18" charset="0"/>
              </a:rPr>
              <a:t>personnes</a:t>
            </a:r>
            <a:r>
              <a:rPr lang="en-US" sz="1600" kern="100">
                <a:latin typeface="Aptos" panose="020B0004020202020204" pitchFamily="34" charset="0"/>
                <a:ea typeface="Aptos" panose="020B0004020202020204" pitchFamily="34" charset="0"/>
                <a:cs typeface="Times New Roman" panose="02020603050405020304" pitchFamily="18" charset="0"/>
              </a:rPr>
              <a:t> avec reconnaissance, …) + variables </a:t>
            </a:r>
            <a:r>
              <a:rPr lang="en-US" sz="1600" kern="100" err="1">
                <a:latin typeface="Aptos" panose="020B0004020202020204" pitchFamily="34" charset="0"/>
                <a:ea typeface="Aptos" panose="020B0004020202020204" pitchFamily="34" charset="0"/>
                <a:cs typeface="Times New Roman" panose="02020603050405020304" pitchFamily="18" charset="0"/>
              </a:rPr>
              <a:t>statbel</a:t>
            </a:r>
            <a:endParaRPr lang="en-US" sz="1600" kern="10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Bef>
                <a:spcPts val="800"/>
              </a:spcBef>
              <a:spcAft>
                <a:spcPts val="400"/>
              </a:spcAft>
              <a:buFontTx/>
              <a:buChar char="-"/>
            </a:pPr>
            <a:r>
              <a:rPr lang="en-US" sz="1600" kern="100">
                <a:latin typeface="Aptos" panose="020B0004020202020204" pitchFamily="34" charset="0"/>
                <a:ea typeface="Aptos" panose="020B0004020202020204" pitchFamily="34" charset="0"/>
                <a:cs typeface="Times New Roman" panose="02020603050405020304" pitchFamily="18" charset="0"/>
              </a:rPr>
              <a:t>On </a:t>
            </a:r>
            <a:r>
              <a:rPr lang="en-US" sz="1600" kern="100" err="1">
                <a:latin typeface="Aptos" panose="020B0004020202020204" pitchFamily="34" charset="0"/>
                <a:ea typeface="Aptos" panose="020B0004020202020204" pitchFamily="34" charset="0"/>
                <a:cs typeface="Times New Roman" panose="02020603050405020304" pitchFamily="18" charset="0"/>
              </a:rPr>
              <a:t>obtient</a:t>
            </a:r>
            <a:r>
              <a:rPr lang="en-US" sz="1600" kern="100">
                <a:latin typeface="Aptos" panose="020B0004020202020204" pitchFamily="34" charset="0"/>
                <a:ea typeface="Aptos" panose="020B0004020202020204" pitchFamily="34" charset="0"/>
                <a:cs typeface="Times New Roman" panose="02020603050405020304" pitchFamily="18" charset="0"/>
              </a:rPr>
              <a:t> </a:t>
            </a:r>
            <a:r>
              <a:rPr lang="en-US" sz="1600" kern="100" err="1">
                <a:latin typeface="Aptos" panose="020B0004020202020204" pitchFamily="34" charset="0"/>
                <a:ea typeface="Aptos" panose="020B0004020202020204" pitchFamily="34" charset="0"/>
                <a:cs typeface="Times New Roman" panose="02020603050405020304" pitchFamily="18" charset="0"/>
              </a:rPr>
              <a:t>alors</a:t>
            </a:r>
            <a:r>
              <a:rPr lang="en-US" sz="1600" kern="100">
                <a:latin typeface="Aptos" panose="020B0004020202020204" pitchFamily="34" charset="0"/>
                <a:ea typeface="Aptos" panose="020B0004020202020204" pitchFamily="34" charset="0"/>
                <a:cs typeface="Times New Roman" panose="02020603050405020304" pitchFamily="18" charset="0"/>
              </a:rPr>
              <a:t> un ensemble de variables continues  que </a:t>
            </a:r>
            <a:r>
              <a:rPr lang="en-US" sz="1600" kern="100" err="1">
                <a:latin typeface="Aptos" panose="020B0004020202020204" pitchFamily="34" charset="0"/>
                <a:ea typeface="Aptos" panose="020B0004020202020204" pitchFamily="34" charset="0"/>
                <a:cs typeface="Times New Roman" panose="02020603050405020304" pitchFamily="18" charset="0"/>
              </a:rPr>
              <a:t>l’on</a:t>
            </a:r>
            <a:r>
              <a:rPr lang="en-US" sz="1600" kern="100">
                <a:latin typeface="Aptos" panose="020B0004020202020204" pitchFamily="34" charset="0"/>
                <a:ea typeface="Aptos" panose="020B0004020202020204" pitchFamily="34" charset="0"/>
                <a:cs typeface="Times New Roman" panose="02020603050405020304" pitchFamily="18" charset="0"/>
              </a:rPr>
              <a:t> </a:t>
            </a:r>
            <a:r>
              <a:rPr lang="en-US" sz="1600" kern="100" err="1">
                <a:latin typeface="Aptos" panose="020B0004020202020204" pitchFamily="34" charset="0"/>
                <a:ea typeface="Aptos" panose="020B0004020202020204" pitchFamily="34" charset="0"/>
                <a:cs typeface="Times New Roman" panose="02020603050405020304" pitchFamily="18" charset="0"/>
              </a:rPr>
              <a:t>peut</a:t>
            </a:r>
            <a:r>
              <a:rPr lang="en-US" sz="1600" kern="100">
                <a:latin typeface="Aptos" panose="020B0004020202020204" pitchFamily="34" charset="0"/>
                <a:ea typeface="Aptos" panose="020B0004020202020204" pitchFamily="34" charset="0"/>
                <a:cs typeface="Times New Roman" panose="02020603050405020304" pitchFamily="18" charset="0"/>
              </a:rPr>
              <a:t> comparer  au </a:t>
            </a:r>
            <a:r>
              <a:rPr lang="en-US" sz="1600" kern="100" err="1">
                <a:latin typeface="Aptos" panose="020B0004020202020204" pitchFamily="34" charset="0"/>
                <a:ea typeface="Aptos" panose="020B0004020202020204" pitchFamily="34" charset="0"/>
                <a:cs typeface="Times New Roman" panose="02020603050405020304" pitchFamily="18" charset="0"/>
              </a:rPr>
              <a:t>taux</a:t>
            </a:r>
            <a:r>
              <a:rPr lang="en-US" sz="1600" kern="100">
                <a:latin typeface="Aptos" panose="020B0004020202020204" pitchFamily="34" charset="0"/>
                <a:ea typeface="Aptos" panose="020B0004020202020204" pitchFamily="34" charset="0"/>
                <a:cs typeface="Times New Roman" panose="02020603050405020304" pitchFamily="18" charset="0"/>
              </a:rPr>
              <a:t> </a:t>
            </a:r>
            <a:r>
              <a:rPr lang="en-US" sz="1600" kern="100" err="1">
                <a:latin typeface="Aptos" panose="020B0004020202020204" pitchFamily="34" charset="0"/>
                <a:ea typeface="Aptos" panose="020B0004020202020204" pitchFamily="34" charset="0"/>
                <a:cs typeface="Times New Roman" panose="02020603050405020304" pitchFamily="18" charset="0"/>
              </a:rPr>
              <a:t>d’appel</a:t>
            </a:r>
            <a:r>
              <a:rPr lang="en-US" sz="1600" kern="100">
                <a:latin typeface="Aptos" panose="020B0004020202020204" pitchFamily="34" charset="0"/>
                <a:ea typeface="Aptos" panose="020B0004020202020204" pitchFamily="34" charset="0"/>
                <a:cs typeface="Times New Roman" panose="02020603050405020304" pitchFamily="18" charset="0"/>
              </a:rPr>
              <a:t> et de rappel </a:t>
            </a:r>
          </a:p>
          <a:p>
            <a:pPr marL="285750" indent="-285750">
              <a:lnSpc>
                <a:spcPct val="115000"/>
              </a:lnSpc>
              <a:spcBef>
                <a:spcPts val="800"/>
              </a:spcBef>
              <a:spcAft>
                <a:spcPts val="400"/>
              </a:spcAft>
              <a:buFontTx/>
              <a:buChar char="-"/>
            </a:pPr>
            <a:r>
              <a:rPr lang="en-US" sz="1600" kern="100">
                <a:latin typeface="Aptos" panose="020B0004020202020204" pitchFamily="34" charset="0"/>
                <a:ea typeface="Aptos" panose="020B0004020202020204" pitchFamily="34" charset="0"/>
                <a:cs typeface="Times New Roman" panose="02020603050405020304" pitchFamily="18" charset="0"/>
              </a:rPr>
              <a:t>On </a:t>
            </a:r>
            <a:r>
              <a:rPr lang="en-US" sz="1600" kern="100" err="1">
                <a:latin typeface="Aptos" panose="020B0004020202020204" pitchFamily="34" charset="0"/>
                <a:ea typeface="Aptos" panose="020B0004020202020204" pitchFamily="34" charset="0"/>
                <a:cs typeface="Times New Roman" panose="02020603050405020304" pitchFamily="18" charset="0"/>
              </a:rPr>
              <a:t>utilise</a:t>
            </a:r>
            <a:r>
              <a:rPr lang="en-US" sz="1600" kern="100">
                <a:latin typeface="Aptos" panose="020B0004020202020204" pitchFamily="34" charset="0"/>
                <a:ea typeface="Aptos" panose="020B0004020202020204" pitchFamily="34" charset="0"/>
                <a:cs typeface="Times New Roman" panose="02020603050405020304" pitchFamily="18" charset="0"/>
              </a:rPr>
              <a:t> </a:t>
            </a:r>
            <a:r>
              <a:rPr lang="en-US" sz="1600" kern="100" err="1">
                <a:latin typeface="Aptos" panose="020B0004020202020204" pitchFamily="34" charset="0"/>
                <a:ea typeface="Aptos" panose="020B0004020202020204" pitchFamily="34" charset="0"/>
                <a:cs typeface="Times New Roman" panose="02020603050405020304" pitchFamily="18" charset="0"/>
              </a:rPr>
              <a:t>une</a:t>
            </a:r>
            <a:r>
              <a:rPr lang="en-US" sz="1600" kern="100">
                <a:latin typeface="Aptos" panose="020B0004020202020204" pitchFamily="34" charset="0"/>
                <a:ea typeface="Aptos" panose="020B0004020202020204" pitchFamily="34" charset="0"/>
                <a:cs typeface="Times New Roman" panose="02020603050405020304" pitchFamily="18" charset="0"/>
              </a:rPr>
              <a:t> </a:t>
            </a:r>
            <a:r>
              <a:rPr lang="en-US" sz="1600" kern="100" err="1">
                <a:latin typeface="Aptos" panose="020B0004020202020204" pitchFamily="34" charset="0"/>
                <a:ea typeface="Aptos" panose="020B0004020202020204" pitchFamily="34" charset="0"/>
                <a:cs typeface="Times New Roman" panose="02020603050405020304" pitchFamily="18" charset="0"/>
              </a:rPr>
              <a:t>méthode</a:t>
            </a:r>
            <a:r>
              <a:rPr lang="en-US" sz="1600" kern="100">
                <a:latin typeface="Aptos" panose="020B0004020202020204" pitchFamily="34" charset="0"/>
                <a:ea typeface="Aptos" panose="020B0004020202020204" pitchFamily="34" charset="0"/>
                <a:cs typeface="Times New Roman" panose="02020603050405020304" pitchFamily="18" charset="0"/>
              </a:rPr>
              <a:t> de machine learning (Intelligence </a:t>
            </a:r>
            <a:r>
              <a:rPr lang="en-US" sz="1600" kern="100" err="1">
                <a:latin typeface="Aptos" panose="020B0004020202020204" pitchFamily="34" charset="0"/>
                <a:ea typeface="Aptos" panose="020B0004020202020204" pitchFamily="34" charset="0"/>
                <a:cs typeface="Times New Roman" panose="02020603050405020304" pitchFamily="18" charset="0"/>
              </a:rPr>
              <a:t>artificielle</a:t>
            </a:r>
            <a:r>
              <a:rPr lang="en-US" sz="1600" kern="100">
                <a:latin typeface="Aptos" panose="020B0004020202020204" pitchFamily="34" charset="0"/>
                <a:ea typeface="Aptos" panose="020B0004020202020204" pitchFamily="34" charset="0"/>
                <a:cs typeface="Times New Roman" panose="02020603050405020304" pitchFamily="18" charset="0"/>
              </a:rPr>
              <a:t>) pour </a:t>
            </a:r>
            <a:r>
              <a:rPr lang="en-US" sz="1600" kern="100" err="1">
                <a:latin typeface="Aptos" panose="020B0004020202020204" pitchFamily="34" charset="0"/>
                <a:ea typeface="Aptos" panose="020B0004020202020204" pitchFamily="34" charset="0"/>
                <a:cs typeface="Times New Roman" panose="02020603050405020304" pitchFamily="18" charset="0"/>
              </a:rPr>
              <a:t>trouver</a:t>
            </a:r>
            <a:r>
              <a:rPr lang="en-US" sz="1600" kern="100">
                <a:latin typeface="Aptos" panose="020B0004020202020204" pitchFamily="34" charset="0"/>
                <a:ea typeface="Aptos" panose="020B0004020202020204" pitchFamily="34" charset="0"/>
                <a:cs typeface="Times New Roman" panose="02020603050405020304" pitchFamily="18" charset="0"/>
              </a:rPr>
              <a:t> les liens </a:t>
            </a:r>
            <a:r>
              <a:rPr lang="en-US" sz="1600" kern="100" err="1">
                <a:latin typeface="Aptos" panose="020B0004020202020204" pitchFamily="34" charset="0"/>
                <a:ea typeface="Aptos" panose="020B0004020202020204" pitchFamily="34" charset="0"/>
                <a:cs typeface="Times New Roman" panose="02020603050405020304" pitchFamily="18" charset="0"/>
              </a:rPr>
              <a:t>intriqués</a:t>
            </a:r>
            <a:r>
              <a:rPr lang="en-US" sz="1600" kern="100">
                <a:latin typeface="Aptos" panose="020B0004020202020204" pitchFamily="34" charset="0"/>
                <a:ea typeface="Aptos" panose="020B0004020202020204" pitchFamily="34" charset="0"/>
                <a:cs typeface="Times New Roman" panose="02020603050405020304" pitchFamily="18" charset="0"/>
              </a:rPr>
              <a:t> entre les </a:t>
            </a:r>
            <a:r>
              <a:rPr lang="en-US" sz="1600" kern="100" err="1">
                <a:latin typeface="Aptos" panose="020B0004020202020204" pitchFamily="34" charset="0"/>
                <a:ea typeface="Aptos" panose="020B0004020202020204" pitchFamily="34" charset="0"/>
                <a:cs typeface="Times New Roman" panose="02020603050405020304" pitchFamily="18" charset="0"/>
              </a:rPr>
              <a:t>différents</a:t>
            </a:r>
            <a:r>
              <a:rPr lang="en-US" sz="1600" kern="100">
                <a:latin typeface="Aptos" panose="020B0004020202020204" pitchFamily="34" charset="0"/>
                <a:ea typeface="Aptos" panose="020B0004020202020204" pitchFamily="34" charset="0"/>
                <a:cs typeface="Times New Roman" panose="02020603050405020304" pitchFamily="18" charset="0"/>
              </a:rPr>
              <a:t> </a:t>
            </a:r>
            <a:r>
              <a:rPr lang="en-US" sz="1600" kern="100" err="1">
                <a:latin typeface="Aptos" panose="020B0004020202020204" pitchFamily="34" charset="0"/>
                <a:ea typeface="Aptos" panose="020B0004020202020204" pitchFamily="34" charset="0"/>
                <a:cs typeface="Times New Roman" panose="02020603050405020304" pitchFamily="18" charset="0"/>
              </a:rPr>
              <a:t>paramètres</a:t>
            </a:r>
            <a:endParaRPr lang="en-US" sz="1600" kern="10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Bef>
                <a:spcPts val="800"/>
              </a:spcBef>
              <a:spcAft>
                <a:spcPts val="400"/>
              </a:spcAft>
              <a:buFontTx/>
              <a:buChar char="-"/>
            </a:pPr>
            <a:r>
              <a:rPr lang="en-US" sz="1600" b="1" kern="100">
                <a:solidFill>
                  <a:srgbClr val="FF0000"/>
                </a:solidFill>
                <a:latin typeface="Aptos" panose="020B0004020202020204" pitchFamily="34" charset="0"/>
                <a:ea typeface="Aptos" panose="020B0004020202020204" pitchFamily="34" charset="0"/>
                <a:cs typeface="Times New Roman" panose="02020603050405020304" pitchFamily="18" charset="0"/>
              </a:rPr>
              <a:t>Les liens </a:t>
            </a:r>
            <a:r>
              <a:rPr lang="en-US" sz="1600" b="1" kern="100" err="1">
                <a:solidFill>
                  <a:srgbClr val="FF0000"/>
                </a:solidFill>
                <a:latin typeface="Aptos" panose="020B0004020202020204" pitchFamily="34" charset="0"/>
                <a:ea typeface="Aptos" panose="020B0004020202020204" pitchFamily="34" charset="0"/>
                <a:cs typeface="Times New Roman" panose="02020603050405020304" pitchFamily="18" charset="0"/>
              </a:rPr>
              <a:t>trouvés</a:t>
            </a:r>
            <a:r>
              <a:rPr lang="en-US" sz="1600" b="1" kern="100">
                <a:solidFill>
                  <a:srgbClr val="FF0000"/>
                </a:solidFill>
                <a:latin typeface="Aptos" panose="020B0004020202020204" pitchFamily="34" charset="0"/>
                <a:ea typeface="Aptos" panose="020B0004020202020204" pitchFamily="34" charset="0"/>
                <a:cs typeface="Times New Roman" panose="02020603050405020304" pitchFamily="18" charset="0"/>
              </a:rPr>
              <a:t> </a:t>
            </a:r>
            <a:r>
              <a:rPr lang="en-US" sz="1600" b="1" kern="100" err="1">
                <a:solidFill>
                  <a:srgbClr val="FF0000"/>
                </a:solidFill>
                <a:latin typeface="Aptos" panose="020B0004020202020204" pitchFamily="34" charset="0"/>
                <a:ea typeface="Aptos" panose="020B0004020202020204" pitchFamily="34" charset="0"/>
                <a:cs typeface="Times New Roman" panose="02020603050405020304" pitchFamily="18" charset="0"/>
              </a:rPr>
              <a:t>peuvent</a:t>
            </a:r>
            <a:r>
              <a:rPr lang="en-US" sz="1600" b="1" kern="100">
                <a:solidFill>
                  <a:srgbClr val="FF0000"/>
                </a:solidFill>
                <a:latin typeface="Aptos" panose="020B0004020202020204" pitchFamily="34" charset="0"/>
                <a:ea typeface="Aptos" panose="020B0004020202020204" pitchFamily="34" charset="0"/>
                <a:cs typeface="Times New Roman" panose="02020603050405020304" pitchFamily="18" charset="0"/>
              </a:rPr>
              <a:t> </a:t>
            </a:r>
            <a:r>
              <a:rPr lang="en-US" sz="1600" b="1" kern="100" err="1">
                <a:solidFill>
                  <a:srgbClr val="FF0000"/>
                </a:solidFill>
                <a:latin typeface="Aptos" panose="020B0004020202020204" pitchFamily="34" charset="0"/>
                <a:ea typeface="Aptos" panose="020B0004020202020204" pitchFamily="34" charset="0"/>
                <a:cs typeface="Times New Roman" panose="02020603050405020304" pitchFamily="18" charset="0"/>
              </a:rPr>
              <a:t>suggérer</a:t>
            </a:r>
            <a:r>
              <a:rPr lang="en-US" sz="1600" b="1" kern="100">
                <a:solidFill>
                  <a:srgbClr val="FF0000"/>
                </a:solidFill>
                <a:latin typeface="Aptos" panose="020B0004020202020204" pitchFamily="34" charset="0"/>
                <a:ea typeface="Aptos" panose="020B0004020202020204" pitchFamily="34" charset="0"/>
                <a:cs typeface="Times New Roman" panose="02020603050405020304" pitchFamily="18" charset="0"/>
              </a:rPr>
              <a:t> des liens de cause à </a:t>
            </a:r>
            <a:r>
              <a:rPr lang="en-US" sz="1600" b="1" kern="100" err="1">
                <a:solidFill>
                  <a:srgbClr val="FF0000"/>
                </a:solidFill>
                <a:latin typeface="Aptos" panose="020B0004020202020204" pitchFamily="34" charset="0"/>
                <a:ea typeface="Aptos" panose="020B0004020202020204" pitchFamily="34" charset="0"/>
                <a:cs typeface="Times New Roman" panose="02020603050405020304" pitchFamily="18" charset="0"/>
              </a:rPr>
              <a:t>effet</a:t>
            </a:r>
            <a:r>
              <a:rPr lang="en-US" sz="1600" b="1" kern="100">
                <a:solidFill>
                  <a:srgbClr val="FF0000"/>
                </a:solidFill>
                <a:latin typeface="Aptos" panose="020B0004020202020204" pitchFamily="34" charset="0"/>
                <a:ea typeface="Aptos" panose="020B0004020202020204" pitchFamily="34" charset="0"/>
                <a:cs typeface="Times New Roman" panose="02020603050405020304" pitchFamily="18" charset="0"/>
              </a:rPr>
              <a:t> </a:t>
            </a:r>
            <a:r>
              <a:rPr lang="en-US" sz="1600" b="1" kern="100" err="1">
                <a:solidFill>
                  <a:srgbClr val="FF0000"/>
                </a:solidFill>
                <a:latin typeface="Aptos" panose="020B0004020202020204" pitchFamily="34" charset="0"/>
                <a:ea typeface="Aptos" panose="020B0004020202020204" pitchFamily="34" charset="0"/>
                <a:cs typeface="Times New Roman" panose="02020603050405020304" pitchFamily="18" charset="0"/>
              </a:rPr>
              <a:t>mais</a:t>
            </a:r>
            <a:r>
              <a:rPr lang="en-US" sz="1600" b="1" kern="100">
                <a:solidFill>
                  <a:srgbClr val="FF0000"/>
                </a:solidFill>
                <a:latin typeface="Aptos" panose="020B0004020202020204" pitchFamily="34" charset="0"/>
                <a:ea typeface="Aptos" panose="020B0004020202020204" pitchFamily="34" charset="0"/>
                <a:cs typeface="Times New Roman" panose="02020603050405020304" pitchFamily="18" charset="0"/>
              </a:rPr>
              <a:t> ne </a:t>
            </a:r>
            <a:r>
              <a:rPr lang="en-US" sz="1600" b="1" kern="100" err="1">
                <a:solidFill>
                  <a:srgbClr val="FF0000"/>
                </a:solidFill>
                <a:latin typeface="Aptos" panose="020B0004020202020204" pitchFamily="34" charset="0"/>
                <a:ea typeface="Aptos" panose="020B0004020202020204" pitchFamily="34" charset="0"/>
                <a:cs typeface="Times New Roman" panose="02020603050405020304" pitchFamily="18" charset="0"/>
              </a:rPr>
              <a:t>peuvent</a:t>
            </a:r>
            <a:r>
              <a:rPr lang="en-US" sz="1600" b="1" kern="100">
                <a:solidFill>
                  <a:srgbClr val="FF0000"/>
                </a:solidFill>
                <a:latin typeface="Aptos" panose="020B0004020202020204" pitchFamily="34" charset="0"/>
                <a:ea typeface="Aptos" panose="020B0004020202020204" pitchFamily="34" charset="0"/>
                <a:cs typeface="Times New Roman" panose="02020603050405020304" pitchFamily="18" charset="0"/>
              </a:rPr>
              <a:t> pas les </a:t>
            </a:r>
            <a:r>
              <a:rPr lang="en-US" sz="1600" b="1" kern="100" err="1">
                <a:solidFill>
                  <a:srgbClr val="FF0000"/>
                </a:solidFill>
                <a:latin typeface="Aptos" panose="020B0004020202020204" pitchFamily="34" charset="0"/>
                <a:ea typeface="Aptos" panose="020B0004020202020204" pitchFamily="34" charset="0"/>
                <a:cs typeface="Times New Roman" panose="02020603050405020304" pitchFamily="18" charset="0"/>
              </a:rPr>
              <a:t>démontrer</a:t>
            </a:r>
            <a:endParaRPr lang="en-US" sz="1600" b="1" kern="100">
              <a:solidFill>
                <a:srgbClr val="FF0000"/>
              </a:solidFill>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Bef>
                <a:spcPts val="800"/>
              </a:spcBef>
              <a:spcAft>
                <a:spcPts val="400"/>
              </a:spcAft>
              <a:buFontTx/>
              <a:buChar char="-"/>
            </a:pPr>
            <a:endParaRPr lang="fr-BE" sz="1400" kern="100">
              <a:effectLst/>
              <a:latin typeface="Aptos" panose="020B0004020202020204" pitchFamily="34" charset="0"/>
              <a:ea typeface="Aptos" panose="020B00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B9BFB484-9094-E4C0-4D17-B7AAB3C2104B}"/>
              </a:ext>
            </a:extLst>
          </p:cNvPr>
          <p:cNvPicPr>
            <a:picLocks noChangeAspect="1"/>
          </p:cNvPicPr>
          <p:nvPr/>
        </p:nvPicPr>
        <p:blipFill>
          <a:blip r:embed="rId3">
            <a:clrChange>
              <a:clrFrom>
                <a:srgbClr val="000000"/>
              </a:clrFrom>
              <a:clrTo>
                <a:srgbClr val="000000">
                  <a:alpha val="0"/>
                </a:srgbClr>
              </a:clrTo>
            </a:clrChange>
            <a:alphaModFix amt="50000"/>
          </a:blip>
          <a:stretch>
            <a:fillRect/>
          </a:stretch>
        </p:blipFill>
        <p:spPr>
          <a:xfrm>
            <a:off x="9833451" y="1022327"/>
            <a:ext cx="2358549" cy="2058600"/>
          </a:xfrm>
          <a:prstGeom prst="rect">
            <a:avLst/>
          </a:prstGeom>
        </p:spPr>
      </p:pic>
      <p:pic>
        <p:nvPicPr>
          <p:cNvPr id="8" name="Image 7">
            <a:extLst>
              <a:ext uri="{FF2B5EF4-FFF2-40B4-BE49-F238E27FC236}">
                <a16:creationId xmlns:a16="http://schemas.microsoft.com/office/drawing/2014/main" id="{0ABC3456-4A21-184F-1FEF-C50FCAFED453}"/>
              </a:ext>
            </a:extLst>
          </p:cNvPr>
          <p:cNvPicPr>
            <a:picLocks noChangeAspect="1"/>
          </p:cNvPicPr>
          <p:nvPr/>
        </p:nvPicPr>
        <p:blipFill>
          <a:blip r:embed="rId4">
            <a:clrChange>
              <a:clrFrom>
                <a:srgbClr val="FFFFFF"/>
              </a:clrFrom>
              <a:clrTo>
                <a:srgbClr val="FFFFFF">
                  <a:alpha val="0"/>
                </a:srgbClr>
              </a:clrTo>
            </a:clrChange>
            <a:alphaModFix amt="85000"/>
          </a:blip>
          <a:srcRect t="4629"/>
          <a:stretch/>
        </p:blipFill>
        <p:spPr>
          <a:xfrm>
            <a:off x="9781159" y="2764415"/>
            <a:ext cx="2463131" cy="1913078"/>
          </a:xfrm>
          <a:prstGeom prst="rect">
            <a:avLst/>
          </a:prstGeom>
        </p:spPr>
      </p:pic>
      <p:pic>
        <p:nvPicPr>
          <p:cNvPr id="9" name="Image 8" descr="Une image contenant carte&#10;&#10;Le contenu généré par l’IA peut être incorrect.">
            <a:extLst>
              <a:ext uri="{FF2B5EF4-FFF2-40B4-BE49-F238E27FC236}">
                <a16:creationId xmlns:a16="http://schemas.microsoft.com/office/drawing/2014/main" id="{95FD62F9-55FE-8916-806E-673F608E8305}"/>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929" b="5220"/>
          <a:stretch/>
        </p:blipFill>
        <p:spPr bwMode="auto">
          <a:xfrm>
            <a:off x="9663555" y="4677815"/>
            <a:ext cx="2698340" cy="20791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6325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ED443-A8F5-44E0-83AC-21BA82ED3B80}"/>
            </a:ext>
          </a:extLst>
        </p:cNvPr>
        <p:cNvGrpSpPr/>
        <p:nvPr/>
      </p:nvGrpSpPr>
      <p:grpSpPr>
        <a:xfrm>
          <a:off x="0" y="0"/>
          <a:ext cx="0" cy="0"/>
          <a:chOff x="0" y="0"/>
          <a:chExt cx="0" cy="0"/>
        </a:xfrm>
      </p:grpSpPr>
      <p:pic>
        <p:nvPicPr>
          <p:cNvPr id="11" name="Image 10" descr="Une image contenant carte&#10;&#10;Le contenu généré par l’IA peut être incorrect.">
            <a:extLst>
              <a:ext uri="{FF2B5EF4-FFF2-40B4-BE49-F238E27FC236}">
                <a16:creationId xmlns:a16="http://schemas.microsoft.com/office/drawing/2014/main" id="{61B2E5C4-7A28-C787-1BED-FBB6D5598875}"/>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913"/>
          <a:stretch/>
        </p:blipFill>
        <p:spPr bwMode="auto">
          <a:xfrm>
            <a:off x="3462454" y="620369"/>
            <a:ext cx="4010469" cy="3290357"/>
          </a:xfrm>
          <a:prstGeom prst="rect">
            <a:avLst/>
          </a:prstGeom>
          <a:ln>
            <a:noFill/>
          </a:ln>
          <a:extLst>
            <a:ext uri="{53640926-AAD7-44D8-BBD7-CCE9431645EC}">
              <a14:shadowObscured xmlns:a14="http://schemas.microsoft.com/office/drawing/2010/main"/>
            </a:ext>
          </a:extLst>
        </p:spPr>
      </p:pic>
      <p:pic>
        <p:nvPicPr>
          <p:cNvPr id="12" name="Image 11" descr="Une image contenant carte, capture d’écran&#10;&#10;Le contenu généré par l’IA peut être incorrect.">
            <a:extLst>
              <a:ext uri="{FF2B5EF4-FFF2-40B4-BE49-F238E27FC236}">
                <a16:creationId xmlns:a16="http://schemas.microsoft.com/office/drawing/2014/main" id="{409665EC-C5E7-8CDD-6D33-AE4617E6E84D}"/>
              </a:ext>
            </a:extLst>
          </p:cNvPr>
          <p:cNvPicPr>
            <a:picLocks noChangeAspect="1"/>
          </p:cNvPicPr>
          <p:nvPr/>
        </p:nvPicPr>
        <p:blipFill>
          <a:blip r:embed="rId4">
            <a:clrChange>
              <a:clrFrom>
                <a:srgbClr val="FFFFFF"/>
              </a:clrFrom>
              <a:clrTo>
                <a:srgbClr val="FFFFFF">
                  <a:alpha val="0"/>
                </a:srgbClr>
              </a:clrTo>
            </a:clrChange>
          </a:blip>
          <a:srcRect t="16555" b="-294"/>
          <a:stretch/>
        </p:blipFill>
        <p:spPr>
          <a:xfrm>
            <a:off x="3870002" y="3780160"/>
            <a:ext cx="3885450" cy="3077840"/>
          </a:xfrm>
          <a:prstGeom prst="rect">
            <a:avLst/>
          </a:prstGeom>
        </p:spPr>
      </p:pic>
      <p:sp>
        <p:nvSpPr>
          <p:cNvPr id="13" name="ZoneTexte 12">
            <a:extLst>
              <a:ext uri="{FF2B5EF4-FFF2-40B4-BE49-F238E27FC236}">
                <a16:creationId xmlns:a16="http://schemas.microsoft.com/office/drawing/2014/main" id="{B9D9A073-9ACC-9D5B-B267-DEED792043F4}"/>
              </a:ext>
            </a:extLst>
          </p:cNvPr>
          <p:cNvSpPr txBox="1"/>
          <p:nvPr/>
        </p:nvSpPr>
        <p:spPr>
          <a:xfrm>
            <a:off x="1850109" y="2265547"/>
            <a:ext cx="3825403" cy="1118961"/>
          </a:xfrm>
          <a:prstGeom prst="rect">
            <a:avLst/>
          </a:prstGeom>
          <a:noFill/>
        </p:spPr>
        <p:txBody>
          <a:bodyPr wrap="square">
            <a:spAutoFit/>
          </a:bodyPr>
          <a:lstStyle/>
          <a:p>
            <a:pPr>
              <a:lnSpc>
                <a:spcPct val="115000"/>
              </a:lnSpc>
              <a:spcBef>
                <a:spcPts val="800"/>
              </a:spcBef>
              <a:spcAft>
                <a:spcPts val="400"/>
              </a:spcAft>
              <a:buNone/>
            </a:pPr>
            <a:r>
              <a:rPr lang="fr-BE" sz="20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Taux d’appels </a:t>
            </a:r>
          </a:p>
          <a:p>
            <a:pPr>
              <a:lnSpc>
                <a:spcPct val="115000"/>
              </a:lnSpc>
              <a:spcAft>
                <a:spcPts val="800"/>
              </a:spcAft>
            </a:pPr>
            <a:r>
              <a:rPr lang="fr-BE" sz="1800" kern="100">
                <a:effectLst/>
                <a:latin typeface="Aptos" panose="020B0004020202020204" pitchFamily="34" charset="0"/>
                <a:ea typeface="Aptos" panose="020B0004020202020204" pitchFamily="34" charset="0"/>
                <a:cs typeface="Arial" panose="020B0604020202020204" pitchFamily="34" charset="0"/>
              </a:rPr>
              <a:t>Nombre d’appels / Nombre de dossiers DG HAN</a:t>
            </a:r>
          </a:p>
        </p:txBody>
      </p:sp>
      <p:sp>
        <p:nvSpPr>
          <p:cNvPr id="14" name="ZoneTexte 13">
            <a:extLst>
              <a:ext uri="{FF2B5EF4-FFF2-40B4-BE49-F238E27FC236}">
                <a16:creationId xmlns:a16="http://schemas.microsoft.com/office/drawing/2014/main" id="{13889253-4685-BEB7-69C5-598079BC126D}"/>
              </a:ext>
            </a:extLst>
          </p:cNvPr>
          <p:cNvSpPr txBox="1"/>
          <p:nvPr/>
        </p:nvSpPr>
        <p:spPr>
          <a:xfrm>
            <a:off x="1905353" y="5176226"/>
            <a:ext cx="3825403" cy="1717073"/>
          </a:xfrm>
          <a:prstGeom prst="rect">
            <a:avLst/>
          </a:prstGeom>
          <a:noFill/>
        </p:spPr>
        <p:txBody>
          <a:bodyPr wrap="square">
            <a:spAutoFit/>
          </a:bodyPr>
          <a:lstStyle/>
          <a:p>
            <a:pPr>
              <a:lnSpc>
                <a:spcPct val="115000"/>
              </a:lnSpc>
              <a:spcBef>
                <a:spcPts val="800"/>
              </a:spcBef>
              <a:spcAft>
                <a:spcPts val="400"/>
              </a:spcAft>
              <a:buNone/>
            </a:pPr>
            <a:r>
              <a:rPr lang="fr-BE" sz="20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Taux de rappel</a:t>
            </a:r>
          </a:p>
          <a:p>
            <a:pPr>
              <a:lnSpc>
                <a:spcPct val="115000"/>
              </a:lnSpc>
              <a:spcAft>
                <a:spcPts val="800"/>
              </a:spcAft>
            </a:pPr>
            <a:r>
              <a:rPr lang="fr-BE" sz="1800" kern="100">
                <a:effectLst/>
                <a:latin typeface="Aptos" panose="020B0004020202020204" pitchFamily="34" charset="0"/>
                <a:ea typeface="Aptos" panose="020B0004020202020204" pitchFamily="34" charset="0"/>
                <a:cs typeface="Arial" panose="020B0604020202020204" pitchFamily="34" charset="0"/>
              </a:rPr>
              <a:t>Nombre de rappel (endéans 365 jours) / Nombre d’appels </a:t>
            </a:r>
          </a:p>
          <a:p>
            <a:pPr lvl="0">
              <a:lnSpc>
                <a:spcPct val="115000"/>
              </a:lnSpc>
            </a:pPr>
            <a:r>
              <a:rPr lang="fr-BE" sz="1000" kern="100">
                <a:latin typeface="Aptos" panose="020B0004020202020204" pitchFamily="34" charset="0"/>
                <a:ea typeface="Aptos" panose="020B0004020202020204" pitchFamily="34" charset="0"/>
                <a:cs typeface="Arial" panose="020B0604020202020204" pitchFamily="34" charset="0"/>
              </a:rPr>
              <a:t>+ </a:t>
            </a:r>
            <a:r>
              <a:rPr lang="fr-BE" sz="1000" kern="100">
                <a:effectLst/>
                <a:latin typeface="Aptos" panose="020B0004020202020204" pitchFamily="34" charset="0"/>
                <a:ea typeface="Aptos" panose="020B0004020202020204" pitchFamily="34" charset="0"/>
                <a:cs typeface="Arial" panose="020B0604020202020204" pitchFamily="34" charset="0"/>
              </a:rPr>
              <a:t>Taux de rappel endéans différentes périodes de temps</a:t>
            </a:r>
          </a:p>
          <a:p>
            <a:pPr>
              <a:lnSpc>
                <a:spcPct val="115000"/>
              </a:lnSpc>
              <a:spcAft>
                <a:spcPts val="800"/>
              </a:spcAft>
            </a:pPr>
            <a:endParaRPr lang="fr-BE"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6AE32F51-A02D-999E-5034-7BF33C703910}"/>
              </a:ext>
            </a:extLst>
          </p:cNvPr>
          <p:cNvSpPr txBox="1"/>
          <p:nvPr/>
        </p:nvSpPr>
        <p:spPr>
          <a:xfrm>
            <a:off x="225418" y="1264120"/>
            <a:ext cx="3452502" cy="769441"/>
          </a:xfrm>
          <a:prstGeom prst="rect">
            <a:avLst/>
          </a:prstGeom>
          <a:noFill/>
        </p:spPr>
        <p:txBody>
          <a:bodyPr wrap="square">
            <a:spAutoFit/>
          </a:bodyPr>
          <a:lstStyle/>
          <a:p>
            <a:pPr>
              <a:spcBef>
                <a:spcPts val="800"/>
              </a:spcBef>
              <a:spcAft>
                <a:spcPts val="400"/>
              </a:spcAft>
              <a:buNone/>
            </a:pPr>
            <a:r>
              <a:rPr lang="en-US" sz="2800" b="1" kern="100">
                <a:solidFill>
                  <a:srgbClr val="0F4761"/>
                </a:solidFill>
                <a:latin typeface="Aptos" panose="020B0004020202020204" pitchFamily="34" charset="0"/>
                <a:ea typeface="Aptos" panose="020B0004020202020204" pitchFamily="34" charset="0"/>
                <a:cs typeface="Times New Roman" panose="02020603050405020304" pitchFamily="18" charset="0"/>
              </a:rPr>
              <a:t>T</a:t>
            </a:r>
            <a:r>
              <a:rPr lang="fr-BE" sz="2800" b="1" kern="100" err="1">
                <a:solidFill>
                  <a:srgbClr val="0F4761"/>
                </a:solidFill>
                <a:latin typeface="Aptos" panose="020B0004020202020204" pitchFamily="34" charset="0"/>
                <a:ea typeface="Aptos" panose="020B0004020202020204" pitchFamily="34" charset="0"/>
                <a:cs typeface="Times New Roman" panose="02020603050405020304" pitchFamily="18" charset="0"/>
              </a:rPr>
              <a:t>argets</a:t>
            </a:r>
            <a:r>
              <a:rPr lang="fr-BE" sz="2000" kern="100">
                <a:solidFill>
                  <a:srgbClr val="0F4761"/>
                </a:solidFill>
                <a:latin typeface="Aptos" panose="020B0004020202020204" pitchFamily="34" charset="0"/>
                <a:ea typeface="Aptos" panose="020B0004020202020204" pitchFamily="34" charset="0"/>
                <a:cs typeface="Times New Roman" panose="02020603050405020304" pitchFamily="18" charset="0"/>
              </a:rPr>
              <a:t> </a:t>
            </a:r>
            <a:r>
              <a:rPr lang="fr-BE" sz="1600" kern="100">
                <a:solidFill>
                  <a:srgbClr val="0F4761"/>
                </a:solidFill>
                <a:latin typeface="Aptos" panose="020B0004020202020204" pitchFamily="34" charset="0"/>
                <a:ea typeface="Aptos" panose="020B0004020202020204" pitchFamily="34" charset="0"/>
                <a:cs typeface="Times New Roman" panose="02020603050405020304" pitchFamily="18" charset="0"/>
              </a:rPr>
              <a:t>(ce que l’on va essayer de prédire)</a:t>
            </a:r>
            <a:endParaRPr lang="fr-BE" sz="1600" kern="100">
              <a:effectLst/>
              <a:latin typeface="Aptos" panose="020B0004020202020204" pitchFamily="34" charset="0"/>
              <a:ea typeface="Aptos" panose="020B0004020202020204" pitchFamily="34" charset="0"/>
              <a:cs typeface="Arial" panose="020B0604020202020204" pitchFamily="34" charset="0"/>
            </a:endParaRPr>
          </a:p>
        </p:txBody>
      </p:sp>
      <p:sp>
        <p:nvSpPr>
          <p:cNvPr id="16" name="Parenthèse ouvrante 15">
            <a:extLst>
              <a:ext uri="{FF2B5EF4-FFF2-40B4-BE49-F238E27FC236}">
                <a16:creationId xmlns:a16="http://schemas.microsoft.com/office/drawing/2014/main" id="{4D68F816-83A1-5F1C-4E6E-A535BC0A72A2}"/>
              </a:ext>
            </a:extLst>
          </p:cNvPr>
          <p:cNvSpPr/>
          <p:nvPr/>
        </p:nvSpPr>
        <p:spPr>
          <a:xfrm>
            <a:off x="1421906" y="2631440"/>
            <a:ext cx="121920" cy="3180080"/>
          </a:xfrm>
          <a:prstGeom prst="leftBracket">
            <a:avLst/>
          </a:prstGeom>
          <a:ln w="28575">
            <a:solidFill>
              <a:srgbClr val="0F476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cxnSp>
        <p:nvCxnSpPr>
          <p:cNvPr id="18" name="Connecteur droit 17">
            <a:extLst>
              <a:ext uri="{FF2B5EF4-FFF2-40B4-BE49-F238E27FC236}">
                <a16:creationId xmlns:a16="http://schemas.microsoft.com/office/drawing/2014/main" id="{7E6F55DF-670B-1CD6-75F5-45C66AE23105}"/>
              </a:ext>
            </a:extLst>
          </p:cNvPr>
          <p:cNvCxnSpPr/>
          <p:nvPr/>
        </p:nvCxnSpPr>
        <p:spPr>
          <a:xfrm>
            <a:off x="518160" y="2033561"/>
            <a:ext cx="0" cy="1877165"/>
          </a:xfrm>
          <a:prstGeom prst="line">
            <a:avLst/>
          </a:prstGeom>
          <a:ln w="28575">
            <a:solidFill>
              <a:srgbClr val="0F476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3BA9CF1D-EB0B-DD47-2B18-B50CE8DFBFAA}"/>
              </a:ext>
            </a:extLst>
          </p:cNvPr>
          <p:cNvCxnSpPr>
            <a:cxnSpLocks/>
          </p:cNvCxnSpPr>
          <p:nvPr/>
        </p:nvCxnSpPr>
        <p:spPr>
          <a:xfrm>
            <a:off x="518160" y="3907787"/>
            <a:ext cx="903746" cy="2939"/>
          </a:xfrm>
          <a:prstGeom prst="line">
            <a:avLst/>
          </a:prstGeom>
          <a:ln w="28575">
            <a:solidFill>
              <a:srgbClr val="0F4761"/>
            </a:solidFill>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0024BB36-B1EB-F7EB-835A-CA473297B1B8}"/>
              </a:ext>
            </a:extLst>
          </p:cNvPr>
          <p:cNvSpPr>
            <a:spLocks noChangeAspect="1"/>
          </p:cNvSpPr>
          <p:nvPr/>
        </p:nvSpPr>
        <p:spPr>
          <a:xfrm>
            <a:off x="1490109" y="2430674"/>
            <a:ext cx="320196" cy="320196"/>
          </a:xfrm>
          <a:prstGeom prst="ellipse">
            <a:avLst/>
          </a:prstGeom>
          <a:solidFill>
            <a:srgbClr val="0F476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gn="l">
              <a:buFont typeface="Arial" panose="020B0604020202020204" pitchFamily="34" charset="0"/>
              <a:buChar char="•"/>
            </a:pPr>
            <a:endParaRPr lang="fr-BE" err="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Ellipse 21">
            <a:extLst>
              <a:ext uri="{FF2B5EF4-FFF2-40B4-BE49-F238E27FC236}">
                <a16:creationId xmlns:a16="http://schemas.microsoft.com/office/drawing/2014/main" id="{C0AA84EE-C69C-774A-26EF-0492CCA22D21}"/>
              </a:ext>
            </a:extLst>
          </p:cNvPr>
          <p:cNvSpPr>
            <a:spLocks noChangeAspect="1"/>
          </p:cNvSpPr>
          <p:nvPr/>
        </p:nvSpPr>
        <p:spPr>
          <a:xfrm>
            <a:off x="1482866" y="5659120"/>
            <a:ext cx="320196" cy="320196"/>
          </a:xfrm>
          <a:prstGeom prst="ellipse">
            <a:avLst/>
          </a:prstGeom>
          <a:solidFill>
            <a:srgbClr val="0F476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gn="l">
              <a:buFont typeface="Arial" panose="020B0604020202020204" pitchFamily="34" charset="0"/>
              <a:buChar char="•"/>
            </a:pPr>
            <a:endParaRPr lang="fr-BE" err="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3" name="Image 22" descr="Une image contenant carte, capture d’écran&#10;&#10;Le contenu généré par l’IA peut être incorrect.">
            <a:extLst>
              <a:ext uri="{FF2B5EF4-FFF2-40B4-BE49-F238E27FC236}">
                <a16:creationId xmlns:a16="http://schemas.microsoft.com/office/drawing/2014/main" id="{C8254B58-1B4D-6630-F0C5-D2484F24D134}"/>
              </a:ext>
            </a:extLst>
          </p:cNvPr>
          <p:cNvPicPr>
            <a:picLocks noChangeAspect="1"/>
          </p:cNvPicPr>
          <p:nvPr/>
        </p:nvPicPr>
        <p:blipFill>
          <a:blip r:embed="rId4"/>
          <a:srcRect t="3444" r="67072" b="89588"/>
          <a:stretch/>
        </p:blipFill>
        <p:spPr>
          <a:xfrm>
            <a:off x="1934838" y="4836016"/>
            <a:ext cx="1935164" cy="387339"/>
          </a:xfrm>
          <a:prstGeom prst="rect">
            <a:avLst/>
          </a:prstGeom>
        </p:spPr>
      </p:pic>
      <p:pic>
        <p:nvPicPr>
          <p:cNvPr id="25" name="Image 24" descr="Une image contenant carte, capture d’écran&#10;&#10;Le contenu généré par l’IA peut être incorrect.">
            <a:extLst>
              <a:ext uri="{FF2B5EF4-FFF2-40B4-BE49-F238E27FC236}">
                <a16:creationId xmlns:a16="http://schemas.microsoft.com/office/drawing/2014/main" id="{C927CA90-0395-8AC7-B281-9ED32C5D93D1}"/>
              </a:ext>
            </a:extLst>
          </p:cNvPr>
          <p:cNvPicPr>
            <a:picLocks noChangeAspect="1"/>
          </p:cNvPicPr>
          <p:nvPr/>
        </p:nvPicPr>
        <p:blipFill>
          <a:blip r:embed="rId4"/>
          <a:srcRect t="3444" r="67072" b="93495"/>
          <a:stretch/>
        </p:blipFill>
        <p:spPr>
          <a:xfrm>
            <a:off x="1884021" y="1915798"/>
            <a:ext cx="1935164" cy="170178"/>
          </a:xfrm>
          <a:prstGeom prst="rect">
            <a:avLst/>
          </a:prstGeom>
        </p:spPr>
      </p:pic>
      <p:sp>
        <p:nvSpPr>
          <p:cNvPr id="26" name="ZoneTexte 25">
            <a:extLst>
              <a:ext uri="{FF2B5EF4-FFF2-40B4-BE49-F238E27FC236}">
                <a16:creationId xmlns:a16="http://schemas.microsoft.com/office/drawing/2014/main" id="{5967F6B9-1CB9-CF10-2AA1-D5371FAFCE8C}"/>
              </a:ext>
            </a:extLst>
          </p:cNvPr>
          <p:cNvSpPr txBox="1"/>
          <p:nvPr/>
        </p:nvSpPr>
        <p:spPr>
          <a:xfrm>
            <a:off x="1850109" y="2056275"/>
            <a:ext cx="304800" cy="276225"/>
          </a:xfrm>
          <a:prstGeom prst="rect">
            <a:avLst/>
          </a:prstGeom>
          <a:noFill/>
        </p:spPr>
        <p:txBody>
          <a:bodyPr wrap="none" rtlCol="0">
            <a:noAutofit/>
          </a:bodyPr>
          <a:lstStyle/>
          <a:p>
            <a:pPr marR="0" algn="l" defTabSz="914400" rtl="0" eaLnBrk="1" fontAlgn="auto" latinLnBrk="0" hangingPunct="1">
              <a:lnSpc>
                <a:spcPct val="100000"/>
              </a:lnSpc>
              <a:spcBef>
                <a:spcPts val="0"/>
              </a:spcBef>
              <a:spcAft>
                <a:spcPts val="0"/>
              </a:spcAft>
              <a:buClrTx/>
              <a:buSzTx/>
              <a:tabLst/>
            </a:pPr>
            <a:r>
              <a:rPr lang="en-US" sz="900" noProof="0">
                <a:latin typeface="Segoe UI" panose="020B0502040204020203" pitchFamily="34" charset="0"/>
                <a:ea typeface="Open Sans" panose="020B0606030504020204" pitchFamily="34" charset="0"/>
                <a:cs typeface="Segoe UI" panose="020B0502040204020203" pitchFamily="34" charset="0"/>
              </a:rPr>
              <a:t>0%</a:t>
            </a:r>
            <a:endParaRPr lang="fr-BE" sz="900" noProof="0">
              <a:latin typeface="Segoe UI" panose="020B0502040204020203" pitchFamily="34" charset="0"/>
              <a:ea typeface="Open Sans" panose="020B0606030504020204" pitchFamily="34" charset="0"/>
              <a:cs typeface="Segoe UI" panose="020B0502040204020203" pitchFamily="34" charset="0"/>
            </a:endParaRPr>
          </a:p>
        </p:txBody>
      </p:sp>
      <p:sp>
        <p:nvSpPr>
          <p:cNvPr id="27" name="ZoneTexte 26">
            <a:extLst>
              <a:ext uri="{FF2B5EF4-FFF2-40B4-BE49-F238E27FC236}">
                <a16:creationId xmlns:a16="http://schemas.microsoft.com/office/drawing/2014/main" id="{A199E765-492D-A7CB-79B1-58587A5B9206}"/>
              </a:ext>
            </a:extLst>
          </p:cNvPr>
          <p:cNvSpPr txBox="1"/>
          <p:nvPr/>
        </p:nvSpPr>
        <p:spPr>
          <a:xfrm>
            <a:off x="3493484" y="2072859"/>
            <a:ext cx="304800" cy="276225"/>
          </a:xfrm>
          <a:prstGeom prst="rect">
            <a:avLst/>
          </a:prstGeom>
          <a:noFill/>
        </p:spPr>
        <p:txBody>
          <a:bodyPr wrap="none" rtlCol="0">
            <a:noAutofit/>
          </a:bodyPr>
          <a:lstStyle/>
          <a:p>
            <a:pPr marR="0" algn="l" defTabSz="914400" rtl="0" eaLnBrk="1" fontAlgn="auto" latinLnBrk="0" hangingPunct="1">
              <a:lnSpc>
                <a:spcPct val="100000"/>
              </a:lnSpc>
              <a:spcBef>
                <a:spcPts val="0"/>
              </a:spcBef>
              <a:spcAft>
                <a:spcPts val="0"/>
              </a:spcAft>
              <a:buClrTx/>
              <a:buSzTx/>
              <a:tabLst/>
            </a:pPr>
            <a:r>
              <a:rPr lang="en-US" sz="900" noProof="0">
                <a:latin typeface="Segoe UI" panose="020B0502040204020203" pitchFamily="34" charset="0"/>
                <a:ea typeface="Open Sans" panose="020B0606030504020204" pitchFamily="34" charset="0"/>
                <a:cs typeface="Segoe UI" panose="020B0502040204020203" pitchFamily="34" charset="0"/>
              </a:rPr>
              <a:t>10%</a:t>
            </a:r>
            <a:endParaRPr lang="fr-BE" sz="900" noProof="0">
              <a:latin typeface="Segoe UI" panose="020B0502040204020203" pitchFamily="34" charset="0"/>
              <a:ea typeface="Open Sans" panose="020B0606030504020204" pitchFamily="34" charset="0"/>
              <a:cs typeface="Segoe UI" panose="020B0502040204020203" pitchFamily="34" charset="0"/>
            </a:endParaRPr>
          </a:p>
        </p:txBody>
      </p:sp>
      <p:sp>
        <p:nvSpPr>
          <p:cNvPr id="29" name="ZoneTexte 28">
            <a:extLst>
              <a:ext uri="{FF2B5EF4-FFF2-40B4-BE49-F238E27FC236}">
                <a16:creationId xmlns:a16="http://schemas.microsoft.com/office/drawing/2014/main" id="{E4E12AC1-7F6E-B43E-C5F9-22E84B75D477}"/>
              </a:ext>
            </a:extLst>
          </p:cNvPr>
          <p:cNvSpPr txBox="1"/>
          <p:nvPr/>
        </p:nvSpPr>
        <p:spPr>
          <a:xfrm>
            <a:off x="7594140" y="2430674"/>
            <a:ext cx="4010469" cy="4154984"/>
          </a:xfrm>
          <a:prstGeom prst="rect">
            <a:avLst/>
          </a:prstGeom>
          <a:noFill/>
        </p:spPr>
        <p:txBody>
          <a:bodyPr wrap="square">
            <a:spAutoFit/>
          </a:bodyPr>
          <a:lstStyle/>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a:t>
            </a:r>
            <a:r>
              <a:rPr lang="fr-BE" sz="1100" kern="100" err="1">
                <a:effectLst/>
                <a:latin typeface="Aptos" panose="020B0004020202020204" pitchFamily="34" charset="0"/>
                <a:ea typeface="Aptos" panose="020B0004020202020204" pitchFamily="34" charset="0"/>
                <a:cs typeface="Arial" panose="020B0604020202020204" pitchFamily="34" charset="0"/>
              </a:rPr>
              <a:t>Tx</a:t>
            </a:r>
            <a:r>
              <a:rPr lang="fr-BE" sz="1100" kern="100">
                <a:effectLst/>
                <a:latin typeface="Aptos" panose="020B0004020202020204" pitchFamily="34" charset="0"/>
                <a:ea typeface="Aptos" panose="020B0004020202020204" pitchFamily="34" charset="0"/>
                <a:cs typeface="Arial" panose="020B0604020202020204" pitchFamily="34" charset="0"/>
              </a:rPr>
              <a:t> de PH en ménage’, </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a:t>
            </a:r>
            <a:r>
              <a:rPr lang="fr-BE" sz="1100" kern="100" err="1">
                <a:effectLst/>
                <a:latin typeface="Aptos" panose="020B0004020202020204" pitchFamily="34" charset="0"/>
                <a:ea typeface="Aptos" panose="020B0004020202020204" pitchFamily="34" charset="0"/>
                <a:cs typeface="Arial" panose="020B0604020202020204" pitchFamily="34" charset="0"/>
              </a:rPr>
              <a:t>Tx</a:t>
            </a:r>
            <a:r>
              <a:rPr lang="fr-BE" sz="1100" kern="100">
                <a:effectLst/>
                <a:latin typeface="Aptos" panose="020B0004020202020204" pitchFamily="34" charset="0"/>
                <a:ea typeface="Aptos" panose="020B0004020202020204" pitchFamily="34" charset="0"/>
                <a:cs typeface="Arial" panose="020B0604020202020204" pitchFamily="34" charset="0"/>
              </a:rPr>
              <a:t> de PH Isolé’, </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'Taux de PH avec pathologie Cardio’,</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 'Taux de PH avec pathologie </a:t>
            </a:r>
            <a:r>
              <a:rPr lang="fr-BE" sz="1100" kern="100" err="1">
                <a:effectLst/>
                <a:latin typeface="Aptos" panose="020B0004020202020204" pitchFamily="34" charset="0"/>
                <a:ea typeface="Aptos" panose="020B0004020202020204" pitchFamily="34" charset="0"/>
                <a:cs typeface="Arial" panose="020B0604020202020204" pitchFamily="34" charset="0"/>
              </a:rPr>
              <a:t>Cong</a:t>
            </a:r>
            <a:r>
              <a:rPr lang="fr-BE" sz="1100" kern="100">
                <a:effectLst/>
                <a:latin typeface="Aptos" panose="020B0004020202020204" pitchFamily="34" charset="0"/>
                <a:ea typeface="Aptos" panose="020B0004020202020204" pitchFamily="34" charset="0"/>
                <a:cs typeface="Arial" panose="020B0604020202020204" pitchFamily="34" charset="0"/>
              </a:rPr>
              <a:t>’, </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'Taux de PH avec pathologie Dermato’</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 'Taux de PH avec pathologie Endo',   </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'Taux de PH avec pathologie </a:t>
            </a:r>
            <a:r>
              <a:rPr lang="fr-BE" sz="1100" kern="100" err="1">
                <a:effectLst/>
                <a:latin typeface="Aptos" panose="020B0004020202020204" pitchFamily="34" charset="0"/>
                <a:ea typeface="Aptos" panose="020B0004020202020204" pitchFamily="34" charset="0"/>
                <a:cs typeface="Arial" panose="020B0604020202020204" pitchFamily="34" charset="0"/>
              </a:rPr>
              <a:t>Gastroentero</a:t>
            </a:r>
            <a:r>
              <a:rPr lang="fr-BE" sz="1100" kern="100">
                <a:effectLst/>
                <a:latin typeface="Aptos" panose="020B0004020202020204" pitchFamily="34" charset="0"/>
                <a:ea typeface="Aptos" panose="020B0004020202020204" pitchFamily="34" charset="0"/>
                <a:cs typeface="Arial" panose="020B0604020202020204" pitchFamily="34" charset="0"/>
              </a:rPr>
              <a:t>’,	</a:t>
            </a:r>
          </a:p>
          <a:p>
            <a:pPr marL="171450" indent="-171450">
              <a:buFont typeface="Arial" panose="020B0604020202020204" pitchFamily="34" charset="0"/>
              <a:buChar char="•"/>
            </a:pPr>
            <a:r>
              <a:rPr lang="fr-BE" sz="1100" kern="100">
                <a:latin typeface="Aptos" panose="020B0004020202020204" pitchFamily="34" charset="0"/>
                <a:ea typeface="Aptos" panose="020B0004020202020204" pitchFamily="34" charset="0"/>
                <a:cs typeface="Arial" panose="020B0604020202020204" pitchFamily="34" charset="0"/>
              </a:rPr>
              <a:t>(..)</a:t>
            </a:r>
            <a:r>
              <a:rPr lang="fr-BE" sz="1100" kern="100">
                <a:effectLst/>
                <a:latin typeface="Aptos" panose="020B0004020202020204" pitchFamily="34" charset="0"/>
                <a:ea typeface="Aptos" panose="020B0004020202020204" pitchFamily="34" charset="0"/>
                <a:cs typeface="Arial" panose="020B0604020202020204" pitchFamily="34" charset="0"/>
              </a:rPr>
              <a:t> </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'Nombre de points moyen par reconnaissance’,</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'Age moyen des personnes reconnues’, </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Durée médicale moyenne’,</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'Montant moyen payé’, </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'Taux avec moins de 7 points’,</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'Taux avec plus de 6 points’, </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'Taux en institution’,</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'Taux AI seule’, </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'Taux ARR seule’, </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'Taux ARR+AI’,</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'Taux contact citoyen par formulaire’,</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'Revenu moyen par déclaration’, </a:t>
            </a:r>
          </a:p>
          <a:p>
            <a:pPr marL="171450" indent="-171450">
              <a:buFont typeface="Arial" panose="020B0604020202020204" pitchFamily="34" charset="0"/>
              <a:buChar char="•"/>
            </a:pPr>
            <a:r>
              <a:rPr lang="fr-BE" sz="1100" kern="100">
                <a:latin typeface="Aptos" panose="020B0004020202020204" pitchFamily="34" charset="0"/>
                <a:ea typeface="Aptos" panose="020B0004020202020204" pitchFamily="34" charset="0"/>
                <a:cs typeface="Arial" panose="020B0604020202020204" pitchFamily="34" charset="0"/>
              </a:rPr>
              <a:t> </a:t>
            </a:r>
            <a:r>
              <a:rPr lang="fr-BE" sz="1100" kern="100">
                <a:effectLst/>
                <a:latin typeface="Aptos" panose="020B0004020202020204" pitchFamily="34" charset="0"/>
                <a:ea typeface="Aptos" panose="020B0004020202020204" pitchFamily="34" charset="0"/>
                <a:cs typeface="Arial" panose="020B0604020202020204" pitchFamily="34" charset="0"/>
              </a:rPr>
              <a:t>'Taux contacts 0800 par PH’, </a:t>
            </a:r>
          </a:p>
          <a:p>
            <a:pPr marL="171450" indent="-171450">
              <a:buFont typeface="Arial" panose="020B0604020202020204" pitchFamily="34" charset="0"/>
              <a:buChar char="•"/>
            </a:pPr>
            <a:r>
              <a:rPr lang="fr-BE" sz="1100" kern="100">
                <a:latin typeface="Aptos" panose="020B0004020202020204" pitchFamily="34" charset="0"/>
                <a:ea typeface="Aptos" panose="020B0004020202020204" pitchFamily="34" charset="0"/>
                <a:cs typeface="Arial" panose="020B0604020202020204" pitchFamily="34" charset="0"/>
              </a:rPr>
              <a:t> </a:t>
            </a:r>
            <a:r>
              <a:rPr lang="fr-BE" sz="1100" kern="100">
                <a:effectLst/>
                <a:latin typeface="Aptos" panose="020B0004020202020204" pitchFamily="34" charset="0"/>
                <a:ea typeface="Aptos" panose="020B0004020202020204" pitchFamily="34" charset="0"/>
                <a:cs typeface="Arial" panose="020B0604020202020204" pitchFamily="34" charset="0"/>
              </a:rPr>
              <a:t>'Taux PH par 1000 habitants’,</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'Taux de AI seule par 1000 habitants’,</a:t>
            </a:r>
          </a:p>
          <a:p>
            <a:pPr marL="171450" indent="-171450">
              <a:buFont typeface="Arial" panose="020B0604020202020204" pitchFamily="34" charset="0"/>
              <a:buChar char="•"/>
            </a:pPr>
            <a:r>
              <a:rPr lang="fr-BE" sz="1100" kern="100">
                <a:effectLst/>
                <a:latin typeface="Aptos" panose="020B0004020202020204" pitchFamily="34" charset="0"/>
                <a:ea typeface="Aptos" panose="020B0004020202020204" pitchFamily="34" charset="0"/>
                <a:cs typeface="Arial" panose="020B0604020202020204" pitchFamily="34" charset="0"/>
              </a:rPr>
              <a:t>'Taux de ARR seule par 1000 habitants'</a:t>
            </a:r>
            <a:endParaRPr lang="fr-BE" sz="1100"/>
          </a:p>
        </p:txBody>
      </p:sp>
      <p:sp>
        <p:nvSpPr>
          <p:cNvPr id="30" name="ZoneTexte 29">
            <a:extLst>
              <a:ext uri="{FF2B5EF4-FFF2-40B4-BE49-F238E27FC236}">
                <a16:creationId xmlns:a16="http://schemas.microsoft.com/office/drawing/2014/main" id="{530C9330-D28A-75D3-89B8-11C60198684A}"/>
              </a:ext>
            </a:extLst>
          </p:cNvPr>
          <p:cNvSpPr txBox="1"/>
          <p:nvPr/>
        </p:nvSpPr>
        <p:spPr>
          <a:xfrm>
            <a:off x="7472923" y="1424946"/>
            <a:ext cx="3452502" cy="769441"/>
          </a:xfrm>
          <a:prstGeom prst="rect">
            <a:avLst/>
          </a:prstGeom>
          <a:noFill/>
        </p:spPr>
        <p:txBody>
          <a:bodyPr wrap="square">
            <a:spAutoFit/>
          </a:bodyPr>
          <a:lstStyle/>
          <a:p>
            <a:pPr>
              <a:spcBef>
                <a:spcPts val="800"/>
              </a:spcBef>
              <a:spcAft>
                <a:spcPts val="400"/>
              </a:spcAft>
              <a:buNone/>
            </a:pPr>
            <a:r>
              <a:rPr lang="en-US" sz="2800" b="1" kern="100">
                <a:solidFill>
                  <a:srgbClr val="0F4761"/>
                </a:solidFill>
                <a:latin typeface="Aptos" panose="020B0004020202020204" pitchFamily="34" charset="0"/>
                <a:ea typeface="Aptos" panose="020B0004020202020204" pitchFamily="34" charset="0"/>
                <a:cs typeface="Times New Roman" panose="02020603050405020304" pitchFamily="18" charset="0"/>
              </a:rPr>
              <a:t>Features </a:t>
            </a:r>
            <a:r>
              <a:rPr lang="fr-BE" sz="1600" kern="100">
                <a:solidFill>
                  <a:srgbClr val="0F4761"/>
                </a:solidFill>
                <a:latin typeface="Aptos" panose="020B0004020202020204" pitchFamily="34" charset="0"/>
                <a:ea typeface="Aptos" panose="020B0004020202020204" pitchFamily="34" charset="0"/>
                <a:cs typeface="Times New Roman" panose="02020603050405020304" pitchFamily="18" charset="0"/>
              </a:rPr>
              <a:t>(variables utilisées pour prédire les </a:t>
            </a:r>
            <a:r>
              <a:rPr lang="fr-BE" sz="1600" kern="100" err="1">
                <a:solidFill>
                  <a:srgbClr val="0F4761"/>
                </a:solidFill>
                <a:latin typeface="Aptos" panose="020B0004020202020204" pitchFamily="34" charset="0"/>
                <a:ea typeface="Aptos" panose="020B0004020202020204" pitchFamily="34" charset="0"/>
                <a:cs typeface="Times New Roman" panose="02020603050405020304" pitchFamily="18" charset="0"/>
              </a:rPr>
              <a:t>targets</a:t>
            </a:r>
            <a:r>
              <a:rPr lang="fr-BE" sz="1600" kern="100">
                <a:solidFill>
                  <a:srgbClr val="0F4761"/>
                </a:solidFill>
                <a:latin typeface="Aptos" panose="020B0004020202020204" pitchFamily="34" charset="0"/>
                <a:ea typeface="Aptos" panose="020B0004020202020204" pitchFamily="34" charset="0"/>
                <a:cs typeface="Times New Roman" panose="02020603050405020304" pitchFamily="18" charset="0"/>
              </a:rPr>
              <a:t>)</a:t>
            </a:r>
            <a:endParaRPr lang="fr-BE" sz="1600" kern="100">
              <a:effectLst/>
              <a:latin typeface="Aptos" panose="020B0004020202020204" pitchFamily="34" charset="0"/>
              <a:ea typeface="Aptos" panose="020B0004020202020204" pitchFamily="34" charset="0"/>
              <a:cs typeface="Arial" panose="020B0604020202020204" pitchFamily="34" charset="0"/>
            </a:endParaRPr>
          </a:p>
        </p:txBody>
      </p:sp>
      <p:sp>
        <p:nvSpPr>
          <p:cNvPr id="31" name="Titre 3">
            <a:extLst>
              <a:ext uri="{FF2B5EF4-FFF2-40B4-BE49-F238E27FC236}">
                <a16:creationId xmlns:a16="http://schemas.microsoft.com/office/drawing/2014/main" id="{5D4B2482-248D-D04F-A2B3-E4DDEEC6F317}"/>
              </a:ext>
            </a:extLst>
          </p:cNvPr>
          <p:cNvSpPr>
            <a:spLocks noGrp="1"/>
          </p:cNvSpPr>
          <p:nvPr>
            <p:ph type="title"/>
          </p:nvPr>
        </p:nvSpPr>
        <p:spPr>
          <a:xfrm>
            <a:off x="743563" y="92652"/>
            <a:ext cx="9661066" cy="1074875"/>
          </a:xfrm>
        </p:spPr>
        <p:txBody>
          <a:bodyPr>
            <a:normAutofit/>
          </a:bodyPr>
          <a:lstStyle/>
          <a:p>
            <a:r>
              <a:rPr lang="en-US" err="1">
                <a:latin typeface="Calibri" panose="020F0502020204030204" pitchFamily="34" charset="0"/>
                <a:ea typeface="Calibri" panose="020F0502020204030204" pitchFamily="34" charset="0"/>
                <a:cs typeface="Calibri" panose="020F0502020204030204" pitchFamily="34" charset="0"/>
              </a:rPr>
              <a:t>Méthodologie</a:t>
            </a:r>
            <a:endParaRPr lang="fr-BE">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148297"/>
      </p:ext>
    </p:extLst>
  </p:cSld>
  <p:clrMapOvr>
    <a:masterClrMapping/>
  </p:clrMapOvr>
</p:sld>
</file>

<file path=ppt/theme/theme1.xml><?xml version="1.0" encoding="utf-8"?>
<a:theme xmlns:a="http://schemas.openxmlformats.org/drawingml/2006/main" name="Thème Office">
  <a:themeElements>
    <a:clrScheme name="DGHAN">
      <a:dk1>
        <a:sysClr val="windowText" lastClr="000000"/>
      </a:dk1>
      <a:lt1>
        <a:sysClr val="window" lastClr="FFFFFF"/>
      </a:lt1>
      <a:dk2>
        <a:srgbClr val="1B3D73"/>
      </a:dk2>
      <a:lt2>
        <a:srgbClr val="A39F9F"/>
      </a:lt2>
      <a:accent1>
        <a:srgbClr val="1EB1E7"/>
      </a:accent1>
      <a:accent2>
        <a:srgbClr val="E1314C"/>
      </a:accent2>
      <a:accent3>
        <a:srgbClr val="7EBB42"/>
      </a:accent3>
      <a:accent4>
        <a:srgbClr val="F07F18"/>
      </a:accent4>
      <a:accent5>
        <a:srgbClr val="E3CE4D"/>
      </a:accent5>
      <a:accent6>
        <a:srgbClr val="1738DD"/>
      </a:accent6>
      <a:hlink>
        <a:srgbClr val="00DA15"/>
      </a:hlink>
      <a:folHlink>
        <a:srgbClr val="954F72"/>
      </a:folHlink>
    </a:clrScheme>
    <a:fontScheme name="Personnalisé 1">
      <a:majorFont>
        <a:latin typeface="Robot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3E73"/>
        </a:solidFill>
      </a:spPr>
      <a:bodyPr rtlCol="0" anchor="t"/>
      <a:lstStyle>
        <a:defPPr marL="285750" indent="-285750" algn="l">
          <a:buFont typeface="Arial" panose="020B0604020202020204" pitchFamily="34" charset="0"/>
          <a:buChar char="•"/>
          <a:defRPr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noAutofit/>
      </a:bodyPr>
      <a:lstStyle>
        <a:def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noProof="0" dirty="0" smtClean="0">
            <a:solidFill>
              <a:srgbClr val="21B0E6"/>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20250127_PPT_HAN_FR_DEF" id="{95E06277-6B9E-4A41-BACB-5062A3DF9100}" vid="{7882C8A4-A253-4877-9E9F-5E66E356B91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DGHAN">
      <a:dk1>
        <a:sysClr val="windowText" lastClr="000000"/>
      </a:dk1>
      <a:lt1>
        <a:sysClr val="window" lastClr="FFFFFF"/>
      </a:lt1>
      <a:dk2>
        <a:srgbClr val="1B3D73"/>
      </a:dk2>
      <a:lt2>
        <a:srgbClr val="A39F9F"/>
      </a:lt2>
      <a:accent1>
        <a:srgbClr val="1EB1E7"/>
      </a:accent1>
      <a:accent2>
        <a:srgbClr val="E1314C"/>
      </a:accent2>
      <a:accent3>
        <a:srgbClr val="7EBB42"/>
      </a:accent3>
      <a:accent4>
        <a:srgbClr val="F07F18"/>
      </a:accent4>
      <a:accent5>
        <a:srgbClr val="E3CE4D"/>
      </a:accent5>
      <a:accent6>
        <a:srgbClr val="1738DD"/>
      </a:accent6>
      <a:hlink>
        <a:srgbClr val="00DA1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aad37d0-f966-41a5-8b8c-8b87af4a0552" xsi:nil="true"/>
    <lcf76f155ced4ddcb4097134ff3c332f xmlns="9c7fa83a-bcbf-405c-9367-9797b924aa6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5D29E1B326F14FAD727109EDA94AEB" ma:contentTypeVersion="20" ma:contentTypeDescription="Een nieuw document maken." ma:contentTypeScope="" ma:versionID="3659cb445c09743c0b668889ddd914d9">
  <xsd:schema xmlns:xsd="http://www.w3.org/2001/XMLSchema" xmlns:xs="http://www.w3.org/2001/XMLSchema" xmlns:p="http://schemas.microsoft.com/office/2006/metadata/properties" xmlns:ns2="9c7fa83a-bcbf-405c-9367-9797b924aa6c" xmlns:ns3="2aad37d0-f966-41a5-8b8c-8b87af4a0552" targetNamespace="http://schemas.microsoft.com/office/2006/metadata/properties" ma:root="true" ma:fieldsID="5faf0c037e0d775b7ac64ce7fc248c85" ns2:_="" ns3:_="">
    <xsd:import namespace="9c7fa83a-bcbf-405c-9367-9797b924aa6c"/>
    <xsd:import namespace="2aad37d0-f966-41a5-8b8c-8b87af4a05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7fa83a-bcbf-405c-9367-9797b924aa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dbf84619-cd7e-4b82-826d-f7f1e81acd8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ad37d0-f966-41a5-8b8c-8b87af4a0552"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e337209b-14ae-40d5-8cc7-25ffec2b99ef}" ma:internalName="TaxCatchAll" ma:showField="CatchAllData" ma:web="2aad37d0-f966-41a5-8b8c-8b87af4a05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9AFCF6-C494-4FBA-8AAD-1C66C82C85E8}">
  <ds:schemaRefs>
    <ds:schemaRef ds:uri="2aad37d0-f966-41a5-8b8c-8b87af4a0552"/>
    <ds:schemaRef ds:uri="9c7fa83a-bcbf-405c-9367-9797b924aa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1D9A331-8AC9-4423-924D-E317A8C53403}">
  <ds:schemaRefs>
    <ds:schemaRef ds:uri="http://schemas.microsoft.com/sharepoint/v3/contenttype/forms"/>
  </ds:schemaRefs>
</ds:datastoreItem>
</file>

<file path=customXml/itemProps3.xml><?xml version="1.0" encoding="utf-8"?>
<ds:datastoreItem xmlns:ds="http://schemas.openxmlformats.org/officeDocument/2006/customXml" ds:itemID="{37F1E9DF-F826-43A7-80D4-A5DE6B902E6B}">
  <ds:schemaRefs>
    <ds:schemaRef ds:uri="2aad37d0-f966-41a5-8b8c-8b87af4a0552"/>
    <ds:schemaRef ds:uri="9c7fa83a-bcbf-405c-9367-9797b924aa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FR_20250127_PPT_HAN_FR_DEF</Template>
  <TotalTime>0</TotalTime>
  <Words>3585</Words>
  <Application>Microsoft Office PowerPoint</Application>
  <PresentationFormat>Widescreen</PresentationFormat>
  <Paragraphs>259</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Thème Office</vt:lpstr>
      <vt:lpstr>Taux d’appels et taux de rappels élevés au 0800  Analyse des causes probables</vt:lpstr>
      <vt:lpstr>Introduction</vt:lpstr>
      <vt:lpstr>Décomposition du volume d’appel avec agent</vt:lpstr>
      <vt:lpstr>Identification des appelants</vt:lpstr>
      <vt:lpstr>Raisons de rappel</vt:lpstr>
      <vt:lpstr>Contact via formulaire web vs 0800</vt:lpstr>
      <vt:lpstr>Perméabilité entre 0800 et formulaires</vt:lpstr>
      <vt:lpstr>Analyse des profils des personnes qui appelent et qui rappelent</vt:lpstr>
      <vt:lpstr>Méthodologie</vt:lpstr>
      <vt:lpstr>Résultats – Taux d’appel</vt:lpstr>
      <vt:lpstr>Résultats – Taux de rappel</vt:lpstr>
      <vt:lpstr>Résultats – Taux de rappel</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Lacour Jean</dc:creator>
  <cp:lastModifiedBy>Lacour Jean</cp:lastModifiedBy>
  <cp:revision>113</cp:revision>
  <dcterms:created xsi:type="dcterms:W3CDTF">2025-06-11T11:31:50Z</dcterms:created>
  <dcterms:modified xsi:type="dcterms:W3CDTF">2025-06-24T14:19:21Z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0x0101007E5D29E1B326F14FAD727109EDA94AEB</vt:lpwstr>
  </property>
</Properties>
</file>