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420" r:id="rId3"/>
    <p:sldId id="439" r:id="rId4"/>
    <p:sldId id="421" r:id="rId5"/>
    <p:sldId id="440" r:id="rId6"/>
    <p:sldId id="423" r:id="rId7"/>
    <p:sldId id="444" r:id="rId8"/>
    <p:sldId id="443" r:id="rId9"/>
    <p:sldId id="424" r:id="rId10"/>
    <p:sldId id="437" r:id="rId11"/>
    <p:sldId id="425" r:id="rId12"/>
    <p:sldId id="426" r:id="rId13"/>
    <p:sldId id="427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8" r:id="rId22"/>
    <p:sldId id="436" r:id="rId23"/>
  </p:sldIdLst>
  <p:sldSz cx="12192000" cy="6858000"/>
  <p:notesSz cx="6797675" cy="9928225"/>
  <p:custDataLst>
    <p:tags r:id="rId26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1D8DB0"/>
    <a:srgbClr val="2F4D5D"/>
    <a:srgbClr val="DCE7F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62531" autoAdjust="0"/>
  </p:normalViewPr>
  <p:slideViewPr>
    <p:cSldViewPr snapToGrid="0" snapToObjects="1">
      <p:cViewPr varScale="1">
        <p:scale>
          <a:sx n="71" d="100"/>
          <a:sy n="71" d="100"/>
        </p:scale>
        <p:origin x="450" y="66"/>
      </p:cViewPr>
      <p:guideLst/>
    </p:cSldViewPr>
  </p:slideViewPr>
  <p:outlineViewPr>
    <p:cViewPr>
      <p:scale>
        <a:sx n="33" d="100"/>
        <a:sy n="33" d="100"/>
      </p:scale>
      <p:origin x="0" y="-2682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26-11-2019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353964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noProof="0" dirty="0"/>
              <a:t>1996 : cumul d’un revenu du travail et d’une indemnité AMI partielle</a:t>
            </a:r>
          </a:p>
          <a:p>
            <a:r>
              <a:rPr lang="fr-BE" noProof="0" dirty="0"/>
              <a:t>Plan de remise au travail (adaptation des montants)</a:t>
            </a:r>
          </a:p>
          <a:p>
            <a:r>
              <a:rPr lang="fr-BE" noProof="0" dirty="0"/>
              <a:t>Parcours de réintégration pour permettre aux malades de longue durée de retrouver leur emploi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3361-4F1A-43CF-890B-CF1BBAC6298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4972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Invalidité*</a:t>
            </a:r>
          </a:p>
          <a:p>
            <a:r>
              <a:rPr lang="fr-FR" noProof="0" dirty="0"/>
              <a:t>ARR et AI**</a:t>
            </a:r>
          </a:p>
          <a:p>
            <a:r>
              <a:rPr lang="fr-FR" noProof="0" dirty="0"/>
              <a:t>ARR et invalidité***</a:t>
            </a:r>
          </a:p>
          <a:p>
            <a:r>
              <a:rPr lang="fr-FR" noProof="0" dirty="0"/>
              <a:t>ARR****</a:t>
            </a:r>
          </a:p>
          <a:p>
            <a:r>
              <a:rPr lang="fr-FR" noProof="0" dirty="0"/>
              <a:t>Incapacité de travail primaire</a:t>
            </a:r>
          </a:p>
          <a:p>
            <a:r>
              <a:rPr lang="fr-FR" noProof="0" dirty="0"/>
              <a:t>AI*****</a:t>
            </a:r>
          </a:p>
          <a:p>
            <a:r>
              <a:rPr lang="fr-FR" noProof="0" dirty="0"/>
              <a:t>Avec prestations</a:t>
            </a:r>
          </a:p>
          <a:p>
            <a:r>
              <a:rPr lang="fr-FR" noProof="0" dirty="0"/>
              <a:t>Sans prestations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Population 16-64</a:t>
            </a:r>
          </a:p>
          <a:p>
            <a:r>
              <a:rPr lang="fr-FR" noProof="0" dirty="0"/>
              <a:t>IT de longue durée 16-64</a:t>
            </a:r>
          </a:p>
          <a:p>
            <a:r>
              <a:rPr lang="fr-FR" noProof="0" dirty="0"/>
              <a:t>ARR (alloc.)</a:t>
            </a:r>
          </a:p>
          <a:p>
            <a:r>
              <a:rPr lang="fr-FR" noProof="0" dirty="0"/>
              <a:t>ARR et AI (alloc.)</a:t>
            </a:r>
          </a:p>
          <a:p>
            <a:r>
              <a:rPr lang="fr-FR" noProof="0" dirty="0"/>
              <a:t>Invalidité et ARR</a:t>
            </a:r>
          </a:p>
          <a:p>
            <a:r>
              <a:rPr lang="fr-FR" noProof="0" dirty="0"/>
              <a:t>ARR (sans alloc.)</a:t>
            </a:r>
          </a:p>
          <a:p>
            <a:r>
              <a:rPr lang="fr-FR" noProof="0" dirty="0"/>
              <a:t>ARR et AI (sans alloc.)</a:t>
            </a:r>
          </a:p>
          <a:p>
            <a:r>
              <a:rPr lang="fr-FR" noProof="0" dirty="0"/>
              <a:t>Invalidité</a:t>
            </a:r>
          </a:p>
          <a:p>
            <a:r>
              <a:rPr lang="fr-FR" noProof="0" dirty="0"/>
              <a:t>AI (alloc.)</a:t>
            </a:r>
          </a:p>
          <a:p>
            <a:r>
              <a:rPr lang="fr-FR" noProof="0" dirty="0"/>
              <a:t>AI (sans alloc.)</a:t>
            </a:r>
          </a:p>
          <a:p>
            <a:r>
              <a:rPr lang="fr-FR" noProof="0" dirty="0"/>
              <a:t>Incapacité de travail primaire</a:t>
            </a:r>
          </a:p>
          <a:p>
            <a:endParaRPr lang="fr-FR" noProof="0" dirty="0"/>
          </a:p>
          <a:p>
            <a:r>
              <a:rPr lang="fr-FR" noProof="0" dirty="0"/>
              <a:t>Taux d’emploi</a:t>
            </a:r>
          </a:p>
          <a:p>
            <a:r>
              <a:rPr lang="fr-FR" noProof="0" dirty="0"/>
              <a:t>Régime de travail &lt;80% (salarié)</a:t>
            </a:r>
          </a:p>
        </p:txBody>
      </p:sp>
    </p:spTree>
    <p:extLst>
      <p:ext uri="{BB962C8B-B14F-4D97-AF65-F5344CB8AC3E}">
        <p14:creationId xmlns:p14="http://schemas.microsoft.com/office/powerpoint/2010/main" val="403566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dirty="0"/>
              <a:t>(du</a:t>
            </a:r>
            <a:r>
              <a:rPr lang="en-US" baseline="0" dirty="0"/>
              <a:t> </a:t>
            </a:r>
            <a:r>
              <a:rPr lang="en-US" baseline="0" dirty="0" err="1"/>
              <a:t>revenu</a:t>
            </a:r>
            <a:r>
              <a:rPr lang="en-US" baseline="0" dirty="0"/>
              <a:t> au </a:t>
            </a:r>
            <a:r>
              <a:rPr lang="en-US" baseline="0" dirty="0" err="1"/>
              <a:t>résultat</a:t>
            </a:r>
            <a:r>
              <a:rPr lang="en-US" dirty="0"/>
              <a:t>)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3361-4F1A-43CF-890B-CF1BBAC6298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02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Les parents de ces enfants ont plus souvent un niveau de formation inférieur</a:t>
            </a:r>
          </a:p>
          <a:p>
            <a:r>
              <a:rPr lang="fr-FR" noProof="0" dirty="0"/>
              <a:t>Le chef du ménage est plus souvent un parent isolé</a:t>
            </a:r>
          </a:p>
          <a:p>
            <a:r>
              <a:rPr lang="fr-FR" noProof="0" dirty="0"/>
              <a:t>La famille compte aussi plus souvent parmi ses membres d’autres personnes handicapées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3361-4F1A-43CF-890B-CF1BBAC62982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176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7494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/>
              <a:t>Protection </a:t>
            </a:r>
            <a:r>
              <a:rPr lang="en-US" sz="2000" dirty="0" err="1"/>
              <a:t>minimale</a:t>
            </a:r>
            <a:endParaRPr lang="en-US" sz="2000" dirty="0"/>
          </a:p>
          <a:p>
            <a:pPr lvl="1"/>
            <a:r>
              <a:rPr lang="en-US" sz="2000" dirty="0" err="1"/>
              <a:t>Maintien</a:t>
            </a:r>
            <a:r>
              <a:rPr lang="en-US" sz="2000" dirty="0"/>
              <a:t> du </a:t>
            </a:r>
            <a:r>
              <a:rPr lang="en-US" sz="2000" dirty="0" err="1"/>
              <a:t>niveau</a:t>
            </a:r>
            <a:r>
              <a:rPr lang="en-US" sz="2000" dirty="0"/>
              <a:t> de vie</a:t>
            </a:r>
          </a:p>
          <a:p>
            <a:pPr lvl="1"/>
            <a:r>
              <a:rPr lang="en-US" sz="2000" dirty="0" err="1"/>
              <a:t>Intégration</a:t>
            </a:r>
            <a:r>
              <a:rPr lang="en-US" sz="2000" dirty="0"/>
              <a:t> </a:t>
            </a:r>
            <a:r>
              <a:rPr lang="en-US" sz="2000" dirty="0" err="1"/>
              <a:t>sociale</a:t>
            </a:r>
            <a:r>
              <a:rPr lang="en-US" sz="2000" dirty="0"/>
              <a:t> (par le travail)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43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32C4-52B6-4FBA-A249-124EF15E746D}" type="datetimeFigureOut">
              <a:rPr lang="nl-BE" smtClean="0"/>
              <a:t>26/11/2019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85EB-BF8E-4CFE-8222-DC298453734A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44892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solidFill>
              <a:srgbClr val="1D8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72382" y="360000"/>
            <a:ext cx="1993371" cy="719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3822356" y="4359604"/>
            <a:ext cx="5087646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2356" y="1800000"/>
            <a:ext cx="5087643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/>
        </p:blipFill>
        <p:spPr>
          <a:xfrm>
            <a:off x="1" y="1828801"/>
            <a:ext cx="3717676" cy="21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548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68000" y="6210000"/>
            <a:ext cx="864000" cy="648000"/>
          </a:xfrm>
          <a:prstGeom prst="rect">
            <a:avLst/>
          </a:prstGeom>
        </p:spPr>
        <p:txBody>
          <a:bodyPr/>
          <a:lstStyle/>
          <a:p>
            <a:fld id="{0A297500-7527-634B-90F4-69D0994C32B4}" type="slidenum">
              <a:rPr lang="nl-NL" smtClean="0"/>
              <a:t>‹N°›</a:t>
            </a:fld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8351" y="1655999"/>
            <a:ext cx="10655300" cy="4392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6115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1047010" y="6353999"/>
            <a:ext cx="996685" cy="359999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96" r:id="rId8"/>
    <p:sldLayoutId id="2147483699" r:id="rId9"/>
    <p:sldLayoutId id="2147483700" r:id="rId10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3986132" y="4523380"/>
            <a:ext cx="8205868" cy="1399751"/>
          </a:xfrm>
        </p:spPr>
        <p:txBody>
          <a:bodyPr>
            <a:normAutofit fontScale="95000"/>
          </a:bodyPr>
          <a:lstStyle/>
          <a:p>
            <a:pPr algn="ctr">
              <a:defRPr b="0" i="0"/>
            </a:pPr>
            <a:endParaRPr lang="en-US" sz="2800" cap="all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 b="0" i="0"/>
            </a:pPr>
            <a:r>
              <a:rPr lang="x-none" dirty="0"/>
              <a:t>Prof. Koen Hermans</a:t>
            </a:r>
          </a:p>
          <a:p>
            <a:pPr>
              <a:defRPr b="0" i="0"/>
            </a:pPr>
            <a:r>
              <a:rPr lang="x-none" dirty="0"/>
              <a:t>LUCAS KU Leuven</a:t>
            </a:r>
          </a:p>
          <a:p>
            <a:pPr>
              <a:defRPr b="0" i="0"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986132" y="1800000"/>
            <a:ext cx="8369644" cy="2386800"/>
          </a:xfrm>
        </p:spPr>
        <p:txBody>
          <a:bodyPr>
            <a:normAutofit/>
          </a:bodyPr>
          <a:lstStyle/>
          <a:p>
            <a:pPr>
              <a:defRPr b="0" i="0"/>
            </a:pPr>
            <a:br>
              <a:rPr lang="x-none" sz="3200"/>
            </a:br>
            <a:r>
              <a:rPr lang="x-none" sz="3200"/>
              <a:t>Pauvreté et handicap</a:t>
            </a:r>
            <a:br>
              <a:rPr lang="x-none" sz="3200"/>
            </a:br>
            <a:r>
              <a:rPr lang="x-none" sz="3200"/>
              <a:t>Conclusions finales et recommandations 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375180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019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Le risque de pauvreté, un indicateur valable 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Handilab (2012) : </a:t>
            </a:r>
          </a:p>
          <a:p>
            <a:pPr lvl="1">
              <a:defRPr b="0" i="0"/>
            </a:pPr>
            <a:r>
              <a:rPr lang="x-none" dirty="0"/>
              <a:t>Le risque de pauvreté sous-estime la pauvreté chez les personnes handicapées</a:t>
            </a:r>
          </a:p>
          <a:p>
            <a:pPr lvl="1">
              <a:defRPr b="0" i="0"/>
            </a:pPr>
            <a:r>
              <a:rPr lang="x-none" dirty="0"/>
              <a:t>Cause : le coût d'un handicap</a:t>
            </a:r>
          </a:p>
          <a:p>
            <a:pPr marL="0" indent="0">
              <a:buNone/>
              <a:defRPr b="0" i="0"/>
            </a:pPr>
            <a:endParaRPr lang="en-US" dirty="0"/>
          </a:p>
          <a:p>
            <a:pPr>
              <a:defRPr b="0" i="0"/>
            </a:pPr>
            <a:r>
              <a:rPr lang="en-US" dirty="0"/>
              <a:t>NÉCESSITÉ</a:t>
            </a:r>
            <a:r>
              <a:rPr lang="x-none" dirty="0"/>
              <a:t> d'un meilleur suivi fondé sur plusieurs INDICATEURS DE PAUVRETÉ pour les personnes handicapées</a:t>
            </a:r>
          </a:p>
          <a:p>
            <a:pPr>
              <a:defRPr b="0" i="0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393543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 dirty="0"/>
              <a:t>Liaison des prestations au bien-être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x-none" dirty="0"/>
              <a:t>Protection du revenu minimum structurellement déficiente</a:t>
            </a:r>
          </a:p>
          <a:p>
            <a:pPr>
              <a:defRPr b="0" i="0"/>
            </a:pPr>
            <a:r>
              <a:rPr lang="x-none" dirty="0"/>
              <a:t>Importance de l'enveloppe bien-être, mais </a:t>
            </a:r>
            <a:r>
              <a:rPr lang="fr-BE" dirty="0"/>
              <a:t>ne suffit pas à </a:t>
            </a:r>
            <a:r>
              <a:rPr lang="x-none" dirty="0"/>
              <a:t>combler l'écart</a:t>
            </a:r>
          </a:p>
          <a:p>
            <a:pPr>
              <a:defRPr b="0" i="0"/>
            </a:pPr>
            <a:r>
              <a:rPr lang="x-none" dirty="0"/>
              <a:t>Mouvement de rattrapage des travailleurs indépendants </a:t>
            </a:r>
          </a:p>
          <a:p>
            <a:pPr>
              <a:defRPr b="0" i="0"/>
            </a:pPr>
            <a:r>
              <a:rPr lang="x-none" dirty="0"/>
              <a:t>L'AMI a glissé vers une protection minimale insuffisante</a:t>
            </a:r>
          </a:p>
          <a:p>
            <a:pPr>
              <a:defRPr b="0" i="0"/>
            </a:pPr>
            <a:r>
              <a:rPr lang="x-none" dirty="0"/>
              <a:t>L'ARR est inférieure à la garantie de revenus aux personnes âgées</a:t>
            </a:r>
          </a:p>
          <a:p>
            <a:pPr>
              <a:defRPr b="0" i="0"/>
            </a:pPr>
            <a:r>
              <a:rPr lang="x-none" dirty="0"/>
              <a:t>Surtout</a:t>
            </a:r>
            <a:r>
              <a:rPr lang="fr-BE" dirty="0"/>
              <a:t>,</a:t>
            </a:r>
            <a:r>
              <a:rPr lang="x-none" dirty="0"/>
              <a:t> les personnes avec charge de famille </a:t>
            </a:r>
            <a:r>
              <a:rPr lang="fr-BE" dirty="0"/>
              <a:t>sont</a:t>
            </a:r>
            <a:r>
              <a:rPr lang="x-none" dirty="0"/>
              <a:t> les plus défavorisées</a:t>
            </a:r>
          </a:p>
          <a:p>
            <a:pPr marL="0" indent="0">
              <a:buNone/>
              <a:defRPr b="0" i="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964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 dirty="0"/>
              <a:t>Pièges à l'emploi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fr-BE" dirty="0"/>
              <a:t>Une augmentation de l'activité n'entraîne pas une augmentation du revenu en cas d'ARR</a:t>
            </a:r>
          </a:p>
          <a:p>
            <a:pPr>
              <a:defRPr b="0" i="0"/>
            </a:pPr>
            <a:endParaRPr lang="fr-BE" dirty="0"/>
          </a:p>
          <a:p>
            <a:pPr>
              <a:defRPr b="0" i="0"/>
            </a:pPr>
            <a:r>
              <a:rPr lang="fr-BE" dirty="0"/>
              <a:t>Le piège à l'emploi concerne aussi les conjoints des bénéficiaires de l'ARR (« prix de l'amour »)</a:t>
            </a:r>
          </a:p>
          <a:p>
            <a:pPr>
              <a:defRPr b="0" i="0"/>
            </a:pPr>
            <a:endParaRPr lang="fr-BE" dirty="0"/>
          </a:p>
          <a:p>
            <a:pPr>
              <a:defRPr b="0" i="0"/>
            </a:pPr>
            <a:r>
              <a:rPr lang="fr-BE" dirty="0"/>
              <a:t>Réforme de la reprise du travail : le nouveau système est globalement plus généreux, mais pas pour les plus précaires</a:t>
            </a:r>
          </a:p>
          <a:p>
            <a:pPr>
              <a:defRPr b="0" i="0"/>
            </a:pPr>
            <a:endParaRPr lang="fr-BE" dirty="0"/>
          </a:p>
          <a:p>
            <a:pPr>
              <a:defRPr b="0" i="0"/>
            </a:pPr>
            <a:r>
              <a:rPr lang="fr-BE" dirty="0"/>
              <a:t>ARR : sorte de « terminus », situation dont on ne peut plus s'extraire</a:t>
            </a:r>
          </a:p>
        </p:txBody>
      </p:sp>
    </p:spTree>
    <p:extLst>
      <p:ext uri="{BB962C8B-B14F-4D97-AF65-F5344CB8AC3E}">
        <p14:creationId xmlns:p14="http://schemas.microsoft.com/office/powerpoint/2010/main" val="33638497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 dirty="0"/>
              <a:t>Familles avec un enfant handicapé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6000" y="1359036"/>
            <a:ext cx="11041200" cy="4760964"/>
          </a:xfrm>
        </p:spPr>
        <p:txBody>
          <a:bodyPr>
            <a:normAutofit fontScale="62500" lnSpcReduction="20000"/>
          </a:bodyPr>
          <a:lstStyle/>
          <a:p>
            <a:pPr>
              <a:defRPr b="0" i="0"/>
            </a:pPr>
            <a:r>
              <a:rPr lang="x-none" sz="3200" dirty="0"/>
              <a:t>Non-recours aux allocations familiales supplémentaires : 10 %</a:t>
            </a:r>
          </a:p>
          <a:p>
            <a:pPr>
              <a:defRPr b="0" i="0"/>
            </a:pPr>
            <a:endParaRPr lang="en-US" sz="3200" dirty="0"/>
          </a:p>
          <a:p>
            <a:pPr lvl="0">
              <a:defRPr b="0" i="0"/>
            </a:pPr>
            <a:r>
              <a:rPr lang="x-none" sz="3200" dirty="0"/>
              <a:t>Les enfants handicapés vivent plus souvent dans une famille en situation de vulnérabilité socioéconomique </a:t>
            </a:r>
          </a:p>
          <a:p>
            <a:pPr lvl="1">
              <a:defRPr b="0" i="0"/>
            </a:pPr>
            <a:endParaRPr lang="nl-BE" sz="3200" dirty="0"/>
          </a:p>
          <a:p>
            <a:pPr>
              <a:defRPr b="0" i="0"/>
            </a:pPr>
            <a:r>
              <a:rPr lang="x-none" sz="3200" dirty="0"/>
              <a:t>La participation au marché du travail est plus faible dans les familles avec enfants handicapés</a:t>
            </a:r>
          </a:p>
          <a:p>
            <a:pPr>
              <a:defRPr b="0" i="0"/>
            </a:pPr>
            <a:endParaRPr lang="nl-BE" sz="3200" dirty="0"/>
          </a:p>
          <a:p>
            <a:pPr>
              <a:defRPr b="0" i="0"/>
            </a:pPr>
            <a:r>
              <a:rPr lang="x-none" sz="3200" dirty="0"/>
              <a:t>L'écart d'emploi augmente avec la gravité du handicap</a:t>
            </a:r>
          </a:p>
          <a:p>
            <a:pPr lvl="0">
              <a:defRPr b="0" i="0"/>
            </a:pPr>
            <a:endParaRPr lang="nl-BE" sz="3200" dirty="0"/>
          </a:p>
          <a:p>
            <a:pPr lvl="0">
              <a:defRPr b="0" i="0"/>
            </a:pPr>
            <a:r>
              <a:rPr lang="x-none" sz="3200" dirty="0"/>
              <a:t>La situation socioéconomique n'explique que partiellement cet écart</a:t>
            </a:r>
          </a:p>
          <a:p>
            <a:pPr lvl="0">
              <a:defRPr b="0" i="0"/>
            </a:pPr>
            <a:endParaRPr lang="en-US" sz="3200" dirty="0"/>
          </a:p>
          <a:p>
            <a:pPr lvl="0">
              <a:defRPr b="0" i="0"/>
            </a:pPr>
            <a:r>
              <a:rPr lang="x-none" sz="3200" dirty="0"/>
              <a:t>Inégalités sociales dans le recours aux soins et à l'assistance : aménagements raisonnables </a:t>
            </a:r>
          </a:p>
          <a:p>
            <a:pPr>
              <a:defRPr b="0" i="0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27105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Aménagements raisonnables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 dirty="0"/>
              <a:t>UNIA : </a:t>
            </a:r>
          </a:p>
          <a:p>
            <a:pPr lvl="1">
              <a:defRPr b="0" i="0"/>
            </a:pPr>
            <a:r>
              <a:rPr lang="x-none" sz="2000" dirty="0"/>
              <a:t>Assistance au dépôt de plainte</a:t>
            </a:r>
          </a:p>
          <a:p>
            <a:pPr lvl="1">
              <a:defRPr b="0" i="0"/>
            </a:pPr>
            <a:r>
              <a:rPr lang="x-none" sz="2000" dirty="0"/>
              <a:t>Rapports à l'ONU sur l'application de la </a:t>
            </a:r>
            <a:r>
              <a:rPr lang="fr-BE" sz="2000" dirty="0"/>
              <a:t>C</a:t>
            </a:r>
            <a:r>
              <a:rPr lang="x-none" sz="2000" dirty="0"/>
              <a:t>onvention de l'ONU</a:t>
            </a:r>
          </a:p>
          <a:p>
            <a:pPr lvl="1"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Augmentation du nombre de plaintes :</a:t>
            </a:r>
          </a:p>
          <a:p>
            <a:pPr lvl="1">
              <a:defRPr b="0" i="0"/>
            </a:pPr>
            <a:r>
              <a:rPr lang="fr-BE" sz="2000" dirty="0"/>
              <a:t>A</a:t>
            </a:r>
            <a:r>
              <a:rPr lang="x-none" sz="2000" dirty="0"/>
              <a:t>ccès aux bâtiments, aux services, à l'éducation, au marché du logement et au marché du travail</a:t>
            </a:r>
          </a:p>
          <a:p>
            <a:pPr lvl="1"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Nouveau</a:t>
            </a:r>
            <a:r>
              <a:rPr lang="fr-BE" dirty="0"/>
              <a:t>x</a:t>
            </a:r>
            <a:r>
              <a:rPr lang="x-none" dirty="0"/>
              <a:t> rapport</a:t>
            </a:r>
            <a:r>
              <a:rPr lang="fr-BE" dirty="0"/>
              <a:t>s</a:t>
            </a:r>
            <a:r>
              <a:rPr lang="x-none" dirty="0"/>
              <a:t> à l'ONU en préparation :</a:t>
            </a:r>
          </a:p>
          <a:p>
            <a:pPr lvl="1">
              <a:defRPr b="0" i="0"/>
            </a:pPr>
            <a:r>
              <a:rPr lang="x-none" sz="2000" dirty="0"/>
              <a:t>Faible montant des prestations, pièges à l'emploi et retard administratif</a:t>
            </a:r>
          </a:p>
        </p:txBody>
      </p:sp>
    </p:spTree>
    <p:extLst>
      <p:ext uri="{BB962C8B-B14F-4D97-AF65-F5344CB8AC3E}">
        <p14:creationId xmlns:p14="http://schemas.microsoft.com/office/powerpoint/2010/main" val="4086752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x-none"/>
              <a:t>Les bénéficiaires de l'ARR, un groupe particulièrement vulnérable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6000" y="1550504"/>
            <a:ext cx="10777800" cy="4862019"/>
          </a:xfrm>
        </p:spPr>
        <p:txBody>
          <a:bodyPr>
            <a:normAutofit fontScale="85000" lnSpcReduction="20000"/>
          </a:bodyPr>
          <a:lstStyle/>
          <a:p>
            <a:pPr>
              <a:defRPr b="0" i="0"/>
            </a:pPr>
            <a:r>
              <a:rPr lang="x-none" dirty="0"/>
              <a:t>Handilab (2012) : les régimes de l'AI et de l'ARR ne parviennent pas suffisamment à garantir un niveau de vie équivalent</a:t>
            </a:r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Manque de participation sociale des bénéficiaires de l'ARR</a:t>
            </a:r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Les personnes dont la situation financière est la plus mauvaise sont surtout les personnes atteintes d'un handicap modéré</a:t>
            </a:r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Évaluation médicale ou interdisciplinaire</a:t>
            </a:r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Coûts du handicap : possibilité de reconnaissance internationale</a:t>
            </a:r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Handilab n'a pas conduit à une refonte en profondeur du régime</a:t>
            </a:r>
          </a:p>
          <a:p>
            <a:pPr>
              <a:defRPr b="0" i="0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768786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Exercice des droits et recours aux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fr-BE" sz="2000" dirty="0"/>
              <a:t>Procédure ARR et AI longue et complexe</a:t>
            </a:r>
          </a:p>
          <a:p>
            <a:pPr>
              <a:defRPr b="0" i="0"/>
            </a:pPr>
            <a:endParaRPr lang="fr-BE" sz="2000" dirty="0"/>
          </a:p>
          <a:p>
            <a:pPr>
              <a:defRPr b="0" i="0"/>
            </a:pPr>
            <a:r>
              <a:rPr lang="fr-BE" sz="2000" dirty="0"/>
              <a:t>Non-recours : multitude de facteurs à différents niveaux</a:t>
            </a:r>
          </a:p>
          <a:p>
            <a:pPr>
              <a:defRPr b="0" i="0"/>
            </a:pPr>
            <a:endParaRPr lang="fr-BE" sz="2000" dirty="0"/>
          </a:p>
          <a:p>
            <a:pPr>
              <a:defRPr b="0" i="0"/>
            </a:pPr>
            <a:r>
              <a:rPr lang="fr-BE" sz="2000" dirty="0"/>
              <a:t>Non-recours beaucoup plus important à Bruxelles : personnes issues de l'immigration ?</a:t>
            </a:r>
          </a:p>
          <a:p>
            <a:pPr lvl="1">
              <a:defRPr b="0" i="0"/>
            </a:pPr>
            <a:r>
              <a:rPr lang="fr-BE" sz="2000" dirty="0"/>
              <a:t>Obstacle de la langue (langue du client)</a:t>
            </a:r>
          </a:p>
          <a:p>
            <a:pPr lvl="1">
              <a:defRPr b="0" i="0"/>
            </a:pPr>
            <a:endParaRPr lang="fr-BE" sz="2000" dirty="0"/>
          </a:p>
          <a:p>
            <a:pPr>
              <a:defRPr b="0" i="0"/>
            </a:pPr>
            <a:r>
              <a:rPr lang="fr-BE" sz="2000" dirty="0"/>
              <a:t>Attitude des services de première ligne : approche de contrôle vs approche fondée sur les droits</a:t>
            </a:r>
          </a:p>
          <a:p>
            <a:pPr>
              <a:defRPr b="0" i="0"/>
            </a:pPr>
            <a:endParaRPr lang="fr-BE" sz="2000" dirty="0"/>
          </a:p>
          <a:p>
            <a:pPr>
              <a:defRPr b="0" i="0"/>
            </a:pPr>
            <a:r>
              <a:rPr lang="fr-BE" sz="2000" dirty="0"/>
              <a:t>« Creux » en raison de la complexité et de la durée de la procédure</a:t>
            </a:r>
          </a:p>
          <a:p>
            <a:pPr>
              <a:defRPr b="0" i="0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404750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Recommandations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  <a:defRPr b="0" i="0"/>
            </a:pPr>
            <a:r>
              <a:rPr lang="fr-BE" dirty="0"/>
              <a:t>	À l'intersection de la politique en matière de pauvreté et de la politique en matière de handicap</a:t>
            </a:r>
          </a:p>
          <a:p>
            <a:pPr marL="0" indent="0">
              <a:buNone/>
              <a:defRPr b="0" i="0"/>
            </a:pPr>
            <a:endParaRPr lang="fr-BE" dirty="0"/>
          </a:p>
          <a:p>
            <a:pPr marL="0" indent="0">
              <a:buNone/>
              <a:defRPr b="0" i="0"/>
            </a:pPr>
            <a:endParaRPr lang="fr-BE" dirty="0"/>
          </a:p>
          <a:p>
            <a:pPr marL="0" indent="0">
              <a:buNone/>
              <a:defRPr b="0" i="0"/>
            </a:pPr>
            <a:endParaRPr lang="fr-BE" dirty="0"/>
          </a:p>
          <a:p>
            <a:pPr marL="0" indent="0">
              <a:buNone/>
              <a:defRPr b="0" i="0"/>
            </a:pPr>
            <a:endParaRPr lang="fr-BE" dirty="0"/>
          </a:p>
          <a:p>
            <a:pPr marL="0" indent="0" algn="ctr">
              <a:buNone/>
              <a:defRPr b="0" i="0"/>
            </a:pPr>
            <a:endParaRPr lang="fr-BE" dirty="0"/>
          </a:p>
          <a:p>
            <a:pPr marL="0" indent="0" algn="ctr">
              <a:buNone/>
              <a:defRPr b="0" i="0"/>
            </a:pPr>
            <a:r>
              <a:rPr lang="fr-BE" dirty="0"/>
              <a:t>Politique générique en matière de pauvreté ET mesures spécifiques au handicap  </a:t>
            </a:r>
          </a:p>
          <a:p>
            <a:pPr marL="0" indent="0" algn="ctr">
              <a:buNone/>
              <a:defRPr b="0" i="0"/>
            </a:pPr>
            <a:r>
              <a:rPr lang="fr-BE" dirty="0"/>
              <a:t>« la sélectivité au sein de l'universalité »</a:t>
            </a:r>
          </a:p>
        </p:txBody>
      </p:sp>
      <p:sp>
        <p:nvSpPr>
          <p:cNvPr id="4" name="Down Arrow 3"/>
          <p:cNvSpPr/>
          <p:nvPr>
            <p:custDataLst>
              <p:tags r:id="rId3"/>
            </p:custDataLst>
          </p:nvPr>
        </p:nvSpPr>
        <p:spPr>
          <a:xfrm>
            <a:off x="5380891" y="2450123"/>
            <a:ext cx="351693" cy="1664677"/>
          </a:xfrm>
          <a:prstGeom prst="downArrow">
            <a:avLst/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234198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x-none"/>
              <a:t>Mesures génériques de lutte contre la pauvreté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76000" y="1435373"/>
            <a:ext cx="10515600" cy="4622067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x-none" dirty="0"/>
              <a:t>Tensions intrinsèques entre trois objectifs de la sécurité sociale </a:t>
            </a:r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Mesures en faveur de la lutte structurelle contre la pauvreté</a:t>
            </a:r>
          </a:p>
          <a:p>
            <a:pPr lvl="1">
              <a:defRPr b="0" i="0"/>
            </a:pPr>
            <a:r>
              <a:rPr lang="x-none" sz="2000" dirty="0"/>
              <a:t>Augmentation des minima combinée à l'élimination des pièges à l'emploi </a:t>
            </a:r>
          </a:p>
          <a:p>
            <a:pPr lvl="1">
              <a:defRPr b="0" i="0"/>
            </a:pPr>
            <a:r>
              <a:rPr lang="x-none" sz="2000" dirty="0"/>
              <a:t>Amélioration de la situation d'emploi</a:t>
            </a:r>
          </a:p>
          <a:p>
            <a:pPr lvl="1">
              <a:defRPr b="0" i="0"/>
            </a:pPr>
            <a:r>
              <a:rPr lang="x-none" sz="2000" dirty="0"/>
              <a:t>Mesures </a:t>
            </a:r>
            <a:r>
              <a:rPr lang="fr-BE" sz="2000" dirty="0"/>
              <a:t>compensatoires</a:t>
            </a:r>
            <a:r>
              <a:rPr lang="x-none" sz="2000" dirty="0"/>
              <a:t> : logement, soins de santé, garde d'enfants, soutien professionnel et éducation</a:t>
            </a:r>
          </a:p>
          <a:p>
            <a:pPr lvl="1">
              <a:defRPr b="0" i="0"/>
            </a:pPr>
            <a:endParaRPr lang="en-US" sz="2000" dirty="0"/>
          </a:p>
          <a:p>
            <a:pPr lvl="1">
              <a:defRPr b="0" i="0"/>
            </a:pPr>
            <a:endParaRPr lang="en-US" sz="2000" dirty="0"/>
          </a:p>
          <a:p>
            <a:pPr>
              <a:defRPr b="0" i="0"/>
            </a:pPr>
            <a:r>
              <a:rPr lang="x-none" dirty="0"/>
              <a:t>Réexamen de l'impact négatif de la </a:t>
            </a:r>
            <a:r>
              <a:rPr lang="fr-BE" dirty="0"/>
              <a:t>cohabitation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202260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4 blocs de mesures spécifiques au handicap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  <a:defRPr b="0" i="0"/>
            </a:pPr>
            <a:r>
              <a:rPr lang="fr-BE" dirty="0"/>
              <a:t>(1) Meilleure protection du revenu</a:t>
            </a:r>
          </a:p>
          <a:p>
            <a:pPr marL="0" indent="0">
              <a:buNone/>
              <a:defRPr b="0" i="0"/>
            </a:pPr>
            <a:endParaRPr lang="fr-BE" dirty="0"/>
          </a:p>
          <a:p>
            <a:pPr lvl="1">
              <a:defRPr b="0" i="0"/>
            </a:pPr>
            <a:r>
              <a:rPr lang="fr-BE" sz="2000" dirty="0"/>
              <a:t>Relèvement de l'ARR au niveau du seuil de pauvreté européen</a:t>
            </a:r>
          </a:p>
          <a:p>
            <a:pPr lvl="1">
              <a:defRPr b="0" i="0"/>
            </a:pPr>
            <a:endParaRPr lang="fr-BE" sz="2000" dirty="0"/>
          </a:p>
          <a:p>
            <a:pPr lvl="1">
              <a:defRPr b="0" i="0"/>
            </a:pPr>
            <a:r>
              <a:rPr lang="fr-BE" sz="2000" dirty="0"/>
              <a:t>Examen approfondi des critères d'évaluation et de leur application</a:t>
            </a:r>
          </a:p>
          <a:p>
            <a:pPr lvl="1">
              <a:defRPr b="0" i="0"/>
            </a:pPr>
            <a:endParaRPr lang="fr-BE" sz="2000" dirty="0"/>
          </a:p>
          <a:p>
            <a:pPr lvl="1">
              <a:defRPr b="0" i="0"/>
            </a:pPr>
            <a:r>
              <a:rPr lang="fr-BE" sz="2000" dirty="0"/>
              <a:t>Diminution supplémentaire du « prix de l'amour » et du « prix du travail » dans les prestations</a:t>
            </a:r>
          </a:p>
          <a:p>
            <a:pPr lvl="1">
              <a:defRPr b="0" i="0"/>
            </a:pPr>
            <a:endParaRPr lang="fr-BE" sz="2000" dirty="0"/>
          </a:p>
          <a:p>
            <a:pPr lvl="1">
              <a:defRPr b="0" i="0"/>
            </a:pPr>
            <a:r>
              <a:rPr lang="fr-BE" sz="2000" dirty="0"/>
              <a:t>Simplification de la procédure d'octroi</a:t>
            </a:r>
          </a:p>
        </p:txBody>
      </p:sp>
    </p:spTree>
    <p:extLst>
      <p:ext uri="{BB962C8B-B14F-4D97-AF65-F5344CB8AC3E}">
        <p14:creationId xmlns:p14="http://schemas.microsoft.com/office/powerpoint/2010/main" val="19024693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 dirty="0"/>
              <a:t>Point de départ : </a:t>
            </a:r>
            <a:r>
              <a:rPr lang="nl-BE" dirty="0"/>
              <a:t>v</a:t>
            </a:r>
            <a:r>
              <a:rPr lang="x-none" dirty="0"/>
              <a:t>ision du handicap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x-none" dirty="0"/>
              <a:t>Modèle interactif :</a:t>
            </a:r>
          </a:p>
          <a:p>
            <a:pPr lvl="1">
              <a:defRPr b="0" i="0"/>
            </a:pPr>
            <a:r>
              <a:rPr lang="x-none" sz="2200" dirty="0"/>
              <a:t>déplace l'accent sur l'interaction entre la personne et l'environnement</a:t>
            </a:r>
          </a:p>
          <a:p>
            <a:pPr lvl="1">
              <a:defRPr b="0" i="0"/>
            </a:pPr>
            <a:r>
              <a:rPr lang="x-none" sz="2200" dirty="0"/>
              <a:t>le handicap n'est pas une caractéristique dichotomique </a:t>
            </a:r>
          </a:p>
          <a:p>
            <a:pPr lvl="1">
              <a:defRPr b="0" i="0"/>
            </a:pPr>
            <a:r>
              <a:rPr lang="x-none" sz="2200" dirty="0"/>
              <a:t>La CIF en tant que cadre et/ou instrument de mesure</a:t>
            </a:r>
          </a:p>
          <a:p>
            <a:pPr>
              <a:defRPr b="0" i="0"/>
            </a:pPr>
            <a:endParaRPr lang="nl-BE" dirty="0"/>
          </a:p>
          <a:p>
            <a:pPr>
              <a:defRPr b="0" i="0"/>
            </a:pPr>
            <a:r>
              <a:rPr lang="x-none" dirty="0"/>
              <a:t>Statut protégé (car il ouvre des droits), mais aussi stigmatisant</a:t>
            </a:r>
          </a:p>
          <a:p>
            <a:pPr>
              <a:defRPr b="0" i="0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1330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5000"/>
          </a:bodyPr>
          <a:lstStyle/>
          <a:p>
            <a:pPr marL="0" indent="0">
              <a:buNone/>
              <a:defRPr b="0" i="0"/>
            </a:pPr>
            <a:r>
              <a:rPr lang="fr-BE" dirty="0"/>
              <a:t>(2) Citoyenneté à part entière : suivi de la participation sociale</a:t>
            </a:r>
          </a:p>
          <a:p>
            <a:pPr marL="0" indent="0">
              <a:buNone/>
              <a:defRPr b="0" i="0"/>
            </a:pPr>
            <a:endParaRPr lang="fr-BE" dirty="0"/>
          </a:p>
          <a:p>
            <a:pPr lvl="1">
              <a:defRPr b="0" i="0"/>
            </a:pPr>
            <a:r>
              <a:rPr lang="fr-BE" sz="2000" dirty="0"/>
              <a:t>Non seulement la situation financière, mais aussi le niveau de vie atteint, le degré de liberté de choix et la participation sociale</a:t>
            </a:r>
          </a:p>
          <a:p>
            <a:pPr lvl="1">
              <a:defRPr b="0" i="0"/>
            </a:pPr>
            <a:endParaRPr lang="fr-BE" sz="1800" dirty="0"/>
          </a:p>
          <a:p>
            <a:pPr lvl="1">
              <a:defRPr b="0" i="0"/>
            </a:pPr>
            <a:r>
              <a:rPr lang="fr-BE" sz="2000" dirty="0"/>
              <a:t>Poursuite du développement du plan « </a:t>
            </a:r>
            <a:r>
              <a:rPr lang="fr-BE" sz="2000" dirty="0" err="1"/>
              <a:t>handistreaming</a:t>
            </a:r>
            <a:r>
              <a:rPr lang="fr-BE" sz="2000" dirty="0"/>
              <a:t> »</a:t>
            </a:r>
          </a:p>
          <a:p>
            <a:pPr lvl="1">
              <a:defRPr b="0" i="0"/>
            </a:pPr>
            <a:endParaRPr lang="fr-BE" sz="2000" dirty="0"/>
          </a:p>
          <a:p>
            <a:pPr lvl="1">
              <a:defRPr b="0" i="0"/>
            </a:pPr>
            <a:r>
              <a:rPr lang="fr-BE" sz="2000" dirty="0"/>
              <a:t>Indicateurs intégrant la dimension « handicap »</a:t>
            </a:r>
          </a:p>
          <a:p>
            <a:pPr lvl="1">
              <a:defRPr b="0" i="0"/>
            </a:pPr>
            <a:endParaRPr lang="fr-BE" sz="2000" dirty="0"/>
          </a:p>
          <a:p>
            <a:pPr lvl="1">
              <a:defRPr b="0" i="0"/>
            </a:pPr>
            <a:r>
              <a:rPr lang="fr-BE" sz="2000" dirty="0"/>
              <a:t>Personnes en ménages collectifs</a:t>
            </a:r>
          </a:p>
          <a:p>
            <a:pPr lvl="1">
              <a:defRPr b="0" i="0"/>
            </a:pPr>
            <a:endParaRPr lang="fr-BE" sz="2000" dirty="0"/>
          </a:p>
          <a:p>
            <a:pPr lvl="1">
              <a:defRPr b="0" i="0"/>
            </a:pPr>
            <a:r>
              <a:rPr lang="fr-BE" sz="2000" dirty="0"/>
              <a:t>Nécessité d'une approche interfédérale </a:t>
            </a:r>
          </a:p>
          <a:p>
            <a:pPr marL="0" indent="0">
              <a:buNone/>
              <a:defRPr b="0" i="0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68550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  <a:defRPr b="0" i="0"/>
            </a:pPr>
            <a:r>
              <a:rPr lang="x-none"/>
              <a:t>(3) La participation au marché du travail en tant que mesure positive</a:t>
            </a:r>
          </a:p>
          <a:p>
            <a:pPr marL="0" indent="0">
              <a:buNone/>
              <a:defRPr b="0" i="0"/>
            </a:pPr>
            <a:endParaRPr lang="en-US"/>
          </a:p>
          <a:p>
            <a:pPr lvl="1">
              <a:defRPr b="0" i="0"/>
            </a:pPr>
            <a:r>
              <a:rPr lang="x-none" sz="2000"/>
              <a:t>Réduire les pièges à l'emploi</a:t>
            </a:r>
          </a:p>
          <a:p>
            <a:pPr lvl="1">
              <a:defRPr b="0" i="0"/>
            </a:pPr>
            <a:endParaRPr lang="en-US" sz="2000"/>
          </a:p>
          <a:p>
            <a:pPr lvl="1">
              <a:defRPr b="0" i="0"/>
            </a:pPr>
            <a:r>
              <a:rPr lang="x-none" sz="2000"/>
              <a:t>Identifier ET éliminer les effets pervers de la réintégration</a:t>
            </a:r>
          </a:p>
          <a:p>
            <a:pPr lvl="1">
              <a:defRPr b="0" i="0"/>
            </a:pPr>
            <a:endParaRPr lang="en-US" sz="2000"/>
          </a:p>
          <a:p>
            <a:pPr lvl="1">
              <a:defRPr b="0" i="0"/>
            </a:pPr>
            <a:r>
              <a:rPr lang="x-none" sz="2000"/>
              <a:t>Travail faisable pour les personnes handicapées</a:t>
            </a:r>
          </a:p>
          <a:p>
            <a:pPr lvl="1">
              <a:defRPr b="0" i="0"/>
            </a:pPr>
            <a:endParaRPr lang="en-US" sz="2000"/>
          </a:p>
          <a:p>
            <a:pPr lvl="1">
              <a:defRPr b="0" i="0"/>
            </a:pPr>
            <a:endParaRPr lang="en-US" sz="2000"/>
          </a:p>
          <a:p>
            <a:pPr lvl="1">
              <a:defRPr b="0" i="0"/>
            </a:pPr>
            <a:endParaRPr lang="en-US"/>
          </a:p>
          <a:p>
            <a:pPr>
              <a:defRPr b="0" i="0"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56170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 b="0" i="0"/>
            </a:pPr>
            <a:r>
              <a:rPr lang="x-none" dirty="0"/>
              <a:t>(4) </a:t>
            </a:r>
            <a:r>
              <a:rPr lang="fr-BE" dirty="0"/>
              <a:t>Diminution</a:t>
            </a:r>
            <a:r>
              <a:rPr lang="x-none" dirty="0"/>
              <a:t> du non-recours</a:t>
            </a:r>
          </a:p>
          <a:p>
            <a:pPr lvl="1">
              <a:defRPr b="0" i="0"/>
            </a:pPr>
            <a:endParaRPr lang="en-US" dirty="0"/>
          </a:p>
          <a:p>
            <a:pPr lvl="1">
              <a:defRPr b="0" i="0"/>
            </a:pPr>
            <a:r>
              <a:rPr lang="x-none" sz="2000" dirty="0"/>
              <a:t>Approche plus proactive et plus grande proximité (</a:t>
            </a:r>
            <a:r>
              <a:rPr lang="x-none" sz="2000" i="1" dirty="0"/>
              <a:t>outreach</a:t>
            </a:r>
            <a:r>
              <a:rPr lang="x-none" sz="2000" dirty="0"/>
              <a:t>) des services de première ligne </a:t>
            </a:r>
          </a:p>
          <a:p>
            <a:pPr lvl="1">
              <a:defRPr b="0" i="0"/>
            </a:pPr>
            <a:endParaRPr lang="en-US" sz="2000" dirty="0"/>
          </a:p>
          <a:p>
            <a:pPr lvl="1">
              <a:defRPr b="0" i="0"/>
            </a:pPr>
            <a:r>
              <a:rPr lang="x-none" sz="2000" dirty="0"/>
              <a:t>L'utilisation des technologies numériques n'est pas une solution miracle</a:t>
            </a:r>
          </a:p>
          <a:p>
            <a:pPr lvl="1">
              <a:defRPr b="0" i="0"/>
            </a:pPr>
            <a:endParaRPr lang="en-US" sz="2000" dirty="0"/>
          </a:p>
          <a:p>
            <a:pPr lvl="1">
              <a:defRPr b="0" i="0"/>
            </a:pPr>
            <a:r>
              <a:rPr lang="x-none" sz="2000" dirty="0"/>
              <a:t>Simplification et accélération des procédures d'octroi</a:t>
            </a:r>
          </a:p>
          <a:p>
            <a:pPr lvl="1">
              <a:defRPr b="0" i="0"/>
            </a:pPr>
            <a:endParaRPr lang="en-US" sz="2000" dirty="0"/>
          </a:p>
          <a:p>
            <a:pPr lvl="1">
              <a:defRPr b="0" i="0"/>
            </a:pPr>
            <a:r>
              <a:rPr lang="x-none" sz="2000" dirty="0"/>
              <a:t>Réduction de l'effet Matthieu dans le domaine des soins et de l'assistance</a:t>
            </a:r>
          </a:p>
          <a:p>
            <a:pPr lvl="1">
              <a:defRPr b="0" i="0"/>
            </a:pPr>
            <a:endParaRPr lang="en-US" sz="2000" dirty="0"/>
          </a:p>
          <a:p>
            <a:pPr lvl="1">
              <a:defRPr b="0" i="0"/>
            </a:pPr>
            <a:r>
              <a:rPr lang="x-none" sz="2000" dirty="0"/>
              <a:t>Attention spécifique aux personnes issues de l'immigration</a:t>
            </a:r>
          </a:p>
        </p:txBody>
      </p:sp>
    </p:spTree>
    <p:extLst>
      <p:ext uri="{BB962C8B-B14F-4D97-AF65-F5344CB8AC3E}">
        <p14:creationId xmlns:p14="http://schemas.microsoft.com/office/powerpoint/2010/main" val="150312393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x-none"/>
              <a:t>La convention de l'ONU relative aux droits des personnes handicapées comme pierre de touche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b="0" i="0"/>
            </a:pPr>
            <a:endParaRPr lang="nl-BE" dirty="0"/>
          </a:p>
          <a:p>
            <a:pPr>
              <a:defRPr b="0" i="0"/>
            </a:pPr>
            <a:r>
              <a:rPr lang="x-none" sz="2200" dirty="0"/>
              <a:t>La citoyenneté à part entière et l'inclusion comprennent 3 formes de participation : économique, sociale et politique</a:t>
            </a:r>
          </a:p>
          <a:p>
            <a:pPr lvl="1">
              <a:defRPr b="0" i="0"/>
            </a:pPr>
            <a:endParaRPr lang="en-US" sz="2200" dirty="0"/>
          </a:p>
          <a:p>
            <a:pPr lvl="1">
              <a:defRPr b="0" i="0"/>
            </a:pPr>
            <a:endParaRPr lang="nl-BE" sz="2200" dirty="0"/>
          </a:p>
          <a:p>
            <a:pPr>
              <a:defRPr b="0" i="0"/>
            </a:pPr>
            <a:r>
              <a:rPr lang="x-none" sz="2200" dirty="0"/>
              <a:t>Le revenu est </a:t>
            </a:r>
            <a:r>
              <a:rPr lang="fr-BE" sz="2200" dirty="0"/>
              <a:t>une condition </a:t>
            </a:r>
            <a:r>
              <a:rPr lang="x-none" sz="2200" dirty="0"/>
              <a:t>nécessaire, mais </a:t>
            </a:r>
            <a:r>
              <a:rPr lang="fr-BE" sz="2200" dirty="0"/>
              <a:t>pas</a:t>
            </a:r>
            <a:r>
              <a:rPr lang="x-none" sz="2200" dirty="0"/>
              <a:t> suffisante</a:t>
            </a:r>
          </a:p>
          <a:p>
            <a:pPr lvl="1">
              <a:defRPr b="0" i="0"/>
            </a:pPr>
            <a:endParaRPr lang="en-US" sz="2200" dirty="0"/>
          </a:p>
          <a:p>
            <a:pPr lvl="1">
              <a:defRPr b="0" i="0"/>
            </a:pPr>
            <a:endParaRPr lang="en-US" sz="2200" dirty="0"/>
          </a:p>
          <a:p>
            <a:pPr>
              <a:defRPr b="0" i="0"/>
            </a:pPr>
            <a:r>
              <a:rPr lang="x-none" sz="2200" dirty="0"/>
              <a:t>Liberté de choix </a:t>
            </a:r>
            <a:r>
              <a:rPr lang="fr-BE" sz="2200" dirty="0"/>
              <a:t>dans l’organisation de </a:t>
            </a:r>
            <a:r>
              <a:rPr lang="x-none" sz="2200" dirty="0"/>
              <a:t>sa </a:t>
            </a:r>
            <a:r>
              <a:rPr lang="fr-BE" sz="2200" dirty="0"/>
              <a:t>propre </a:t>
            </a:r>
            <a:r>
              <a:rPr lang="x-none" sz="2200" dirty="0"/>
              <a:t>vie </a:t>
            </a:r>
          </a:p>
          <a:p>
            <a:pPr>
              <a:defRPr b="0" i="0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36346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Handicap et pauvreté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87978"/>
            <a:ext cx="10515600" cy="5045825"/>
          </a:xfrm>
        </p:spPr>
        <p:txBody>
          <a:bodyPr>
            <a:noAutofit/>
          </a:bodyPr>
          <a:lstStyle/>
          <a:p>
            <a:pPr>
              <a:defRPr b="0" i="0"/>
            </a:pPr>
            <a:r>
              <a:rPr lang="fr-FR" dirty="0"/>
              <a:t>Deux « mondes relativement séparés » dans la recherche</a:t>
            </a:r>
          </a:p>
          <a:p>
            <a:pPr lvl="1">
              <a:defRPr b="0" i="0"/>
            </a:pPr>
            <a:endParaRPr lang="fr-FR" dirty="0"/>
          </a:p>
          <a:p>
            <a:pPr lvl="1">
              <a:defRPr b="0" i="0"/>
            </a:pPr>
            <a:r>
              <a:rPr lang="fr-FR" dirty="0"/>
              <a:t>Peu d'attention au handicap dans la recherche en matière de pauvreté</a:t>
            </a:r>
          </a:p>
          <a:p>
            <a:pPr lvl="1">
              <a:defRPr b="0" i="0"/>
            </a:pPr>
            <a:endParaRPr lang="fr-FR" dirty="0"/>
          </a:p>
          <a:p>
            <a:pPr lvl="1">
              <a:defRPr b="0" i="0"/>
            </a:pPr>
            <a:r>
              <a:rPr lang="fr-FR" dirty="0"/>
              <a:t>Peu d'attention à la pauvreté dans la recherche en matière de handicap</a:t>
            </a:r>
          </a:p>
          <a:p>
            <a:pPr lvl="1">
              <a:defRPr b="0" i="0"/>
            </a:pPr>
            <a:endParaRPr lang="fr-FR" dirty="0"/>
          </a:p>
          <a:p>
            <a:pPr lvl="1">
              <a:defRPr b="0" i="0"/>
            </a:pPr>
            <a:r>
              <a:rPr lang="fr-FR" dirty="0"/>
              <a:t>« La maladie rend pauvre et la pauvreté rend malade »</a:t>
            </a:r>
          </a:p>
          <a:p>
            <a:pPr lvl="1">
              <a:defRPr b="0" i="0"/>
            </a:pPr>
            <a:endParaRPr lang="fr-FR" dirty="0"/>
          </a:p>
          <a:p>
            <a:pPr lvl="1">
              <a:defRPr b="0" i="0"/>
            </a:pPr>
            <a:r>
              <a:rPr lang="fr-FR" dirty="0"/>
              <a:t>Absence d’indicateurs de pauvreté spécifiques au handicap </a:t>
            </a:r>
          </a:p>
          <a:p>
            <a:pPr marL="457200" lvl="1" indent="0">
              <a:buNone/>
              <a:defRPr b="0" i="0"/>
            </a:pPr>
            <a:endParaRPr lang="en-US" dirty="0"/>
          </a:p>
          <a:p>
            <a:pPr lvl="1">
              <a:defRPr b="0" i="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925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Tendances politiques internationales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 b="0" i="0"/>
            </a:pPr>
            <a:endParaRPr lang="nl-BE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576000" y="1743349"/>
            <a:ext cx="3339549" cy="35304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algn="ctr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 sz="2400">
                <a:solidFill>
                  <a:schemeClr val="tx1"/>
                </a:solidFill>
              </a:rPr>
              <a:t>Politique en matière de pauvreté</a:t>
            </a:r>
          </a:p>
          <a:p>
            <a:pPr algn="ctr">
              <a:defRPr b="0" i="0"/>
            </a:pPr>
            <a:endParaRPr lang="en-US">
              <a:solidFill>
                <a:schemeClr val="tx1"/>
              </a:solidFill>
            </a:endParaRPr>
          </a:p>
          <a:p>
            <a:pPr algn="ctr">
              <a:defRPr b="0" i="0"/>
            </a:pPr>
            <a:endParaRPr lang="en-US">
              <a:solidFill>
                <a:schemeClr val="tx1"/>
              </a:solidFill>
            </a:endParaRPr>
          </a:p>
          <a:p>
            <a:pPr>
              <a:defRPr b="0" i="0"/>
            </a:pPr>
            <a:r>
              <a:rPr lang="x-none">
                <a:solidFill>
                  <a:schemeClr val="tx1"/>
                </a:solidFill>
              </a:rPr>
              <a:t>État d'investissement social</a:t>
            </a:r>
          </a:p>
          <a:p>
            <a:pPr>
              <a:defRPr b="0" i="0"/>
            </a:pPr>
            <a:endParaRPr lang="en-US">
              <a:solidFill>
                <a:schemeClr val="tx1"/>
              </a:solidFill>
            </a:endParaRPr>
          </a:p>
          <a:p>
            <a:pPr>
              <a:defRPr b="0" i="0"/>
            </a:pPr>
            <a:r>
              <a:rPr lang="x-none">
                <a:solidFill>
                  <a:schemeClr val="tx1"/>
                </a:solidFill>
              </a:rPr>
              <a:t>Activation</a:t>
            </a:r>
          </a:p>
          <a:p>
            <a:pPr>
              <a:defRPr b="0" i="0"/>
            </a:pPr>
            <a:endParaRPr lang="en-US">
              <a:solidFill>
                <a:schemeClr val="tx1"/>
              </a:solidFill>
            </a:endParaRPr>
          </a:p>
          <a:p>
            <a:pPr>
              <a:defRPr b="0" i="0"/>
            </a:pPr>
            <a:r>
              <a:rPr lang="x-none">
                <a:solidFill>
                  <a:schemeClr val="tx1"/>
                </a:solidFill>
              </a:rPr>
              <a:t>Conditionnalité</a:t>
            </a:r>
          </a:p>
          <a:p>
            <a:pPr>
              <a:defRPr b="0" i="0"/>
            </a:pPr>
            <a:endParaRPr lang="en-US">
              <a:solidFill>
                <a:schemeClr val="tx1"/>
              </a:solidFill>
            </a:endParaRPr>
          </a:p>
          <a:p>
            <a:pPr>
              <a:defRPr b="0" i="0"/>
            </a:pPr>
            <a:r>
              <a:rPr lang="x-none">
                <a:solidFill>
                  <a:schemeClr val="tx1"/>
                </a:solidFill>
              </a:rPr>
              <a:t>Incitants financiers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8290905" y="1656000"/>
            <a:ext cx="3326295" cy="34376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defRPr b="0" i="0"/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defRPr b="0" i="0"/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defRPr b="0" i="0"/>
            </a:pPr>
            <a:endParaRPr lang="en-US" sz="2400" dirty="0">
              <a:solidFill>
                <a:schemeClr val="tx1"/>
              </a:solidFill>
            </a:endParaRPr>
          </a:p>
          <a:p>
            <a:pPr algn="ctr">
              <a:defRPr b="0" i="0"/>
            </a:pPr>
            <a:r>
              <a:rPr lang="x-none" sz="2400" dirty="0">
                <a:solidFill>
                  <a:schemeClr val="tx1"/>
                </a:solidFill>
              </a:rPr>
              <a:t>Politique en matière de handicap</a:t>
            </a:r>
          </a:p>
          <a:p>
            <a:pPr algn="ctr"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>
                <a:solidFill>
                  <a:schemeClr val="tx1"/>
                </a:solidFill>
              </a:rPr>
              <a:t>Activation plutôt que compensation</a:t>
            </a:r>
          </a:p>
          <a:p>
            <a:pPr>
              <a:defRPr b="0" i="0"/>
            </a:pPr>
            <a:endParaRPr lang="en-US" dirty="0">
              <a:solidFill>
                <a:schemeClr val="tx1"/>
              </a:solidFill>
            </a:endParaRPr>
          </a:p>
          <a:p>
            <a:pPr>
              <a:defRPr b="0" i="0"/>
            </a:pPr>
            <a:r>
              <a:rPr lang="x-none" dirty="0">
                <a:solidFill>
                  <a:schemeClr val="tx1"/>
                </a:solidFill>
              </a:rPr>
              <a:t>En espèces plutôt qu'en nature</a:t>
            </a:r>
          </a:p>
          <a:p>
            <a:pPr>
              <a:defRPr b="0" i="0"/>
            </a:pPr>
            <a:endParaRPr lang="en-US" dirty="0">
              <a:solidFill>
                <a:schemeClr val="tx1"/>
              </a:solidFill>
            </a:endParaRPr>
          </a:p>
          <a:p>
            <a:pPr>
              <a:defRPr b="0" i="0"/>
            </a:pPr>
            <a:r>
              <a:rPr lang="x-none" dirty="0">
                <a:solidFill>
                  <a:schemeClr val="tx1"/>
                </a:solidFill>
              </a:rPr>
              <a:t>Modèle de citoyenneté</a:t>
            </a:r>
          </a:p>
          <a:p>
            <a:pPr>
              <a:defRPr b="0" i="0"/>
            </a:pPr>
            <a:endParaRPr lang="en-US" dirty="0">
              <a:solidFill>
                <a:schemeClr val="tx1"/>
              </a:solidFill>
            </a:endParaRPr>
          </a:p>
          <a:p>
            <a:pPr>
              <a:defRPr b="0" i="0"/>
            </a:pPr>
            <a:r>
              <a:rPr lang="x-none" dirty="0">
                <a:solidFill>
                  <a:schemeClr val="tx1"/>
                </a:solidFill>
              </a:rPr>
              <a:t>Soins informels</a:t>
            </a:r>
          </a:p>
          <a:p>
            <a:pPr>
              <a:defRPr b="0" i="0"/>
            </a:pPr>
            <a:endParaRPr lang="en-US" dirty="0">
              <a:solidFill>
                <a:schemeClr val="tx1"/>
              </a:solidFill>
            </a:endParaRPr>
          </a:p>
          <a:p>
            <a:pPr>
              <a:defRPr b="0" i="0"/>
            </a:pPr>
            <a:endParaRPr lang="en-US" dirty="0">
              <a:solidFill>
                <a:schemeClr val="tx1"/>
              </a:solidFill>
            </a:endParaRPr>
          </a:p>
          <a:p>
            <a:pPr>
              <a:defRPr b="0" i="0"/>
            </a:pPr>
            <a:endParaRPr lang="en-US" dirty="0">
              <a:solidFill>
                <a:schemeClr val="tx1"/>
              </a:solidFill>
            </a:endParaRPr>
          </a:p>
          <a:p>
            <a:pPr>
              <a:defRPr b="0" i="0"/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defRPr b="0" i="0"/>
            </a:pPr>
            <a:endParaRPr lang="en-US" dirty="0"/>
          </a:p>
        </p:txBody>
      </p:sp>
      <p:cxnSp>
        <p:nvCxnSpPr>
          <p:cNvPr id="7" name="Straight Arrow Connector 6"/>
          <p:cNvCxnSpPr/>
          <p:nvPr>
            <p:custDataLst>
              <p:tags r:id="rId5"/>
            </p:custDataLst>
          </p:nvPr>
        </p:nvCxnSpPr>
        <p:spPr>
          <a:xfrm flipV="1">
            <a:off x="4347314" y="2080591"/>
            <a:ext cx="3511826" cy="13252"/>
          </a:xfrm>
          <a:prstGeom prst="straightConnector1">
            <a:avLst/>
          </a:prstGeom>
          <a:ln w="6350" cap="flat" algn="ctr"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>
            <p:custDataLst>
              <p:tags r:id="rId6"/>
            </p:custDataLst>
          </p:nvPr>
        </p:nvSpPr>
        <p:spPr>
          <a:xfrm>
            <a:off x="4492487" y="2650434"/>
            <a:ext cx="3366653" cy="2443210"/>
          </a:xfrm>
          <a:prstGeom prst="roundRect">
            <a:avLst/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x-none"/>
              <a:t>Intersection</a:t>
            </a:r>
          </a:p>
          <a:p>
            <a:pPr algn="ctr">
              <a:defRPr b="0" i="0"/>
            </a:pPr>
            <a:endParaRPr lang="en-US"/>
          </a:p>
          <a:p>
            <a:pPr algn="ctr">
              <a:defRPr b="0" i="0"/>
            </a:pPr>
            <a:r>
              <a:rPr lang="x-none"/>
              <a:t>Répartition des compétences</a:t>
            </a:r>
          </a:p>
          <a:p>
            <a:pPr algn="ctr">
              <a:defRPr b="0" i="0"/>
            </a:pPr>
            <a:endParaRPr lang="en-US"/>
          </a:p>
          <a:p>
            <a:pPr algn="ctr">
              <a:defRPr b="0" i="0"/>
            </a:pPr>
            <a:r>
              <a:rPr lang="x-none"/>
              <a:t>Générique ou spécifique au handicap</a:t>
            </a:r>
          </a:p>
        </p:txBody>
      </p:sp>
    </p:spTree>
    <p:extLst>
      <p:ext uri="{BB962C8B-B14F-4D97-AF65-F5344CB8AC3E}">
        <p14:creationId xmlns:p14="http://schemas.microsoft.com/office/powerpoint/2010/main" val="31329039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x-none" sz="4000"/>
              <a:t>Situation des personnes handicapées de longue durée sur le marché du travail en Belgique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5000" lnSpcReduction="20000"/>
          </a:bodyPr>
          <a:lstStyle/>
          <a:p>
            <a:pPr>
              <a:defRPr b="0" i="0"/>
            </a:pPr>
            <a:r>
              <a:rPr lang="x-none" dirty="0"/>
              <a:t>7 % sont reconnues en incapacité de travail de longue durée (plus de 6 mois) </a:t>
            </a:r>
          </a:p>
          <a:p>
            <a:pPr>
              <a:defRPr b="0" i="0"/>
            </a:pPr>
            <a:endParaRPr lang="en-US" dirty="0"/>
          </a:p>
          <a:p>
            <a:pPr lvl="1">
              <a:defRPr b="0" i="0"/>
            </a:pPr>
            <a:r>
              <a:rPr lang="x-none" dirty="0"/>
              <a:t>52 % d'entre elles perçoivent une indemnité AMI</a:t>
            </a:r>
          </a:p>
          <a:p>
            <a:pPr lvl="1">
              <a:defRPr b="0" i="0"/>
            </a:pPr>
            <a:r>
              <a:rPr lang="x-none" dirty="0"/>
              <a:t>15 % d'entre elles travaillent</a:t>
            </a:r>
          </a:p>
          <a:p>
            <a:pPr lvl="1">
              <a:defRPr b="0" i="0"/>
            </a:pPr>
            <a:r>
              <a:rPr lang="x-none" dirty="0"/>
              <a:t>Le statut pèse sur l'activité professionnelle des membres de la famille</a:t>
            </a:r>
          </a:p>
          <a:p>
            <a:pPr lvl="1">
              <a:defRPr b="0" i="0"/>
            </a:pPr>
            <a:r>
              <a:rPr lang="x-none" dirty="0"/>
              <a:t>Cumul de handicaps dans le contexte familial</a:t>
            </a:r>
          </a:p>
          <a:p>
            <a:pPr lvl="1">
              <a:defRPr b="0" i="0"/>
            </a:pPr>
            <a:r>
              <a:rPr lang="x-none" dirty="0"/>
              <a:t>Moyenne d'âge </a:t>
            </a:r>
            <a:r>
              <a:rPr lang="fr-BE" dirty="0"/>
              <a:t>plus </a:t>
            </a:r>
            <a:r>
              <a:rPr lang="x-none" dirty="0"/>
              <a:t>élevée</a:t>
            </a:r>
            <a:r>
              <a:rPr lang="nl-BE" dirty="0"/>
              <a:t> </a:t>
            </a:r>
            <a:r>
              <a:rPr lang="fr-BE" dirty="0"/>
              <a:t>que celle de</a:t>
            </a:r>
            <a:r>
              <a:rPr lang="x-none" dirty="0"/>
              <a:t> la population</a:t>
            </a:r>
            <a:r>
              <a:rPr lang="fr-BE" dirty="0"/>
              <a:t> active</a:t>
            </a:r>
            <a:endParaRPr lang="x-none" dirty="0"/>
          </a:p>
          <a:p>
            <a:pPr lvl="1"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Augmentation des indemnités AMI : vieillissement, féminisation et augmentation des maladies spécifiques</a:t>
            </a:r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Causes de l'augmentation des prestations : ? </a:t>
            </a:r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r>
              <a:rPr lang="x-none" dirty="0"/>
              <a:t>Non-recours éventuel chez les personnes issues de l'immigration ?</a:t>
            </a:r>
          </a:p>
        </p:txBody>
      </p:sp>
    </p:spTree>
    <p:extLst>
      <p:ext uri="{BB962C8B-B14F-4D97-AF65-F5344CB8AC3E}">
        <p14:creationId xmlns:p14="http://schemas.microsoft.com/office/powerpoint/2010/main" val="4390943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/>
              <a:t>Type de statut social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36036" y="1603514"/>
            <a:ext cx="8547652" cy="4147930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6679A5E-15B6-4B8C-970D-114A1130B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6036" y="1616959"/>
            <a:ext cx="8547652" cy="414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201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 b="0" i="0"/>
            </a:pPr>
            <a:r>
              <a:rPr lang="x-none" dirty="0"/>
              <a:t>Taux d'emploi </a:t>
            </a:r>
            <a:r>
              <a:rPr lang="fr-BE" dirty="0"/>
              <a:t>d</a:t>
            </a:r>
            <a:r>
              <a:rPr lang="x-none" dirty="0"/>
              <a:t>es conjoints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79373" y="1359036"/>
            <a:ext cx="6970643" cy="4604442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5A3F5DF-20F2-4770-9DCF-00F1B86B24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9373" y="1359036"/>
            <a:ext cx="6970643" cy="46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31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>
              <a:defRPr b="0" i="0"/>
            </a:pPr>
            <a:r>
              <a:rPr lang="x-none" dirty="0"/>
              <a:t>Situation de revenu des personnes </a:t>
            </a:r>
            <a:r>
              <a:rPr lang="fr-BE" dirty="0"/>
              <a:t>handicapées </a:t>
            </a:r>
            <a:r>
              <a:rPr lang="x-none" dirty="0"/>
              <a:t>de longue durée (enquête SILC 2007-2016)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594338"/>
            <a:ext cx="10515600" cy="4735025"/>
          </a:xfrm>
        </p:spPr>
        <p:txBody>
          <a:bodyPr>
            <a:normAutofit fontScale="95000"/>
          </a:bodyPr>
          <a:lstStyle/>
          <a:p>
            <a:pPr>
              <a:defRPr b="0" i="0"/>
            </a:pPr>
            <a:r>
              <a:rPr lang="x-none" sz="2000" dirty="0"/>
              <a:t>Risque de pauvreté nettement supérieur</a:t>
            </a:r>
            <a:r>
              <a:rPr lang="fr-BE" sz="2000" dirty="0"/>
              <a:t> à ceux de la population totale</a:t>
            </a:r>
            <a:endParaRPr lang="x-none" sz="2000" dirty="0"/>
          </a:p>
          <a:p>
            <a:pPr lvl="1">
              <a:defRPr b="0" i="0"/>
            </a:pPr>
            <a:r>
              <a:rPr lang="x-none" sz="2000" dirty="0"/>
              <a:t>24,7</a:t>
            </a:r>
            <a:r>
              <a:rPr lang="fr-BE" sz="2000" dirty="0"/>
              <a:t> % PH</a:t>
            </a:r>
            <a:r>
              <a:rPr lang="x-none" sz="2000" dirty="0"/>
              <a:t> en âge actif</a:t>
            </a:r>
          </a:p>
          <a:p>
            <a:pPr lvl="1">
              <a:defRPr b="0" i="0"/>
            </a:pPr>
            <a:r>
              <a:rPr lang="x-none" sz="2000" dirty="0"/>
              <a:t>18,2 </a:t>
            </a:r>
            <a:r>
              <a:rPr lang="fr-BE" sz="2000" dirty="0"/>
              <a:t>% PH </a:t>
            </a:r>
            <a:r>
              <a:rPr lang="x-none" sz="2000" dirty="0"/>
              <a:t>âgé</a:t>
            </a:r>
            <a:r>
              <a:rPr lang="fr-BE" sz="2000" dirty="0"/>
              <a:t>e</a:t>
            </a:r>
            <a:r>
              <a:rPr lang="x-none" sz="2000" dirty="0"/>
              <a:t>s</a:t>
            </a:r>
          </a:p>
          <a:p>
            <a:pPr>
              <a:defRPr b="0" i="0"/>
            </a:pPr>
            <a:endParaRPr lang="en-US" sz="2000" dirty="0"/>
          </a:p>
          <a:p>
            <a:pPr>
              <a:defRPr b="0" i="0"/>
            </a:pPr>
            <a:r>
              <a:rPr lang="x-none" sz="2000" dirty="0"/>
              <a:t>Le risque de pauvreté chez les personnes </a:t>
            </a:r>
            <a:r>
              <a:rPr lang="fr-BE" sz="2000" dirty="0"/>
              <a:t>atteintes d’un </a:t>
            </a:r>
            <a:r>
              <a:rPr lang="x-none" sz="2000" dirty="0"/>
              <a:t>handicap de longue durée suit les chiffres de la pauvreté en général</a:t>
            </a:r>
          </a:p>
          <a:p>
            <a:pPr>
              <a:defRPr b="0" i="0"/>
            </a:pPr>
            <a:endParaRPr lang="en-US" sz="2000" dirty="0"/>
          </a:p>
          <a:p>
            <a:pPr>
              <a:defRPr b="0" i="0"/>
            </a:pPr>
            <a:r>
              <a:rPr lang="x-none" sz="2000" dirty="0"/>
              <a:t>L'écart entre les personnes handicapées et non handicapées reste relativement stable</a:t>
            </a:r>
          </a:p>
          <a:p>
            <a:pPr>
              <a:defRPr b="0" i="0"/>
            </a:pPr>
            <a:endParaRPr lang="en-US" sz="2000" dirty="0"/>
          </a:p>
          <a:p>
            <a:pPr>
              <a:defRPr b="0" i="0"/>
            </a:pPr>
            <a:r>
              <a:rPr lang="x-none" sz="2000" dirty="0"/>
              <a:t>La Belgique fait nettement moins bien que les pays voisins</a:t>
            </a:r>
          </a:p>
          <a:p>
            <a:pPr>
              <a:defRPr b="0" i="0"/>
            </a:pPr>
            <a:endParaRPr lang="en-US" sz="2000" dirty="0"/>
          </a:p>
          <a:p>
            <a:pPr>
              <a:defRPr b="0" i="0"/>
            </a:pPr>
            <a:r>
              <a:rPr lang="x-none" sz="2000" dirty="0"/>
              <a:t>MAIS </a:t>
            </a:r>
            <a:r>
              <a:rPr lang="fr-BE" sz="2000" dirty="0"/>
              <a:t>quid </a:t>
            </a:r>
            <a:r>
              <a:rPr lang="x-none" sz="2000" dirty="0"/>
              <a:t>des personnes en ménage collectif ? </a:t>
            </a:r>
          </a:p>
          <a:p>
            <a:pPr marL="457200" lvl="1" indent="0">
              <a:buNone/>
              <a:defRPr b="0" i="0"/>
            </a:pPr>
            <a:endParaRPr lang="en-US" sz="2600" dirty="0"/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endParaRPr lang="en-US" dirty="0"/>
          </a:p>
          <a:p>
            <a:pPr>
              <a:defRPr b="0" i="0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324760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4.10.24"/>
  <p:tag name="AS_TITLE" val="Aspose.Slides for .NET 4.0 Client Profile"/>
  <p:tag name="AS_VERSION" val="14.8.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682</Words>
  <Application>Microsoft Office PowerPoint</Application>
  <PresentationFormat>Grand écran</PresentationFormat>
  <Paragraphs>256</Paragraphs>
  <Slides>22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KU Leuven</vt:lpstr>
      <vt:lpstr> Pauvreté et handicap Conclusions finales et recommandations </vt:lpstr>
      <vt:lpstr>Point de départ : vision du handicap </vt:lpstr>
      <vt:lpstr>La convention de l'ONU relative aux droits des personnes handicapées comme pierre de touche</vt:lpstr>
      <vt:lpstr>Handicap et pauvreté</vt:lpstr>
      <vt:lpstr>Tendances politiques internationales</vt:lpstr>
      <vt:lpstr>Situation des personnes handicapées de longue durée sur le marché du travail en Belgique</vt:lpstr>
      <vt:lpstr>Type de statut social</vt:lpstr>
      <vt:lpstr>Taux d'emploi des conjoints</vt:lpstr>
      <vt:lpstr>Situation de revenu des personnes handicapées de longue durée (enquête SILC 2007-2016)</vt:lpstr>
      <vt:lpstr>Le risque de pauvreté, un indicateur valable ? </vt:lpstr>
      <vt:lpstr>Liaison des prestations au bien-être </vt:lpstr>
      <vt:lpstr>Pièges à l'emploi </vt:lpstr>
      <vt:lpstr>Familles avec un enfant handicapé</vt:lpstr>
      <vt:lpstr>Aménagements raisonnables </vt:lpstr>
      <vt:lpstr>Les bénéficiaires de l'ARR, un groupe particulièrement vulnérable</vt:lpstr>
      <vt:lpstr>Exercice des droits et recours aux services </vt:lpstr>
      <vt:lpstr>Recommandations </vt:lpstr>
      <vt:lpstr>Mesures génériques de lutte contre la pauvreté</vt:lpstr>
      <vt:lpstr>4 blocs de mesures spécifiques au handicap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2017-09-13T11:47:32Z</dcterms:created>
  <dcterms:modified xsi:type="dcterms:W3CDTF">2019-11-26T08:20:02Z</dcterms:modified>
</cp:coreProperties>
</file>